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3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7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06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3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8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4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7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9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7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6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1ECB-3BFB-464C-91BE-434BF0BFE2E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161C-35F1-4E1B-B335-2F9D5CFE5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8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7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Formation of Self-</a:t>
            </a:r>
            <a:br>
              <a:rPr lang="en-US" dirty="0"/>
            </a:br>
            <a:r>
              <a:rPr lang="en-US" dirty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Infant learns physical self different from</a:t>
            </a:r>
          </a:p>
          <a:p>
            <a:r>
              <a:rPr lang="en-US" dirty="0"/>
              <a:t>environment.</a:t>
            </a:r>
          </a:p>
          <a:p>
            <a:r>
              <a:rPr lang="en-US" dirty="0"/>
              <a:t>2. If basic needs are met, child has positive</a:t>
            </a:r>
          </a:p>
          <a:p>
            <a:r>
              <a:rPr lang="en-US" dirty="0"/>
              <a:t>feelings of self.</a:t>
            </a:r>
          </a:p>
          <a:p>
            <a:r>
              <a:rPr lang="en-US" dirty="0"/>
              <a:t>3. Child internalizes others people’s attitudes</a:t>
            </a:r>
          </a:p>
          <a:p>
            <a:r>
              <a:rPr lang="en-US" dirty="0"/>
              <a:t>toward self.</a:t>
            </a:r>
          </a:p>
          <a:p>
            <a:r>
              <a:rPr lang="en-US" dirty="0"/>
              <a:t>4. Child or adult internalizes standards of society</a:t>
            </a:r>
          </a:p>
        </p:txBody>
      </p:sp>
    </p:spTree>
    <p:extLst>
      <p:ext uri="{BB962C8B-B14F-4D97-AF65-F5344CB8AC3E}">
        <p14:creationId xmlns:p14="http://schemas.microsoft.com/office/powerpoint/2010/main" val="4159195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Factors Affecting Self-Concept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Altered Health Status</a:t>
            </a:r>
          </a:p>
          <a:p>
            <a:r>
              <a:rPr lang="en-US" dirty="0" smtClean="0"/>
              <a:t> </a:t>
            </a:r>
            <a:r>
              <a:rPr lang="en-US" dirty="0"/>
              <a:t>Experience</a:t>
            </a:r>
          </a:p>
          <a:p>
            <a:pPr marL="0" indent="0">
              <a:buNone/>
            </a:pPr>
            <a:r>
              <a:rPr lang="en-US" dirty="0"/>
              <a:t>• Developmental considerations</a:t>
            </a:r>
          </a:p>
          <a:p>
            <a:r>
              <a:rPr lang="en-US" dirty="0" smtClean="0"/>
              <a:t> </a:t>
            </a:r>
            <a:r>
              <a:rPr lang="en-US" dirty="0"/>
              <a:t>Culture</a:t>
            </a:r>
          </a:p>
          <a:p>
            <a:r>
              <a:rPr lang="en-US" dirty="0" smtClean="0"/>
              <a:t> </a:t>
            </a:r>
            <a:r>
              <a:rPr lang="en-US" dirty="0"/>
              <a:t>Internal and external resources</a:t>
            </a:r>
          </a:p>
          <a:p>
            <a:r>
              <a:rPr lang="en-US" dirty="0" smtClean="0"/>
              <a:t> </a:t>
            </a:r>
            <a:r>
              <a:rPr lang="en-US" dirty="0"/>
              <a:t>History of success and failure</a:t>
            </a:r>
          </a:p>
          <a:p>
            <a:r>
              <a:rPr lang="en-US" dirty="0" smtClean="0"/>
              <a:t> </a:t>
            </a:r>
            <a:r>
              <a:rPr lang="en-US" dirty="0"/>
              <a:t>Crisis or life stressors</a:t>
            </a:r>
          </a:p>
          <a:p>
            <a:r>
              <a:rPr lang="en-US" dirty="0" smtClean="0"/>
              <a:t> </a:t>
            </a:r>
            <a:r>
              <a:rPr lang="en-US" dirty="0"/>
              <a:t>Aging, illness, or trauma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1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Self-Concept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</a:t>
            </a:r>
          </a:p>
          <a:p>
            <a:r>
              <a:rPr lang="en-US" dirty="0" smtClean="0"/>
              <a:t> </a:t>
            </a:r>
            <a:r>
              <a:rPr lang="en-US" dirty="0"/>
              <a:t>Body image</a:t>
            </a:r>
          </a:p>
          <a:p>
            <a:r>
              <a:rPr lang="en-US" dirty="0" smtClean="0"/>
              <a:t> </a:t>
            </a:r>
            <a:r>
              <a:rPr lang="en-US" dirty="0"/>
              <a:t>Self-esteem</a:t>
            </a:r>
          </a:p>
          <a:p>
            <a:r>
              <a:rPr lang="en-US" dirty="0" smtClean="0"/>
              <a:t> </a:t>
            </a:r>
            <a:r>
              <a:rPr lang="en-US" dirty="0"/>
              <a:t>Role performance</a:t>
            </a:r>
          </a:p>
        </p:txBody>
      </p:sp>
    </p:spTree>
    <p:extLst>
      <p:ext uri="{BB962C8B-B14F-4D97-AF65-F5344CB8AC3E}">
        <p14:creationId xmlns:p14="http://schemas.microsoft.com/office/powerpoint/2010/main" val="1046804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Components of Self-Concept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A sense of personal identity is what sets </a:t>
            </a:r>
            <a:r>
              <a:rPr lang="en-US" dirty="0" smtClean="0"/>
              <a:t>one person </a:t>
            </a:r>
            <a:r>
              <a:rPr lang="en-US" dirty="0"/>
              <a:t>apart as a unique individual.</a:t>
            </a:r>
          </a:p>
          <a:p>
            <a:r>
              <a:rPr lang="en-US" dirty="0" smtClean="0"/>
              <a:t> </a:t>
            </a:r>
            <a:r>
              <a:rPr lang="en-US" dirty="0"/>
              <a:t>Identity includes a person’s name, </a:t>
            </a:r>
            <a:r>
              <a:rPr lang="en-US" dirty="0" smtClean="0"/>
              <a:t>gender, ethnic </a:t>
            </a:r>
            <a:r>
              <a:rPr lang="en-US" dirty="0"/>
              <a:t>identity, family status, </a:t>
            </a:r>
            <a:r>
              <a:rPr lang="en-US" dirty="0" err="1" smtClean="0"/>
              <a:t>occupation,and</a:t>
            </a:r>
            <a:r>
              <a:rPr lang="en-US" dirty="0" smtClean="0"/>
              <a:t> </a:t>
            </a:r>
            <a:r>
              <a:rPr lang="en-US" dirty="0"/>
              <a:t>roles.</a:t>
            </a:r>
          </a:p>
          <a:p>
            <a:r>
              <a:rPr lang="en-US" dirty="0" smtClean="0"/>
              <a:t> </a:t>
            </a:r>
            <a:r>
              <a:rPr lang="en-US" dirty="0"/>
              <a:t>One’s personal identity begins to develop</a:t>
            </a:r>
          </a:p>
          <a:p>
            <a:pPr marL="0" indent="0">
              <a:buNone/>
            </a:pPr>
            <a:r>
              <a:rPr lang="en-US" dirty="0" smtClean="0"/>
              <a:t>     during </a:t>
            </a:r>
            <a:r>
              <a:rPr lang="en-US" dirty="0"/>
              <a:t>childhood and is constantly</a:t>
            </a:r>
          </a:p>
          <a:p>
            <a:pPr marL="0" indent="0">
              <a:buNone/>
            </a:pPr>
            <a:r>
              <a:rPr lang="en-US" dirty="0" smtClean="0"/>
              <a:t>       reinforced </a:t>
            </a:r>
            <a:r>
              <a:rPr lang="en-US" dirty="0"/>
              <a:t>and modified throughout life</a:t>
            </a:r>
          </a:p>
        </p:txBody>
      </p:sp>
    </p:spTree>
    <p:extLst>
      <p:ext uri="{BB962C8B-B14F-4D97-AF65-F5344CB8AC3E}">
        <p14:creationId xmlns:p14="http://schemas.microsoft.com/office/powerpoint/2010/main" val="157151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Body image is an attitude about </a:t>
            </a:r>
            <a:r>
              <a:rPr lang="en-US" dirty="0" smtClean="0"/>
              <a:t>one’s physical </a:t>
            </a:r>
            <a:r>
              <a:rPr lang="en-US" dirty="0"/>
              <a:t>attributes and </a:t>
            </a:r>
            <a:r>
              <a:rPr lang="en-US" dirty="0" smtClean="0"/>
              <a:t>characteristics, appearance, </a:t>
            </a:r>
            <a:r>
              <a:rPr lang="en-US" dirty="0"/>
              <a:t>and performance.</a:t>
            </a:r>
          </a:p>
          <a:p>
            <a:r>
              <a:rPr lang="en-US" dirty="0" smtClean="0"/>
              <a:t> </a:t>
            </a:r>
            <a:r>
              <a:rPr lang="en-US" dirty="0"/>
              <a:t>Body image is dynamic because any </a:t>
            </a:r>
            <a:r>
              <a:rPr lang="en-US" dirty="0" smtClean="0"/>
              <a:t>change in </a:t>
            </a:r>
            <a:r>
              <a:rPr lang="en-US" dirty="0"/>
              <a:t>body structure or function, including </a:t>
            </a:r>
            <a:r>
              <a:rPr lang="en-US" dirty="0" smtClean="0"/>
              <a:t>the normal </a:t>
            </a:r>
            <a:r>
              <a:rPr lang="en-US" dirty="0"/>
              <a:t>changes of growth </a:t>
            </a:r>
            <a:r>
              <a:rPr lang="en-US" dirty="0" smtClean="0"/>
              <a:t>and development</a:t>
            </a:r>
            <a:r>
              <a:rPr lang="en-US" dirty="0"/>
              <a:t>, can affect it.</a:t>
            </a:r>
          </a:p>
        </p:txBody>
      </p:sp>
    </p:spTree>
    <p:extLst>
      <p:ext uri="{BB962C8B-B14F-4D97-AF65-F5344CB8AC3E}">
        <p14:creationId xmlns:p14="http://schemas.microsoft.com/office/powerpoint/2010/main" val="370760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Self-Ideal is the perception of </a:t>
            </a:r>
            <a:r>
              <a:rPr lang="en-US" dirty="0" smtClean="0"/>
              <a:t>behavior based </a:t>
            </a:r>
            <a:r>
              <a:rPr lang="en-US" dirty="0"/>
              <a:t>on personal standards and </a:t>
            </a:r>
            <a:r>
              <a:rPr lang="en-US" dirty="0" err="1"/>
              <a:t>selfexpectations</a:t>
            </a:r>
            <a:r>
              <a:rPr lang="en-US" dirty="0"/>
              <a:t>.</a:t>
            </a:r>
          </a:p>
          <a:p>
            <a:r>
              <a:rPr lang="en-US" dirty="0" smtClean="0"/>
              <a:t>Self-ideal </a:t>
            </a:r>
            <a:r>
              <a:rPr lang="en-US" dirty="0"/>
              <a:t>serves as an internal regulator to</a:t>
            </a:r>
          </a:p>
          <a:p>
            <a:r>
              <a:rPr lang="en-US" dirty="0"/>
              <a:t>support self-respect and self-esteem</a:t>
            </a:r>
          </a:p>
        </p:txBody>
      </p:sp>
    </p:spTree>
    <p:extLst>
      <p:ext uri="{BB962C8B-B14F-4D97-AF65-F5344CB8AC3E}">
        <p14:creationId xmlns:p14="http://schemas.microsoft.com/office/powerpoint/2010/main" val="3116631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refers to a set of expected </a:t>
            </a:r>
            <a:r>
              <a:rPr lang="en-US" dirty="0" smtClean="0"/>
              <a:t>behaviors determined </a:t>
            </a:r>
            <a:r>
              <a:rPr lang="en-US" dirty="0"/>
              <a:t>by familial, cultural, and </a:t>
            </a:r>
            <a:r>
              <a:rPr lang="en-US" dirty="0" smtClean="0"/>
              <a:t>social norms.</a:t>
            </a:r>
          </a:p>
          <a:p>
            <a:r>
              <a:rPr lang="en-US" dirty="0" smtClean="0"/>
              <a:t> </a:t>
            </a:r>
            <a:r>
              <a:rPr lang="en-US" dirty="0"/>
              <a:t>The level of self-esteem is dependent </a:t>
            </a:r>
            <a:r>
              <a:rPr lang="en-US" dirty="0" smtClean="0"/>
              <a:t>upon the </a:t>
            </a:r>
            <a:r>
              <a:rPr lang="en-US" dirty="0"/>
              <a:t>self-perception of adequate </a:t>
            </a:r>
            <a:r>
              <a:rPr lang="en-US" dirty="0" smtClean="0"/>
              <a:t>role performance </a:t>
            </a:r>
            <a:r>
              <a:rPr lang="en-US" dirty="0"/>
              <a:t>in these various social roles</a:t>
            </a:r>
          </a:p>
        </p:txBody>
      </p:sp>
    </p:spTree>
    <p:extLst>
      <p:ext uri="{BB962C8B-B14F-4D97-AF65-F5344CB8AC3E}">
        <p14:creationId xmlns:p14="http://schemas.microsoft.com/office/powerpoint/2010/main" val="3266504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Stressors Affecting Role Performance</a:t>
            </a:r>
          </a:p>
          <a:p>
            <a:r>
              <a:rPr lang="en-US" dirty="0" smtClean="0"/>
              <a:t> </a:t>
            </a:r>
            <a:r>
              <a:rPr lang="en-US" dirty="0"/>
              <a:t>Role overload</a:t>
            </a:r>
          </a:p>
          <a:p>
            <a:r>
              <a:rPr lang="en-US" dirty="0" smtClean="0"/>
              <a:t> </a:t>
            </a:r>
            <a:r>
              <a:rPr lang="en-US" dirty="0"/>
              <a:t>Role conflict</a:t>
            </a:r>
          </a:p>
          <a:p>
            <a:r>
              <a:rPr lang="en-US" dirty="0"/>
              <a:t>– Whenever a person is unable to fulfill role</a:t>
            </a:r>
          </a:p>
          <a:p>
            <a:r>
              <a:rPr lang="en-US" dirty="0"/>
              <a:t>responsibilities, self-concept is impaired</a:t>
            </a:r>
          </a:p>
        </p:txBody>
      </p:sp>
    </p:spTree>
    <p:extLst>
      <p:ext uri="{BB962C8B-B14F-4D97-AF65-F5344CB8AC3E}">
        <p14:creationId xmlns:p14="http://schemas.microsoft.com/office/powerpoint/2010/main" val="1519760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7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15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psychologists conceptualize the self</a:t>
            </a:r>
          </a:p>
          <a:p>
            <a:r>
              <a:rPr lang="en-US" dirty="0"/>
              <a:t>using the basic principles of social psychology—that is, the relationship between</a:t>
            </a:r>
          </a:p>
          <a:p>
            <a:r>
              <a:rPr lang="en-US" dirty="0"/>
              <a:t>individual persons and the people around them (the person-situation interaction)</a:t>
            </a:r>
          </a:p>
          <a:p>
            <a:r>
              <a:rPr lang="en-US" dirty="0"/>
              <a:t>and the ABCs of social psychology—the affective, behavioral, and cognitive</a:t>
            </a:r>
          </a:p>
          <a:p>
            <a:r>
              <a:rPr lang="en-US" dirty="0"/>
              <a:t>components of the self.</a:t>
            </a:r>
          </a:p>
        </p:txBody>
      </p:sp>
    </p:spTree>
    <p:extLst>
      <p:ext uri="{BB962C8B-B14F-4D97-AF65-F5344CB8AC3E}">
        <p14:creationId xmlns:p14="http://schemas.microsoft.com/office/powerpoint/2010/main" val="4760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self</a:t>
            </a:r>
            <a:r>
              <a:rPr lang="en-US" dirty="0" smtClean="0"/>
              <a:t>—</a:t>
            </a:r>
            <a:r>
              <a:rPr lang="en-US" i="1" dirty="0" smtClean="0"/>
              <a:t>our </a:t>
            </a:r>
            <a:r>
              <a:rPr lang="en-US" i="1" dirty="0"/>
              <a:t>sense of personal identity and</a:t>
            </a:r>
          </a:p>
          <a:p>
            <a:r>
              <a:rPr lang="en-US" i="1" dirty="0"/>
              <a:t>of who we are as individuals</a:t>
            </a:r>
            <a:r>
              <a:rPr lang="en-US" dirty="0"/>
              <a:t>. Because an understanding of the self is so important, it</a:t>
            </a:r>
          </a:p>
          <a:p>
            <a:r>
              <a:rPr lang="en-US" dirty="0"/>
              <a:t>has been studied for many years by psychologists</a:t>
            </a:r>
          </a:p>
        </p:txBody>
      </p:sp>
    </p:spTree>
    <p:extLst>
      <p:ext uri="{BB962C8B-B14F-4D97-AF65-F5344CB8AC3E}">
        <p14:creationId xmlns:p14="http://schemas.microsoft.com/office/powerpoint/2010/main" val="51027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will first consider the cognitive aspects of the self, focusing on</a:t>
            </a:r>
          </a:p>
          <a:p>
            <a:r>
              <a:rPr lang="en-US" dirty="0"/>
              <a:t>the </a:t>
            </a:r>
            <a:r>
              <a:rPr lang="en-US" i="1" dirty="0"/>
              <a:t>self-concept </a:t>
            </a:r>
            <a:r>
              <a:rPr lang="en-US" dirty="0"/>
              <a:t>(the thoughts that we hold about ourselves) and </a:t>
            </a:r>
            <a:r>
              <a:rPr lang="en-US" i="1" dirty="0"/>
              <a:t>self-awareness </a:t>
            </a:r>
            <a:r>
              <a:rPr lang="en-US" dirty="0"/>
              <a:t>(</a:t>
            </a:r>
            <a:r>
              <a:rPr lang="en-US" dirty="0" smtClean="0"/>
              <a:t>the extent </a:t>
            </a:r>
            <a:r>
              <a:rPr lang="en-US" dirty="0"/>
              <a:t>to which we are currently fixing our attention on our own self-concept).</a:t>
            </a:r>
          </a:p>
          <a:p>
            <a:r>
              <a:rPr lang="en-US" dirty="0"/>
              <a:t>Then we will move on to the role of affect, considering </a:t>
            </a:r>
            <a:r>
              <a:rPr lang="en-US" i="1" dirty="0"/>
              <a:t>self-esteem </a:t>
            </a:r>
            <a:r>
              <a:rPr lang="en-US" dirty="0"/>
              <a:t>(the positive </a:t>
            </a:r>
            <a:r>
              <a:rPr lang="en-US" dirty="0" smtClean="0"/>
              <a:t>or negative </a:t>
            </a:r>
            <a:r>
              <a:rPr lang="en-US" dirty="0"/>
              <a:t>feelings that we have about ourselves) and the many ways that we try </a:t>
            </a:r>
            <a:r>
              <a:rPr lang="en-US" dirty="0" smtClean="0"/>
              <a:t>to gain </a:t>
            </a:r>
            <a:r>
              <a:rPr lang="en-US" dirty="0"/>
              <a:t>positive self-esteem. Finally, we will consider the social aspects of the </a:t>
            </a:r>
            <a:r>
              <a:rPr lang="en-US" dirty="0" smtClean="0"/>
              <a:t>self, including </a:t>
            </a:r>
            <a:r>
              <a:rPr lang="en-US" dirty="0"/>
              <a:t>how we present ourselves to others in order to portray a positive </a:t>
            </a:r>
            <a:r>
              <a:rPr lang="en-US" dirty="0" err="1"/>
              <a:t>selfimage</a:t>
            </a:r>
            <a:r>
              <a:rPr lang="en-US" dirty="0"/>
              <a:t>,</a:t>
            </a:r>
          </a:p>
          <a:p>
            <a:r>
              <a:rPr lang="en-US" dirty="0"/>
              <a:t>as well as the many ways that our thoughts and feelings about ourselves </a:t>
            </a:r>
            <a:r>
              <a:rPr lang="en-US" dirty="0" smtClean="0"/>
              <a:t>are determined </a:t>
            </a:r>
            <a:r>
              <a:rPr lang="en-US" dirty="0"/>
              <a:t>by our relationships with others.</a:t>
            </a:r>
          </a:p>
        </p:txBody>
      </p:sp>
    </p:spTree>
    <p:extLst>
      <p:ext uri="{BB962C8B-B14F-4D97-AF65-F5344CB8AC3E}">
        <p14:creationId xmlns:p14="http://schemas.microsoft.com/office/powerpoint/2010/main" val="183336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Development and Characteristics of the Self-Concept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of what is developing in children as they grow is the fundamental cognitive</a:t>
            </a:r>
          </a:p>
          <a:p>
            <a:r>
              <a:rPr lang="en-US" dirty="0"/>
              <a:t>part of the self, known as the </a:t>
            </a:r>
            <a:r>
              <a:rPr lang="en-US" i="1" dirty="0"/>
              <a:t>self-concept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self-concept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i="1" dirty="0"/>
              <a:t>a </a:t>
            </a:r>
            <a:r>
              <a:rPr lang="en-US" i="1" dirty="0" smtClean="0"/>
              <a:t>knowledge  representation </a:t>
            </a:r>
            <a:r>
              <a:rPr lang="en-US" i="1" dirty="0"/>
              <a:t>that contains knowledge about us, including our beliefs about our </a:t>
            </a:r>
            <a:r>
              <a:rPr lang="en-US" i="1" dirty="0" smtClean="0"/>
              <a:t>personality traits</a:t>
            </a:r>
            <a:r>
              <a:rPr lang="en-US" i="1" dirty="0"/>
              <a:t>, physical characteristics, abilities, values, goals, and roles, as well as the </a:t>
            </a:r>
            <a:r>
              <a:rPr lang="en-US" i="1" dirty="0" smtClean="0"/>
              <a:t>knowledge that </a:t>
            </a:r>
            <a:r>
              <a:rPr lang="en-US" i="1" dirty="0"/>
              <a:t>we exist as individuals</a:t>
            </a:r>
            <a:r>
              <a:rPr lang="en-US" dirty="0"/>
              <a:t>. Throughout childhood and adolescence, the </a:t>
            </a:r>
            <a:r>
              <a:rPr lang="en-US" dirty="0" smtClean="0"/>
              <a:t>self-concept becomes </a:t>
            </a:r>
            <a:r>
              <a:rPr lang="en-US" dirty="0"/>
              <a:t>more abstract and complex and is </a:t>
            </a:r>
            <a:r>
              <a:rPr lang="en-US" i="1" dirty="0"/>
              <a:t>organized into a variety of different</a:t>
            </a:r>
          </a:p>
          <a:p>
            <a:r>
              <a:rPr lang="en-US" i="1" dirty="0"/>
              <a:t>cognitive aspects</a:t>
            </a:r>
            <a:r>
              <a:rPr lang="en-US" dirty="0"/>
              <a:t>, known as </a:t>
            </a:r>
            <a:r>
              <a:rPr lang="en-US" b="1" dirty="0" smtClean="0"/>
              <a:t>self-schemas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Self-Concept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• </a:t>
            </a:r>
            <a:r>
              <a:rPr lang="en-US" i="1" dirty="0"/>
              <a:t>Self-concept </a:t>
            </a:r>
            <a:r>
              <a:rPr lang="en-US" dirty="0"/>
              <a:t>is an individual’s perception of</a:t>
            </a:r>
          </a:p>
          <a:p>
            <a:r>
              <a:rPr lang="en-US" dirty="0"/>
              <a:t>self and is what helps make each individual</a:t>
            </a:r>
          </a:p>
          <a:p>
            <a:r>
              <a:rPr lang="en-US" dirty="0"/>
              <a:t>unique.</a:t>
            </a:r>
          </a:p>
          <a:p>
            <a:r>
              <a:rPr lang="en-US" dirty="0"/>
              <a:t>• Positive and negative self-assessments in</a:t>
            </a:r>
          </a:p>
          <a:p>
            <a:r>
              <a:rPr lang="en-US" dirty="0"/>
              <a:t>the physical, emotional, intellectual, and</a:t>
            </a:r>
          </a:p>
          <a:p>
            <a:r>
              <a:rPr lang="en-US" dirty="0"/>
              <a:t>functional dimensions change over time.</a:t>
            </a:r>
          </a:p>
          <a:p>
            <a:r>
              <a:rPr lang="en-US" dirty="0"/>
              <a:t>• Self-concept affects the ability to function</a:t>
            </a:r>
          </a:p>
          <a:p>
            <a:r>
              <a:rPr lang="en-US" dirty="0"/>
              <a:t>and greatly influences health status.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1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Self-concept evolves throughout life and</a:t>
            </a:r>
          </a:p>
          <a:p>
            <a:r>
              <a:rPr lang="en-US" dirty="0"/>
              <a:t>depends to an extent on an individual’s</a:t>
            </a:r>
          </a:p>
          <a:p>
            <a:r>
              <a:rPr lang="en-US" dirty="0"/>
              <a:t>developmental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6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Stages in Development of</a:t>
            </a:r>
            <a:br>
              <a:rPr lang="en-US" dirty="0"/>
            </a:br>
            <a:r>
              <a:rPr lang="en-US" dirty="0"/>
              <a:t>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Self-awareness (infancy)</a:t>
            </a:r>
          </a:p>
          <a:p>
            <a:r>
              <a:rPr lang="en-US" dirty="0" smtClean="0"/>
              <a:t> </a:t>
            </a:r>
            <a:r>
              <a:rPr lang="en-US" dirty="0"/>
              <a:t>Self-recognition (18 months)</a:t>
            </a:r>
          </a:p>
          <a:p>
            <a:r>
              <a:rPr lang="en-US" dirty="0" smtClean="0"/>
              <a:t> </a:t>
            </a:r>
            <a:r>
              <a:rPr lang="en-US" dirty="0"/>
              <a:t>Self-definition (3 years)</a:t>
            </a:r>
          </a:p>
          <a:p>
            <a:r>
              <a:rPr lang="en-US" dirty="0" smtClean="0"/>
              <a:t> </a:t>
            </a:r>
            <a:r>
              <a:rPr lang="en-US" dirty="0"/>
              <a:t>Self-concept (6 to 7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680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Self</vt:lpstr>
      <vt:lpstr>PowerPoint Presentation</vt:lpstr>
      <vt:lpstr>PowerPoint Presentation</vt:lpstr>
      <vt:lpstr>PowerPoint Presentation</vt:lpstr>
      <vt:lpstr>Development and Characteristics of the Self-Concept</vt:lpstr>
      <vt:lpstr>PowerPoint Presentation</vt:lpstr>
      <vt:lpstr>Self-Concept </vt:lpstr>
      <vt:lpstr>PowerPoint Presentation</vt:lpstr>
      <vt:lpstr>Stages in Development of Self</vt:lpstr>
      <vt:lpstr>Formation of Self- Concept</vt:lpstr>
      <vt:lpstr>Factors Affecting Self-Concept</vt:lpstr>
      <vt:lpstr>Components of Self-Concept</vt:lpstr>
      <vt:lpstr>Components of Self-Concept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</dc:title>
  <dc:creator>Wahab</dc:creator>
  <cp:lastModifiedBy>Wahab</cp:lastModifiedBy>
  <cp:revision>5</cp:revision>
  <dcterms:created xsi:type="dcterms:W3CDTF">2020-04-27T07:43:36Z</dcterms:created>
  <dcterms:modified xsi:type="dcterms:W3CDTF">2020-05-03T07:40:45Z</dcterms:modified>
</cp:coreProperties>
</file>