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B22517-240C-4421-9A21-F413A9A4E57B}"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2517-240C-4421-9A21-F413A9A4E57B}"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2517-240C-4421-9A21-F413A9A4E57B}"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B22517-240C-4421-9A21-F413A9A4E57B}"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B22517-240C-4421-9A21-F413A9A4E57B}"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B22517-240C-4421-9A21-F413A9A4E57B}"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B22517-240C-4421-9A21-F413A9A4E57B}"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B22517-240C-4421-9A21-F413A9A4E57B}" type="datetimeFigureOut">
              <a:rPr lang="en-US" smtClean="0"/>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22517-240C-4421-9A21-F413A9A4E57B}" type="datetimeFigureOut">
              <a:rPr lang="en-US" smtClean="0"/>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2517-240C-4421-9A21-F413A9A4E57B}"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2517-240C-4421-9A21-F413A9A4E57B}"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4097FB-F51F-4A8A-8D48-8DA55762D9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22517-240C-4421-9A21-F413A9A4E57B}" type="datetimeFigureOut">
              <a:rPr lang="en-US" smtClean="0"/>
              <a:t>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097FB-F51F-4A8A-8D48-8DA55762D9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rmAutofit/>
          </a:bodyPr>
          <a:lstStyle/>
          <a:p>
            <a:r>
              <a:rPr lang="en-US" sz="6600" dirty="0" smtClean="0">
                <a:solidFill>
                  <a:srgbClr val="FF0000"/>
                </a:solidFill>
              </a:rPr>
              <a:t>Subbing and Editing</a:t>
            </a:r>
            <a:endParaRPr lang="en-US" sz="66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Streamer or Banner Headline</a:t>
            </a:r>
            <a:endParaRPr lang="en-US" dirty="0">
              <a:solidFill>
                <a:srgbClr val="FF0000"/>
              </a:solidFill>
            </a:endParaRPr>
          </a:p>
        </p:txBody>
      </p:sp>
      <p:sp>
        <p:nvSpPr>
          <p:cNvPr id="3" name="Content Placeholder 2"/>
          <p:cNvSpPr>
            <a:spLocks noGrp="1"/>
          </p:cNvSpPr>
          <p:nvPr>
            <p:ph idx="1"/>
          </p:nvPr>
        </p:nvSpPr>
        <p:spPr>
          <a:xfrm>
            <a:off x="457200" y="1600201"/>
            <a:ext cx="8229600" cy="1371600"/>
          </a:xfrm>
        </p:spPr>
        <p:txBody>
          <a:bodyPr/>
          <a:lstStyle/>
          <a:p>
            <a:r>
              <a:rPr lang="en-US" dirty="0" smtClean="0"/>
              <a:t>The stretches across the whole page is called Banner headline.</a:t>
            </a:r>
          </a:p>
          <a:p>
            <a:pPr>
              <a:buNone/>
            </a:pPr>
            <a:endParaRPr lang="en-US" dirty="0"/>
          </a:p>
        </p:txBody>
      </p:sp>
      <p:pic>
        <p:nvPicPr>
          <p:cNvPr id="4" name="Picture 3" descr="Lead.jpg"/>
          <p:cNvPicPr>
            <a:picLocks noChangeAspect="1"/>
          </p:cNvPicPr>
          <p:nvPr/>
        </p:nvPicPr>
        <p:blipFill>
          <a:blip r:embed="rId2"/>
          <a:srcRect b="56391"/>
          <a:stretch>
            <a:fillRect/>
          </a:stretch>
        </p:blipFill>
        <p:spPr>
          <a:xfrm>
            <a:off x="639554" y="3048000"/>
            <a:ext cx="8123446" cy="19964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Main Headline</a:t>
            </a:r>
            <a:endParaRPr lang="en-US" dirty="0">
              <a:solidFill>
                <a:srgbClr val="FF0000"/>
              </a:solidFill>
            </a:endParaRPr>
          </a:p>
        </p:txBody>
      </p:sp>
      <p:sp>
        <p:nvSpPr>
          <p:cNvPr id="3" name="Content Placeholder 2"/>
          <p:cNvSpPr>
            <a:spLocks noGrp="1"/>
          </p:cNvSpPr>
          <p:nvPr>
            <p:ph idx="1"/>
          </p:nvPr>
        </p:nvSpPr>
        <p:spPr>
          <a:xfrm>
            <a:off x="457200" y="1600201"/>
            <a:ext cx="8229600" cy="1828800"/>
          </a:xfrm>
        </p:spPr>
        <p:txBody>
          <a:bodyPr/>
          <a:lstStyle/>
          <a:p>
            <a:pPr algn="just"/>
            <a:r>
              <a:rPr lang="en-US" dirty="0" smtClean="0"/>
              <a:t>The most important news which is printing prominently on the first page is called main headline or lead story.</a:t>
            </a:r>
            <a:endParaRPr lang="en-US" dirty="0"/>
          </a:p>
        </p:txBody>
      </p:sp>
      <p:pic>
        <p:nvPicPr>
          <p:cNvPr id="4" name="Picture 3" descr="Jang.jpg"/>
          <p:cNvPicPr>
            <a:picLocks noChangeAspect="1"/>
          </p:cNvPicPr>
          <p:nvPr/>
        </p:nvPicPr>
        <p:blipFill>
          <a:blip r:embed="rId2"/>
          <a:srcRect t="-1554"/>
          <a:stretch>
            <a:fillRect/>
          </a:stretch>
        </p:blipFill>
        <p:spPr>
          <a:xfrm>
            <a:off x="914400" y="3200400"/>
            <a:ext cx="7732745" cy="3429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Super Lead</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pPr algn="just"/>
            <a:r>
              <a:rPr lang="en-US" dirty="0" smtClean="0"/>
              <a:t>The second important story of the day is called super lead. </a:t>
            </a:r>
            <a:endParaRPr lang="en-US" dirty="0"/>
          </a:p>
        </p:txBody>
      </p:sp>
      <p:pic>
        <p:nvPicPr>
          <p:cNvPr id="4" name="Picture 3" descr="Jang.jpg"/>
          <p:cNvPicPr>
            <a:picLocks noChangeAspect="1"/>
          </p:cNvPicPr>
          <p:nvPr/>
        </p:nvPicPr>
        <p:blipFill>
          <a:blip r:embed="rId2"/>
          <a:srcRect t="-1554"/>
          <a:stretch>
            <a:fillRect/>
          </a:stretch>
        </p:blipFill>
        <p:spPr>
          <a:xfrm>
            <a:off x="914400" y="2743200"/>
            <a:ext cx="7732745" cy="3429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Inverted Pyramid</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pPr algn="just"/>
            <a:r>
              <a:rPr lang="en-US" dirty="0" smtClean="0"/>
              <a:t>This type of headline reflects the inverted pyramid image.</a:t>
            </a:r>
            <a:endParaRPr lang="en-US" dirty="0"/>
          </a:p>
        </p:txBody>
      </p:sp>
      <p:sp>
        <p:nvSpPr>
          <p:cNvPr id="6" name="Flowchart: Merge 5"/>
          <p:cNvSpPr/>
          <p:nvPr/>
        </p:nvSpPr>
        <p:spPr>
          <a:xfrm>
            <a:off x="2819400" y="2895600"/>
            <a:ext cx="3657600" cy="32004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Hanging Indention</a:t>
            </a:r>
            <a:endParaRPr lang="en-US" dirty="0">
              <a:solidFill>
                <a:srgbClr val="FF0000"/>
              </a:solidFill>
            </a:endParaRPr>
          </a:p>
        </p:txBody>
      </p:sp>
      <p:sp>
        <p:nvSpPr>
          <p:cNvPr id="3" name="Content Placeholder 2"/>
          <p:cNvSpPr>
            <a:spLocks noGrp="1"/>
          </p:cNvSpPr>
          <p:nvPr>
            <p:ph idx="1"/>
          </p:nvPr>
        </p:nvSpPr>
        <p:spPr>
          <a:xfrm>
            <a:off x="457200" y="1600201"/>
            <a:ext cx="8229600" cy="1524000"/>
          </a:xfrm>
        </p:spPr>
        <p:txBody>
          <a:bodyPr/>
          <a:lstStyle/>
          <a:p>
            <a:r>
              <a:rPr lang="en-US" dirty="0" smtClean="0"/>
              <a:t>The headline which has same lines or in which lines are equal.</a:t>
            </a:r>
          </a:p>
          <a:p>
            <a:pPr>
              <a:buNone/>
            </a:pPr>
            <a:endParaRPr lang="en-US" dirty="0"/>
          </a:p>
        </p:txBody>
      </p:sp>
      <p:pic>
        <p:nvPicPr>
          <p:cNvPr id="4" name="Picture 3" descr="Hanging Indention.jpg"/>
          <p:cNvPicPr>
            <a:picLocks noChangeAspect="1"/>
          </p:cNvPicPr>
          <p:nvPr/>
        </p:nvPicPr>
        <p:blipFill>
          <a:blip r:embed="rId2"/>
          <a:stretch>
            <a:fillRect/>
          </a:stretch>
        </p:blipFill>
        <p:spPr>
          <a:xfrm>
            <a:off x="3810000" y="2438400"/>
            <a:ext cx="1714500" cy="36671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Step Headline</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r>
              <a:rPr lang="en-US" dirty="0" smtClean="0"/>
              <a:t>The headline which lines are in shape of stairs or steps.</a:t>
            </a:r>
            <a:endParaRPr lang="en-US" dirty="0"/>
          </a:p>
        </p:txBody>
      </p:sp>
      <p:sp>
        <p:nvSpPr>
          <p:cNvPr id="4" name="Rectangle 3"/>
          <p:cNvSpPr/>
          <p:nvPr/>
        </p:nvSpPr>
        <p:spPr>
          <a:xfrm>
            <a:off x="2667000" y="2895600"/>
            <a:ext cx="3124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971800" y="3324664"/>
            <a:ext cx="3124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6" name="Rectangle 5"/>
          <p:cNvSpPr/>
          <p:nvPr/>
        </p:nvSpPr>
        <p:spPr>
          <a:xfrm>
            <a:off x="3276600" y="3747868"/>
            <a:ext cx="3124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Kicker</a:t>
            </a:r>
            <a:endParaRPr lang="en-US" dirty="0">
              <a:solidFill>
                <a:srgbClr val="FF0000"/>
              </a:solidFill>
            </a:endParaRPr>
          </a:p>
        </p:txBody>
      </p:sp>
      <p:sp>
        <p:nvSpPr>
          <p:cNvPr id="3" name="Content Placeholder 2"/>
          <p:cNvSpPr>
            <a:spLocks noGrp="1"/>
          </p:cNvSpPr>
          <p:nvPr>
            <p:ph idx="1"/>
          </p:nvPr>
        </p:nvSpPr>
        <p:spPr>
          <a:xfrm>
            <a:off x="457200" y="1600201"/>
            <a:ext cx="8229600" cy="1828800"/>
          </a:xfrm>
        </p:spPr>
        <p:txBody>
          <a:bodyPr/>
          <a:lstStyle/>
          <a:p>
            <a:pPr algn="just"/>
            <a:r>
              <a:rPr lang="en-US" dirty="0" smtClean="0"/>
              <a:t>The headline which is followed by same important words used as reference of the background of the news.</a:t>
            </a:r>
            <a:endParaRPr lang="en-US" dirty="0"/>
          </a:p>
        </p:txBody>
      </p:sp>
      <p:pic>
        <p:nvPicPr>
          <p:cNvPr id="4" name="Picture 3" descr="Kicker.jpg"/>
          <p:cNvPicPr>
            <a:picLocks noChangeAspect="1"/>
          </p:cNvPicPr>
          <p:nvPr/>
        </p:nvPicPr>
        <p:blipFill>
          <a:blip r:embed="rId2"/>
          <a:stretch>
            <a:fillRect/>
          </a:stretch>
        </p:blipFill>
        <p:spPr>
          <a:xfrm>
            <a:off x="1708484" y="3276600"/>
            <a:ext cx="5911516" cy="27432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Reverse Headline</a:t>
            </a:r>
            <a:endParaRPr lang="en-US" dirty="0">
              <a:solidFill>
                <a:srgbClr val="FF0000"/>
              </a:solidFill>
            </a:endParaRPr>
          </a:p>
        </p:txBody>
      </p:sp>
      <p:sp>
        <p:nvSpPr>
          <p:cNvPr id="3" name="Content Placeholder 2"/>
          <p:cNvSpPr>
            <a:spLocks noGrp="1"/>
          </p:cNvSpPr>
          <p:nvPr>
            <p:ph idx="1"/>
          </p:nvPr>
        </p:nvSpPr>
        <p:spPr>
          <a:xfrm>
            <a:off x="457200" y="1600201"/>
            <a:ext cx="8229600" cy="1524000"/>
          </a:xfrm>
        </p:spPr>
        <p:txBody>
          <a:bodyPr/>
          <a:lstStyle/>
          <a:p>
            <a:r>
              <a:rPr lang="en-US" dirty="0" smtClean="0"/>
              <a:t>When the background is black and words are white is called reverse headline.</a:t>
            </a:r>
            <a:endParaRPr lang="en-US" dirty="0"/>
          </a:p>
        </p:txBody>
      </p:sp>
      <p:pic>
        <p:nvPicPr>
          <p:cNvPr id="4" name="Picture 3" descr="Reverse Headline.jpg"/>
          <p:cNvPicPr>
            <a:picLocks noChangeAspect="1"/>
          </p:cNvPicPr>
          <p:nvPr/>
        </p:nvPicPr>
        <p:blipFill>
          <a:blip r:embed="rId2"/>
          <a:stretch>
            <a:fillRect/>
          </a:stretch>
        </p:blipFill>
        <p:spPr>
          <a:xfrm>
            <a:off x="1219200" y="3429000"/>
            <a:ext cx="7506821" cy="838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write Headline</a:t>
            </a:r>
            <a:endParaRPr lang="en-US" dirty="0">
              <a:solidFill>
                <a:srgbClr val="FF0000"/>
              </a:solidFill>
            </a:endParaRPr>
          </a:p>
        </p:txBody>
      </p:sp>
      <p:sp>
        <p:nvSpPr>
          <p:cNvPr id="3" name="Content Placeholder 2"/>
          <p:cNvSpPr>
            <a:spLocks noGrp="1"/>
          </p:cNvSpPr>
          <p:nvPr>
            <p:ph idx="1"/>
          </p:nvPr>
        </p:nvSpPr>
        <p:spPr>
          <a:xfrm>
            <a:off x="457200" y="1600201"/>
            <a:ext cx="8229600" cy="3810000"/>
          </a:xfrm>
        </p:spPr>
        <p:txBody>
          <a:bodyPr/>
          <a:lstStyle/>
          <a:p>
            <a:r>
              <a:rPr lang="en-US" dirty="0" smtClean="0"/>
              <a:t>Read and understand the story.</a:t>
            </a:r>
          </a:p>
          <a:p>
            <a:r>
              <a:rPr lang="en-US" dirty="0" smtClean="0"/>
              <a:t>Choose specific precise words</a:t>
            </a:r>
          </a:p>
          <a:p>
            <a:r>
              <a:rPr lang="en-US" dirty="0" smtClean="0"/>
              <a:t>Make each word count</a:t>
            </a:r>
          </a:p>
          <a:p>
            <a:r>
              <a:rPr lang="en-US" dirty="0" smtClean="0"/>
              <a:t>Use </a:t>
            </a:r>
            <a:r>
              <a:rPr lang="en-US" dirty="0"/>
              <a:t>a</a:t>
            </a:r>
            <a:r>
              <a:rPr lang="en-US" dirty="0" smtClean="0"/>
              <a:t>ctive verbs</a:t>
            </a:r>
          </a:p>
          <a:p>
            <a:r>
              <a:rPr lang="en-US" dirty="0" smtClean="0"/>
              <a:t>Show some creativity </a:t>
            </a:r>
          </a:p>
          <a:p>
            <a:r>
              <a:rPr lang="en-US" dirty="0" smtClean="0"/>
              <a:t>Look for fresh angle and fresh words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write Headlines</a:t>
            </a:r>
            <a:endParaRPr lang="en-US" dirty="0">
              <a:solidFill>
                <a:srgbClr val="FF0000"/>
              </a:solidFill>
            </a:endParaRPr>
          </a:p>
        </p:txBody>
      </p:sp>
      <p:sp>
        <p:nvSpPr>
          <p:cNvPr id="3" name="Content Placeholder 2"/>
          <p:cNvSpPr>
            <a:spLocks noGrp="1"/>
          </p:cNvSpPr>
          <p:nvPr>
            <p:ph idx="1"/>
          </p:nvPr>
        </p:nvSpPr>
        <p:spPr>
          <a:xfrm>
            <a:off x="457200" y="1600201"/>
            <a:ext cx="8229600" cy="1066800"/>
          </a:xfrm>
        </p:spPr>
        <p:txBody>
          <a:bodyPr/>
          <a:lstStyle/>
          <a:p>
            <a:r>
              <a:rPr lang="en-US" dirty="0" smtClean="0"/>
              <a:t>Don’t repeat words</a:t>
            </a:r>
          </a:p>
          <a:p>
            <a:pPr>
              <a:buNone/>
            </a:pPr>
            <a:endParaRPr lang="en-US" dirty="0"/>
          </a:p>
        </p:txBody>
      </p:sp>
      <p:pic>
        <p:nvPicPr>
          <p:cNvPr id="4" name="Picture 3" descr="Kicker.jpg"/>
          <p:cNvPicPr>
            <a:picLocks noChangeAspect="1"/>
          </p:cNvPicPr>
          <p:nvPr/>
        </p:nvPicPr>
        <p:blipFill>
          <a:blip r:embed="rId2"/>
          <a:stretch>
            <a:fillRect/>
          </a:stretch>
        </p:blipFill>
        <p:spPr>
          <a:xfrm>
            <a:off x="1143000" y="2533650"/>
            <a:ext cx="7019925" cy="32575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Subbing and Editing</a:t>
            </a:r>
            <a:endParaRPr lang="en-US" dirty="0"/>
          </a:p>
        </p:txBody>
      </p:sp>
      <p:sp>
        <p:nvSpPr>
          <p:cNvPr id="3" name="Content Placeholder 2"/>
          <p:cNvSpPr>
            <a:spLocks noGrp="1"/>
          </p:cNvSpPr>
          <p:nvPr>
            <p:ph idx="1"/>
          </p:nvPr>
        </p:nvSpPr>
        <p:spPr/>
        <p:txBody>
          <a:bodyPr/>
          <a:lstStyle/>
          <a:p>
            <a:pPr algn="just"/>
            <a:r>
              <a:rPr lang="en-US" dirty="0" smtClean="0"/>
              <a:t>Subbing or editing is a process of selecting, vetting, identifying the news stories to make them capable for writing, rewriting, designing, copy making and printing according to standard language, law and policy of news media organization.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write Headlines</a:t>
            </a:r>
            <a:endParaRPr lang="en-US" dirty="0"/>
          </a:p>
        </p:txBody>
      </p:sp>
      <p:sp>
        <p:nvSpPr>
          <p:cNvPr id="3" name="Content Placeholder 2"/>
          <p:cNvSpPr>
            <a:spLocks noGrp="1"/>
          </p:cNvSpPr>
          <p:nvPr>
            <p:ph idx="1"/>
          </p:nvPr>
        </p:nvSpPr>
        <p:spPr>
          <a:xfrm>
            <a:off x="457200" y="1600201"/>
            <a:ext cx="8229600" cy="2209800"/>
          </a:xfrm>
        </p:spPr>
        <p:txBody>
          <a:bodyPr/>
          <a:lstStyle/>
          <a:p>
            <a:r>
              <a:rPr lang="en-US" dirty="0" smtClean="0"/>
              <a:t>Use attribution and qualification.</a:t>
            </a:r>
          </a:p>
          <a:p>
            <a:r>
              <a:rPr lang="en-US" dirty="0" smtClean="0"/>
              <a:t>For example: </a:t>
            </a:r>
          </a:p>
          <a:p>
            <a:pPr>
              <a:buNone/>
            </a:pPr>
            <a:r>
              <a:rPr lang="en-US" dirty="0" smtClean="0"/>
              <a:t>	Vitamin C prevents cold, study says</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Rules for Headline Writing</a:t>
            </a:r>
            <a:endParaRPr lang="en-US" dirty="0">
              <a:solidFill>
                <a:srgbClr val="FF0000"/>
              </a:solidFill>
            </a:endParaRPr>
          </a:p>
        </p:txBody>
      </p:sp>
      <p:sp>
        <p:nvSpPr>
          <p:cNvPr id="3" name="Content Placeholder 2"/>
          <p:cNvSpPr>
            <a:spLocks noGrp="1"/>
          </p:cNvSpPr>
          <p:nvPr>
            <p:ph idx="1"/>
          </p:nvPr>
        </p:nvSpPr>
        <p:spPr>
          <a:xfrm>
            <a:off x="457200" y="1600201"/>
            <a:ext cx="8229600" cy="1371600"/>
          </a:xfrm>
        </p:spPr>
        <p:txBody>
          <a:bodyPr/>
          <a:lstStyle/>
          <a:p>
            <a:r>
              <a:rPr lang="en-US" dirty="0" smtClean="0"/>
              <a:t>Commas can be used to replace the word “And”.</a:t>
            </a:r>
          </a:p>
          <a:p>
            <a:endParaRPr lang="en-US" dirty="0" smtClean="0"/>
          </a:p>
        </p:txBody>
      </p:sp>
      <p:pic>
        <p:nvPicPr>
          <p:cNvPr id="4" name="Picture 3" descr="Commas replace And.jpg"/>
          <p:cNvPicPr>
            <a:picLocks noChangeAspect="1"/>
          </p:cNvPicPr>
          <p:nvPr/>
        </p:nvPicPr>
        <p:blipFill>
          <a:blip r:embed="rId2"/>
          <a:stretch>
            <a:fillRect/>
          </a:stretch>
        </p:blipFill>
        <p:spPr>
          <a:xfrm>
            <a:off x="2895600" y="2438400"/>
            <a:ext cx="3962400" cy="367527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Rules for Headline Writing</a:t>
            </a:r>
            <a:endParaRPr lang="en-US" dirty="0"/>
          </a:p>
        </p:txBody>
      </p:sp>
      <p:sp>
        <p:nvSpPr>
          <p:cNvPr id="3" name="Content Placeholder 2"/>
          <p:cNvSpPr>
            <a:spLocks noGrp="1"/>
          </p:cNvSpPr>
          <p:nvPr>
            <p:ph idx="1"/>
          </p:nvPr>
        </p:nvSpPr>
        <p:spPr>
          <a:xfrm>
            <a:off x="457200" y="1219200"/>
            <a:ext cx="8229600" cy="1371600"/>
          </a:xfrm>
        </p:spPr>
        <p:txBody>
          <a:bodyPr/>
          <a:lstStyle/>
          <a:p>
            <a:r>
              <a:rPr lang="en-US" dirty="0" smtClean="0"/>
              <a:t>Dashes and Colons can replace the word said</a:t>
            </a:r>
            <a:endParaRPr lang="en-US" dirty="0"/>
          </a:p>
        </p:txBody>
      </p:sp>
      <p:pic>
        <p:nvPicPr>
          <p:cNvPr id="4" name="Picture 3" descr="Dasshes relaces.jpg"/>
          <p:cNvPicPr>
            <a:picLocks noChangeAspect="1"/>
          </p:cNvPicPr>
          <p:nvPr/>
        </p:nvPicPr>
        <p:blipFill>
          <a:blip r:embed="rId2"/>
          <a:stretch>
            <a:fillRect/>
          </a:stretch>
        </p:blipFill>
        <p:spPr>
          <a:xfrm>
            <a:off x="3429000" y="2190750"/>
            <a:ext cx="2242323" cy="44386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Rules for Headline Writing</a:t>
            </a:r>
            <a:endParaRPr lang="en-US" dirty="0"/>
          </a:p>
        </p:txBody>
      </p:sp>
      <p:sp>
        <p:nvSpPr>
          <p:cNvPr id="3" name="Content Placeholder 2"/>
          <p:cNvSpPr>
            <a:spLocks noGrp="1"/>
          </p:cNvSpPr>
          <p:nvPr>
            <p:ph idx="1"/>
          </p:nvPr>
        </p:nvSpPr>
        <p:spPr>
          <a:xfrm>
            <a:off x="457200" y="1600200"/>
            <a:ext cx="3429000" cy="3581399"/>
          </a:xfrm>
        </p:spPr>
        <p:txBody>
          <a:bodyPr>
            <a:normAutofit/>
          </a:bodyPr>
          <a:lstStyle/>
          <a:p>
            <a:r>
              <a:rPr lang="en-US" dirty="0" smtClean="0"/>
              <a:t>Single quotation marks are used instead of double quotation marks because single marks take less space.</a:t>
            </a:r>
            <a:endParaRPr lang="en-US" dirty="0"/>
          </a:p>
        </p:txBody>
      </p:sp>
      <p:pic>
        <p:nvPicPr>
          <p:cNvPr id="4" name="Picture 3" descr="quotation.jpg"/>
          <p:cNvPicPr>
            <a:picLocks noChangeAspect="1"/>
          </p:cNvPicPr>
          <p:nvPr/>
        </p:nvPicPr>
        <p:blipFill>
          <a:blip r:embed="rId2"/>
          <a:stretch>
            <a:fillRect/>
          </a:stretch>
        </p:blipFill>
        <p:spPr>
          <a:xfrm>
            <a:off x="4026832" y="1524000"/>
            <a:ext cx="4777744" cy="470507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Points for Headline Writing</a:t>
            </a:r>
            <a:endParaRPr lang="en-US" dirty="0"/>
          </a:p>
        </p:txBody>
      </p:sp>
      <p:sp>
        <p:nvSpPr>
          <p:cNvPr id="3" name="Content Placeholder 2"/>
          <p:cNvSpPr>
            <a:spLocks noGrp="1"/>
          </p:cNvSpPr>
          <p:nvPr>
            <p:ph idx="1"/>
          </p:nvPr>
        </p:nvSpPr>
        <p:spPr>
          <a:xfrm>
            <a:off x="457200" y="1600200"/>
            <a:ext cx="2895600" cy="4525963"/>
          </a:xfrm>
        </p:spPr>
        <p:txBody>
          <a:bodyPr/>
          <a:lstStyle/>
          <a:p>
            <a:pPr algn="just"/>
            <a:r>
              <a:rPr lang="en-US" dirty="0" smtClean="0"/>
              <a:t>Present Tens: Most headlines in present tens. Which shows urgency and freshness.</a:t>
            </a:r>
          </a:p>
          <a:p>
            <a:pPr algn="just"/>
            <a:endParaRPr lang="en-US" dirty="0"/>
          </a:p>
        </p:txBody>
      </p:sp>
      <p:pic>
        <p:nvPicPr>
          <p:cNvPr id="5" name="Picture 4" descr="Present.jpg"/>
          <p:cNvPicPr>
            <a:picLocks noChangeAspect="1"/>
          </p:cNvPicPr>
          <p:nvPr/>
        </p:nvPicPr>
        <p:blipFill>
          <a:blip r:embed="rId2"/>
          <a:stretch>
            <a:fillRect/>
          </a:stretch>
        </p:blipFill>
        <p:spPr>
          <a:xfrm>
            <a:off x="4800600" y="1285875"/>
            <a:ext cx="3325060" cy="534352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Points for Headline Writing</a:t>
            </a:r>
            <a:endParaRPr lang="en-US" dirty="0"/>
          </a:p>
        </p:txBody>
      </p:sp>
      <p:sp>
        <p:nvSpPr>
          <p:cNvPr id="3" name="Content Placeholder 2"/>
          <p:cNvSpPr>
            <a:spLocks noGrp="1"/>
          </p:cNvSpPr>
          <p:nvPr>
            <p:ph idx="1"/>
          </p:nvPr>
        </p:nvSpPr>
        <p:spPr>
          <a:xfrm>
            <a:off x="457200" y="1600200"/>
            <a:ext cx="3505200" cy="4525963"/>
          </a:xfrm>
        </p:spPr>
        <p:txBody>
          <a:bodyPr/>
          <a:lstStyle/>
          <a:p>
            <a:r>
              <a:rPr lang="en-US" dirty="0" smtClean="0"/>
              <a:t>Past Tens: About events that are not current.</a:t>
            </a:r>
          </a:p>
          <a:p>
            <a:endParaRPr lang="en-US" dirty="0"/>
          </a:p>
        </p:txBody>
      </p:sp>
      <p:pic>
        <p:nvPicPr>
          <p:cNvPr id="4" name="Picture 3" descr="Past.jpg"/>
          <p:cNvPicPr>
            <a:picLocks noChangeAspect="1"/>
          </p:cNvPicPr>
          <p:nvPr/>
        </p:nvPicPr>
        <p:blipFill>
          <a:blip r:embed="rId2"/>
          <a:stretch>
            <a:fillRect/>
          </a:stretch>
        </p:blipFill>
        <p:spPr>
          <a:xfrm>
            <a:off x="5534585" y="1447800"/>
            <a:ext cx="2447365" cy="50292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Points for Headline Writing</a:t>
            </a:r>
            <a:endParaRPr lang="en-US" dirty="0"/>
          </a:p>
        </p:txBody>
      </p:sp>
      <p:sp>
        <p:nvSpPr>
          <p:cNvPr id="3" name="Content Placeholder 2"/>
          <p:cNvSpPr>
            <a:spLocks noGrp="1"/>
          </p:cNvSpPr>
          <p:nvPr>
            <p:ph idx="1"/>
          </p:nvPr>
        </p:nvSpPr>
        <p:spPr>
          <a:xfrm>
            <a:off x="457200" y="1600200"/>
            <a:ext cx="3657600" cy="4525963"/>
          </a:xfrm>
        </p:spPr>
        <p:txBody>
          <a:bodyPr/>
          <a:lstStyle/>
          <a:p>
            <a:r>
              <a:rPr lang="en-US" dirty="0" smtClean="0"/>
              <a:t>Future Tens: In this tens will, shell replace by “to”.</a:t>
            </a:r>
            <a:endParaRPr lang="en-US" dirty="0"/>
          </a:p>
        </p:txBody>
      </p:sp>
      <p:pic>
        <p:nvPicPr>
          <p:cNvPr id="4" name="Picture 3" descr="Future.jpg"/>
          <p:cNvPicPr>
            <a:picLocks noChangeAspect="1"/>
          </p:cNvPicPr>
          <p:nvPr/>
        </p:nvPicPr>
        <p:blipFill>
          <a:blip r:embed="rId2"/>
          <a:stretch>
            <a:fillRect/>
          </a:stretch>
        </p:blipFill>
        <p:spPr>
          <a:xfrm>
            <a:off x="4631483" y="1600200"/>
            <a:ext cx="4112467" cy="32766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Points for Headline Writing</a:t>
            </a:r>
            <a:endParaRPr lang="en-US" dirty="0"/>
          </a:p>
        </p:txBody>
      </p:sp>
      <p:sp>
        <p:nvSpPr>
          <p:cNvPr id="3" name="Content Placeholder 2"/>
          <p:cNvSpPr>
            <a:spLocks noGrp="1"/>
          </p:cNvSpPr>
          <p:nvPr>
            <p:ph idx="1"/>
          </p:nvPr>
        </p:nvSpPr>
        <p:spPr>
          <a:xfrm>
            <a:off x="457200" y="1600200"/>
            <a:ext cx="3733800" cy="4525963"/>
          </a:xfrm>
        </p:spPr>
        <p:txBody>
          <a:bodyPr/>
          <a:lstStyle/>
          <a:p>
            <a:r>
              <a:rPr lang="en-US" dirty="0" smtClean="0"/>
              <a:t>Abbreviations: Because space in headline is tight. Newspaper allows to use abbreviations.</a:t>
            </a:r>
          </a:p>
          <a:p>
            <a:pPr>
              <a:buNone/>
            </a:pPr>
            <a:endParaRPr lang="en-US" dirty="0"/>
          </a:p>
        </p:txBody>
      </p:sp>
      <p:pic>
        <p:nvPicPr>
          <p:cNvPr id="4" name="Picture 3" descr="Present.jpg"/>
          <p:cNvPicPr>
            <a:picLocks noChangeAspect="1"/>
          </p:cNvPicPr>
          <p:nvPr/>
        </p:nvPicPr>
        <p:blipFill>
          <a:blip r:embed="rId2"/>
          <a:stretch>
            <a:fillRect/>
          </a:stretch>
        </p:blipFill>
        <p:spPr>
          <a:xfrm>
            <a:off x="4953000" y="1295400"/>
            <a:ext cx="3325060" cy="534352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Fine Points for Headline Writing</a:t>
            </a:r>
            <a:endParaRPr lang="en-US" dirty="0"/>
          </a:p>
        </p:txBody>
      </p:sp>
      <p:sp>
        <p:nvSpPr>
          <p:cNvPr id="3" name="Content Placeholder 2"/>
          <p:cNvSpPr>
            <a:spLocks noGrp="1"/>
          </p:cNvSpPr>
          <p:nvPr>
            <p:ph idx="1"/>
          </p:nvPr>
        </p:nvSpPr>
        <p:spPr>
          <a:xfrm>
            <a:off x="457200" y="1600200"/>
            <a:ext cx="4038600" cy="4525963"/>
          </a:xfrm>
        </p:spPr>
        <p:txBody>
          <a:bodyPr/>
          <a:lstStyle/>
          <a:p>
            <a:r>
              <a:rPr lang="en-US" dirty="0" smtClean="0"/>
              <a:t>Capitalization: </a:t>
            </a:r>
          </a:p>
          <a:p>
            <a:r>
              <a:rPr lang="en-US" dirty="0" smtClean="0"/>
              <a:t>Up Style: First letter of every word in headline capitalized.</a:t>
            </a:r>
          </a:p>
          <a:p>
            <a:r>
              <a:rPr lang="en-US" dirty="0" smtClean="0"/>
              <a:t>Down Style: Capitalized only the first word of headline.</a:t>
            </a:r>
            <a:endParaRPr lang="en-US" dirty="0"/>
          </a:p>
        </p:txBody>
      </p:sp>
      <p:pic>
        <p:nvPicPr>
          <p:cNvPr id="4" name="Picture 3" descr="Future.jpg"/>
          <p:cNvPicPr>
            <a:picLocks noChangeAspect="1"/>
          </p:cNvPicPr>
          <p:nvPr/>
        </p:nvPicPr>
        <p:blipFill>
          <a:blip r:embed="rId2"/>
          <a:stretch>
            <a:fillRect/>
          </a:stretch>
        </p:blipFill>
        <p:spPr>
          <a:xfrm>
            <a:off x="4572000" y="1600200"/>
            <a:ext cx="4112467" cy="3276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Sub Editor</a:t>
            </a:r>
            <a:endParaRPr lang="en-US" dirty="0">
              <a:solidFill>
                <a:srgbClr val="FF0000"/>
              </a:solidFill>
            </a:endParaRPr>
          </a:p>
        </p:txBody>
      </p:sp>
      <p:sp>
        <p:nvSpPr>
          <p:cNvPr id="3" name="Content Placeholder 2"/>
          <p:cNvSpPr>
            <a:spLocks noGrp="1"/>
          </p:cNvSpPr>
          <p:nvPr>
            <p:ph idx="1"/>
          </p:nvPr>
        </p:nvSpPr>
        <p:spPr>
          <a:xfrm>
            <a:off x="457200" y="2057400"/>
            <a:ext cx="8229600" cy="3276600"/>
          </a:xfrm>
        </p:spPr>
        <p:txBody>
          <a:bodyPr/>
          <a:lstStyle/>
          <a:p>
            <a:pPr algn="just"/>
            <a:r>
              <a:rPr lang="en-US" dirty="0" smtClean="0"/>
              <a:t>Sub editor is a person who edits the news stories, rewriting the news stories, check accuracy or authenticity, corrects language, chose appropriate words to make headline, decision about the space, makeup or design the page.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Subbing Process</a:t>
            </a:r>
            <a:endParaRPr lang="en-US" dirty="0">
              <a:solidFill>
                <a:srgbClr val="FF0000"/>
              </a:solidFill>
            </a:endParaRPr>
          </a:p>
        </p:txBody>
      </p:sp>
      <p:sp>
        <p:nvSpPr>
          <p:cNvPr id="3" name="Content Placeholder 2"/>
          <p:cNvSpPr>
            <a:spLocks noGrp="1"/>
          </p:cNvSpPr>
          <p:nvPr>
            <p:ph idx="1"/>
          </p:nvPr>
        </p:nvSpPr>
        <p:spPr>
          <a:xfrm>
            <a:off x="457200" y="1600201"/>
            <a:ext cx="8229600" cy="3124200"/>
          </a:xfrm>
        </p:spPr>
        <p:txBody>
          <a:bodyPr/>
          <a:lstStyle/>
          <a:p>
            <a:pPr algn="just"/>
            <a:r>
              <a:rPr lang="en-US" dirty="0" smtClean="0"/>
              <a:t>Collection of News (Reports, Staff Reporters, Correspondents, News agencies)</a:t>
            </a:r>
          </a:p>
          <a:p>
            <a:pPr algn="just"/>
            <a:r>
              <a:rPr lang="en-US" dirty="0" smtClean="0"/>
              <a:t>Press Releases</a:t>
            </a:r>
          </a:p>
          <a:p>
            <a:pPr algn="just"/>
            <a:r>
              <a:rPr lang="en-US" dirty="0" smtClean="0"/>
              <a:t>Creed</a:t>
            </a:r>
          </a:p>
          <a:p>
            <a:pPr algn="just"/>
            <a:r>
              <a:rPr lang="en-US" dirty="0" smtClean="0"/>
              <a:t>Internet</a:t>
            </a:r>
          </a:p>
          <a:p>
            <a:pPr algn="just">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Types of Sub Editor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Stringer</a:t>
            </a:r>
          </a:p>
          <a:p>
            <a:r>
              <a:rPr lang="en-US" dirty="0" smtClean="0"/>
              <a:t>Sub Editor</a:t>
            </a:r>
          </a:p>
          <a:p>
            <a:r>
              <a:rPr lang="en-US" dirty="0" smtClean="0"/>
              <a:t>Desk </a:t>
            </a:r>
            <a:r>
              <a:rPr lang="en-US" dirty="0" err="1" smtClean="0"/>
              <a:t>Incharge</a:t>
            </a:r>
            <a:endParaRPr lang="en-US" dirty="0" smtClean="0"/>
          </a:p>
          <a:p>
            <a:r>
              <a:rPr lang="en-US" dirty="0" smtClean="0"/>
              <a:t>Shift </a:t>
            </a:r>
            <a:r>
              <a:rPr lang="en-US" dirty="0" err="1" smtClean="0"/>
              <a:t>Incharge</a:t>
            </a:r>
            <a:endParaRPr lang="en-US" dirty="0" smtClean="0"/>
          </a:p>
          <a:p>
            <a:r>
              <a:rPr lang="en-US" dirty="0" smtClean="0"/>
              <a:t>Managing Editor</a:t>
            </a:r>
          </a:p>
          <a:p>
            <a:r>
              <a:rPr lang="en-US" dirty="0" smtClean="0"/>
              <a:t>Executive Editor</a:t>
            </a:r>
          </a:p>
          <a:p>
            <a:r>
              <a:rPr lang="en-US" dirty="0" smtClean="0"/>
              <a:t>Proof Reader</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Professional Traits of Sub Editor</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All rounder</a:t>
            </a:r>
          </a:p>
          <a:p>
            <a:r>
              <a:rPr lang="en-US" dirty="0" smtClean="0"/>
              <a:t>Language Abilities</a:t>
            </a:r>
          </a:p>
          <a:p>
            <a:r>
              <a:rPr lang="en-US" dirty="0" smtClean="0"/>
              <a:t>Sense of Grammar</a:t>
            </a:r>
          </a:p>
          <a:p>
            <a:r>
              <a:rPr lang="en-US" dirty="0" smtClean="0"/>
              <a:t>Awareness of Media Organization Policy</a:t>
            </a:r>
          </a:p>
          <a:p>
            <a:r>
              <a:rPr lang="en-US" dirty="0" smtClean="0"/>
              <a:t>Understanding of Journalism Jorgen</a:t>
            </a:r>
          </a:p>
          <a:p>
            <a:r>
              <a:rPr lang="en-US" dirty="0" smtClean="0"/>
              <a:t>Professional Writer</a:t>
            </a:r>
          </a:p>
          <a:p>
            <a:r>
              <a:rPr lang="en-US" dirty="0" smtClean="0"/>
              <a:t>Knowledge about Press Laws</a:t>
            </a:r>
          </a:p>
          <a:p>
            <a:r>
              <a:rPr lang="en-US" dirty="0" smtClean="0"/>
              <a:t>Managerial Skills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write Headlines</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t>The summary of news in few words prominently before formal description of the details. </a:t>
            </a:r>
          </a:p>
          <a:p>
            <a:pPr algn="just"/>
            <a:endParaRPr lang="en-US" dirty="0" smtClean="0"/>
          </a:p>
        </p:txBody>
      </p:sp>
      <p:pic>
        <p:nvPicPr>
          <p:cNvPr id="5" name="Picture 4" descr="Jang.jpg"/>
          <p:cNvPicPr>
            <a:picLocks noChangeAspect="1"/>
          </p:cNvPicPr>
          <p:nvPr/>
        </p:nvPicPr>
        <p:blipFill>
          <a:blip r:embed="rId2"/>
          <a:stretch>
            <a:fillRect/>
          </a:stretch>
        </p:blipFill>
        <p:spPr>
          <a:xfrm>
            <a:off x="1447800" y="3200400"/>
            <a:ext cx="6828389" cy="298162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Deck</a:t>
            </a:r>
            <a:endParaRPr lang="en-US" dirty="0">
              <a:solidFill>
                <a:srgbClr val="FF0000"/>
              </a:solidFill>
            </a:endParaRPr>
          </a:p>
        </p:txBody>
      </p:sp>
      <p:sp>
        <p:nvSpPr>
          <p:cNvPr id="3" name="Content Placeholder 2"/>
          <p:cNvSpPr>
            <a:spLocks noGrp="1"/>
          </p:cNvSpPr>
          <p:nvPr>
            <p:ph idx="1"/>
          </p:nvPr>
        </p:nvSpPr>
        <p:spPr>
          <a:xfrm>
            <a:off x="457200" y="1600200"/>
            <a:ext cx="4876800" cy="3048000"/>
          </a:xfrm>
        </p:spPr>
        <p:txBody>
          <a:bodyPr>
            <a:normAutofit/>
          </a:bodyPr>
          <a:lstStyle/>
          <a:p>
            <a:r>
              <a:rPr lang="en-US" dirty="0" smtClean="0"/>
              <a:t>The space of the page reserved for headline while process of page making is called deck.</a:t>
            </a:r>
          </a:p>
          <a:p>
            <a:endParaRPr lang="en-US" dirty="0"/>
          </a:p>
        </p:txBody>
      </p:sp>
      <p:pic>
        <p:nvPicPr>
          <p:cNvPr id="5" name="Picture 4" descr="dummysheet3.gif"/>
          <p:cNvPicPr>
            <a:picLocks noChangeAspect="1"/>
          </p:cNvPicPr>
          <p:nvPr/>
        </p:nvPicPr>
        <p:blipFill>
          <a:blip r:embed="rId2"/>
          <a:stretch>
            <a:fillRect/>
          </a:stretch>
        </p:blipFill>
        <p:spPr>
          <a:xfrm>
            <a:off x="5029200" y="1325932"/>
            <a:ext cx="3571792" cy="553206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Standard of Words</a:t>
            </a:r>
            <a:endParaRPr lang="en-US" dirty="0">
              <a:solidFill>
                <a:srgbClr val="FF0000"/>
              </a:solidFill>
            </a:endParaRPr>
          </a:p>
        </p:txBody>
      </p:sp>
      <p:sp>
        <p:nvSpPr>
          <p:cNvPr id="3" name="Content Placeholder 2"/>
          <p:cNvSpPr>
            <a:spLocks noGrp="1"/>
          </p:cNvSpPr>
          <p:nvPr>
            <p:ph idx="1"/>
          </p:nvPr>
        </p:nvSpPr>
        <p:spPr>
          <a:xfrm>
            <a:off x="457200" y="1600201"/>
            <a:ext cx="8229600" cy="2514600"/>
          </a:xfrm>
        </p:spPr>
        <p:txBody>
          <a:bodyPr/>
          <a:lstStyle/>
          <a:p>
            <a:r>
              <a:rPr lang="en-US" dirty="0" smtClean="0"/>
              <a:t>One Column, 6 to 12</a:t>
            </a:r>
          </a:p>
          <a:p>
            <a:r>
              <a:rPr lang="en-US" dirty="0" smtClean="0"/>
              <a:t>Two Column, 6 to 12</a:t>
            </a:r>
          </a:p>
          <a:p>
            <a:r>
              <a:rPr lang="en-US" dirty="0" smtClean="0"/>
              <a:t>Dropper, 16 to 22</a:t>
            </a:r>
          </a:p>
          <a:p>
            <a:r>
              <a:rPr lang="en-US" dirty="0" smtClean="0"/>
              <a:t>Hanger, 16 to 22</a:t>
            </a:r>
          </a:p>
          <a:p>
            <a:endParaRPr lang="en-US" dirty="0"/>
          </a:p>
        </p:txBody>
      </p:sp>
      <p:pic>
        <p:nvPicPr>
          <p:cNvPr id="4" name="Picture 3" descr="Court News.jpg"/>
          <p:cNvPicPr>
            <a:picLocks noChangeAspect="1"/>
          </p:cNvPicPr>
          <p:nvPr/>
        </p:nvPicPr>
        <p:blipFill>
          <a:blip r:embed="rId2"/>
          <a:srcRect b="52247"/>
          <a:stretch>
            <a:fillRect/>
          </a:stretch>
        </p:blipFill>
        <p:spPr>
          <a:xfrm>
            <a:off x="3187065" y="4572000"/>
            <a:ext cx="5347335" cy="1600200"/>
          </a:xfrm>
          <a:prstGeom prst="rect">
            <a:avLst/>
          </a:prstGeom>
        </p:spPr>
      </p:pic>
      <p:pic>
        <p:nvPicPr>
          <p:cNvPr id="5" name="Picture 4" descr="Filler.jpg"/>
          <p:cNvPicPr>
            <a:picLocks noChangeAspect="1"/>
          </p:cNvPicPr>
          <p:nvPr/>
        </p:nvPicPr>
        <p:blipFill>
          <a:blip r:embed="rId3"/>
          <a:srcRect l="41968" t="48210" r="38755"/>
          <a:stretch>
            <a:fillRect/>
          </a:stretch>
        </p:blipFill>
        <p:spPr>
          <a:xfrm>
            <a:off x="6248400" y="1295798"/>
            <a:ext cx="1295400" cy="312380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555</Words>
  <Application>Microsoft Office PowerPoint</Application>
  <PresentationFormat>On-screen Show (4:3)</PresentationFormat>
  <Paragraphs>84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Subbing and Editing</vt:lpstr>
      <vt:lpstr>Subbing and Editing</vt:lpstr>
      <vt:lpstr>Sub Editor</vt:lpstr>
      <vt:lpstr>Subbing Process</vt:lpstr>
      <vt:lpstr>Types of Sub Editor</vt:lpstr>
      <vt:lpstr>Professional Traits of Sub Editor</vt:lpstr>
      <vt:lpstr>How to write Headlines</vt:lpstr>
      <vt:lpstr>Deck</vt:lpstr>
      <vt:lpstr>Standard of Words</vt:lpstr>
      <vt:lpstr>Streamer or Banner Headline</vt:lpstr>
      <vt:lpstr>Main Headline</vt:lpstr>
      <vt:lpstr>Super Lead</vt:lpstr>
      <vt:lpstr>Inverted Pyramid</vt:lpstr>
      <vt:lpstr>Hanging Indention</vt:lpstr>
      <vt:lpstr>Step Headline</vt:lpstr>
      <vt:lpstr>Kicker</vt:lpstr>
      <vt:lpstr>Reverse Headline</vt:lpstr>
      <vt:lpstr>How to write Headline</vt:lpstr>
      <vt:lpstr>How to write Headlines</vt:lpstr>
      <vt:lpstr>How to write Headlines</vt:lpstr>
      <vt:lpstr>Fine Rules for Headline Writing</vt:lpstr>
      <vt:lpstr>Fine Rules for Headline Writing</vt:lpstr>
      <vt:lpstr>Fine Rules for Headline Writing</vt:lpstr>
      <vt:lpstr>Fine Points for Headline Writing</vt:lpstr>
      <vt:lpstr>Fine Points for Headline Writing</vt:lpstr>
      <vt:lpstr>Fine Points for Headline Writing</vt:lpstr>
      <vt:lpstr>Fine Points for Headline Writing</vt:lpstr>
      <vt:lpstr>Fine Points for Headline Writing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Subbing and Editing</dc:title>
  <dc:creator>PRO</dc:creator>
  <cp:lastModifiedBy>PRO</cp:lastModifiedBy>
  <cp:revision>9</cp:revision>
  <dcterms:created xsi:type="dcterms:W3CDTF">2021-02-16T10:12:56Z</dcterms:created>
  <dcterms:modified xsi:type="dcterms:W3CDTF">2021-02-16T11:17:02Z</dcterms:modified>
</cp:coreProperties>
</file>