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4" r:id="rId17"/>
    <p:sldId id="293" r:id="rId18"/>
    <p:sldId id="259" r:id="rId19"/>
    <p:sldId id="260" r:id="rId20"/>
    <p:sldId id="261" r:id="rId21"/>
    <p:sldId id="262" r:id="rId22"/>
    <p:sldId id="263" r:id="rId23"/>
    <p:sldId id="26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7A9B9A-B09F-4CC7-BD46-52264BCEEB8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2761289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7A9B9A-B09F-4CC7-BD46-52264BCEEB8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25619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7A9B9A-B09F-4CC7-BD46-52264BCEEB8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3326832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7A9B9A-B09F-4CC7-BD46-52264BCEEB8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3061281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7A9B9A-B09F-4CC7-BD46-52264BCEEB80}"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385412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7A9B9A-B09F-4CC7-BD46-52264BCEEB8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2610795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7A9B9A-B09F-4CC7-BD46-52264BCEEB80}"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2036604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7A9B9A-B09F-4CC7-BD46-52264BCEEB80}"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3955496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A9B9A-B09F-4CC7-BD46-52264BCEEB80}"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607135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7A9B9A-B09F-4CC7-BD46-52264BCEEB8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282329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7A9B9A-B09F-4CC7-BD46-52264BCEEB80}"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B0D8A-7157-44E1-AF45-3C0227AD18DF}" type="slidenum">
              <a:rPr lang="en-US" smtClean="0"/>
              <a:t>‹#›</a:t>
            </a:fld>
            <a:endParaRPr lang="en-US"/>
          </a:p>
        </p:txBody>
      </p:sp>
    </p:spTree>
    <p:extLst>
      <p:ext uri="{BB962C8B-B14F-4D97-AF65-F5344CB8AC3E}">
        <p14:creationId xmlns:p14="http://schemas.microsoft.com/office/powerpoint/2010/main" val="98275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A9B9A-B09F-4CC7-BD46-52264BCEEB80}" type="datetimeFigureOut">
              <a:rPr lang="en-US" smtClean="0"/>
              <a:t>5/3/2020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4B0D8A-7157-44E1-AF45-3C0227AD18DF}" type="slidenum">
              <a:rPr lang="en-US" smtClean="0"/>
              <a:t>‹#›</a:t>
            </a:fld>
            <a:endParaRPr lang="en-US"/>
          </a:p>
        </p:txBody>
      </p:sp>
    </p:spTree>
    <p:extLst>
      <p:ext uri="{BB962C8B-B14F-4D97-AF65-F5344CB8AC3E}">
        <p14:creationId xmlns:p14="http://schemas.microsoft.com/office/powerpoint/2010/main" val="1906365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1438"/>
            <a:ext cx="12192000" cy="6509474"/>
          </a:xfrm>
          <a:prstGeom prst="rect">
            <a:avLst/>
          </a:prstGeom>
        </p:spPr>
        <p:txBody>
          <a:bodyPr wrap="square">
            <a:spAutoFit/>
          </a:bodyPr>
          <a:lstStyle/>
          <a:p>
            <a:pPr>
              <a:lnSpc>
                <a:spcPct val="150000"/>
              </a:lnSpc>
            </a:pPr>
            <a:r>
              <a:rPr lang="en-GB" sz="3600" b="1" i="1" dirty="0"/>
              <a:t>EDUCATIONAL PSYCHOLOGY</a:t>
            </a:r>
            <a:endParaRPr lang="en-GB" sz="3600" dirty="0"/>
          </a:p>
          <a:p>
            <a:pPr>
              <a:lnSpc>
                <a:spcPct val="150000"/>
              </a:lnSpc>
            </a:pPr>
            <a:r>
              <a:rPr lang="en-GB" sz="2200" dirty="0"/>
              <a:t>Simply put Educational psychology is the study of the learner, learning and teaching. </a:t>
            </a:r>
            <a:endParaRPr lang="en-GB" sz="2200" dirty="0"/>
          </a:p>
          <a:p>
            <a:pPr>
              <a:lnSpc>
                <a:spcPct val="150000"/>
              </a:lnSpc>
            </a:pPr>
            <a:r>
              <a:rPr lang="en-GB" sz="2200" b="1" dirty="0"/>
              <a:t>The </a:t>
            </a:r>
            <a:r>
              <a:rPr lang="en-GB" sz="2200" b="1" dirty="0"/>
              <a:t>roles of Educational Psychology in the teaching/learning process</a:t>
            </a:r>
            <a:endParaRPr lang="en-GB" sz="2200" dirty="0"/>
          </a:p>
          <a:p>
            <a:pPr lvl="0">
              <a:lnSpc>
                <a:spcPct val="150000"/>
              </a:lnSpc>
            </a:pPr>
            <a:r>
              <a:rPr lang="en-GB" sz="2200" dirty="0"/>
              <a:t>1. To understand how learning processes can be effectively guided by taking into account the special circumstances of the student’s setting.</a:t>
            </a:r>
          </a:p>
          <a:p>
            <a:pPr lvl="0">
              <a:lnSpc>
                <a:spcPct val="150000"/>
              </a:lnSpc>
            </a:pPr>
            <a:r>
              <a:rPr lang="en-GB" sz="2200" dirty="0"/>
              <a:t>2. To determine how teaching can be made more effective, how educational goals can be made more meaningful, and how desirable educational goals can be achieved.</a:t>
            </a:r>
          </a:p>
          <a:p>
            <a:pPr lvl="0">
              <a:lnSpc>
                <a:spcPct val="150000"/>
              </a:lnSpc>
            </a:pPr>
            <a:r>
              <a:rPr lang="en-GB" sz="2200" dirty="0"/>
              <a:t>3. To evaluate and influence the curriculum changes which may be needed to make learning more relevant to the cultural setting.</a:t>
            </a:r>
          </a:p>
          <a:p>
            <a:pPr lvl="0">
              <a:lnSpc>
                <a:spcPct val="150000"/>
              </a:lnSpc>
            </a:pPr>
            <a:r>
              <a:rPr lang="en-GB" sz="2200" dirty="0"/>
              <a:t>4. To help solve learning problems and select suitable materials that relate to the student’s background.</a:t>
            </a:r>
          </a:p>
          <a:p>
            <a:pPr lvl="0">
              <a:lnSpc>
                <a:spcPct val="150000"/>
              </a:lnSpc>
            </a:pPr>
            <a:r>
              <a:rPr lang="en-GB" sz="2200" b="1" dirty="0"/>
              <a:t>5. </a:t>
            </a:r>
            <a:r>
              <a:rPr lang="en-GB" sz="2200" dirty="0"/>
              <a:t>To guide or indicate how children can receive social learning and how they should be challenged to perform social services that may develop their community.</a:t>
            </a:r>
          </a:p>
        </p:txBody>
      </p:sp>
    </p:spTree>
    <p:extLst>
      <p:ext uri="{BB962C8B-B14F-4D97-AF65-F5344CB8AC3E}">
        <p14:creationId xmlns:p14="http://schemas.microsoft.com/office/powerpoint/2010/main" val="222472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ANDRAGOGY&#10;“A learner-centered approach to instruction where the teacher acts as a&#10;facilitator to help bridge the gap betw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9382"/>
            <a:ext cx="12192000" cy="6608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62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SSUMPTIONS OF ANDRAGOGY&#10;Self-concept&#10;As a person matures his/her self-concept moves from one of being a dependent&#10;pers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73" y="0"/>
            <a:ext cx="12046527"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800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ASSUMPTIONS OF ANDRAGOGY&#10;Orientation to learning&#10;As a person matures his/her time perspective changes from one of postp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6255"/>
            <a:ext cx="12192000" cy="6691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4168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PRINCIPLES OF ANDRAGOGY&#10;1. Adults need to be involved in the planning and evaluation of their instruction.&#10;2. Experienc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446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ANDRAGOGICAL PROGRAM PROCESS&#10;1) The establishment of a climate conducive to adult learning&#10;2) The creation of an organiz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72" y="166255"/>
            <a:ext cx="12046527" cy="6546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937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EDAGOGY&#10;VS&#10;ANDRAGOGY&#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691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157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PROCESS OF LEARNING&#10;Elements Pedagogy Andragogy&#10;Climate Formal authority-oriented&#10;Informal, mutually respectful,&#10;collabo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422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Moving from Pedagogy to Andrago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712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91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46213" y="233727"/>
            <a:ext cx="8099577" cy="7294305"/>
          </a:xfrm>
          <a:prstGeom prst="rect">
            <a:avLst/>
          </a:prstGeom>
        </p:spPr>
        <p:txBody>
          <a:bodyPr>
            <a:spAutoFit/>
          </a:bodyPr>
          <a:lstStyle/>
          <a:p>
            <a:r>
              <a:rPr lang="en-GB" sz="4000" b="1" dirty="0"/>
              <a:t>Focal areas of Educational Psychology</a:t>
            </a:r>
            <a:endParaRPr lang="en-GB" sz="4000" dirty="0"/>
          </a:p>
          <a:p>
            <a:pPr lvl="0"/>
            <a:r>
              <a:rPr lang="en-GB" sz="4000" dirty="0"/>
              <a:t>· The learner</a:t>
            </a:r>
          </a:p>
          <a:p>
            <a:pPr lvl="0"/>
            <a:r>
              <a:rPr lang="en-GB" sz="4000" dirty="0"/>
              <a:t>· The learning process</a:t>
            </a:r>
          </a:p>
          <a:p>
            <a:pPr lvl="0"/>
            <a:r>
              <a:rPr lang="en-GB" sz="4000" dirty="0"/>
              <a:t>· The learning situation</a:t>
            </a:r>
          </a:p>
          <a:p>
            <a:r>
              <a:rPr lang="en-GB" sz="4000" b="1" i="1" dirty="0"/>
              <a:t>The learner</a:t>
            </a:r>
            <a:endParaRPr lang="en-GB" sz="4000" dirty="0"/>
          </a:p>
          <a:p>
            <a:r>
              <a:rPr lang="en-GB" sz="4000" dirty="0"/>
              <a:t> </a:t>
            </a:r>
            <a:r>
              <a:rPr lang="en-GB" sz="4000" dirty="0"/>
              <a:t>persons who individually or collectively comprise the class and on whose behalf educational programmes exist and </a:t>
            </a:r>
            <a:r>
              <a:rPr lang="en-GB" sz="4000" dirty="0"/>
              <a:t>operate</a:t>
            </a:r>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843927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96068" y="692697"/>
            <a:ext cx="7408333" cy="5433467"/>
          </a:xfrm>
        </p:spPr>
        <p:txBody>
          <a:bodyPr>
            <a:normAutofit/>
          </a:bodyPr>
          <a:lstStyle/>
          <a:p>
            <a:pPr marL="0" indent="0">
              <a:buNone/>
            </a:pPr>
            <a:r>
              <a:rPr lang="en-GB" sz="3200" b="1" dirty="0"/>
              <a:t>Factors considered when a teacher focuses on learners include:</a:t>
            </a:r>
          </a:p>
          <a:p>
            <a:pPr lvl="0"/>
            <a:r>
              <a:rPr lang="en-GB" sz="3200" dirty="0"/>
              <a:t>· Family background</a:t>
            </a:r>
          </a:p>
          <a:p>
            <a:pPr lvl="0"/>
            <a:r>
              <a:rPr lang="en-GB" sz="3200" dirty="0"/>
              <a:t>· Prior knowledge</a:t>
            </a:r>
          </a:p>
          <a:p>
            <a:pPr lvl="0"/>
            <a:r>
              <a:rPr lang="en-GB" sz="3200" dirty="0"/>
              <a:t>· Motivation</a:t>
            </a:r>
          </a:p>
          <a:p>
            <a:pPr lvl="0"/>
            <a:r>
              <a:rPr lang="en-GB" sz="3200" dirty="0"/>
              <a:t>· Developmental level</a:t>
            </a:r>
          </a:p>
          <a:p>
            <a:pPr lvl="0"/>
            <a:r>
              <a:rPr lang="en-GB" sz="3200" dirty="0"/>
              <a:t>· Interests</a:t>
            </a:r>
          </a:p>
          <a:p>
            <a:pPr lvl="0"/>
            <a:r>
              <a:rPr lang="en-GB" sz="3200" dirty="0"/>
              <a:t>· Attitude</a:t>
            </a:r>
          </a:p>
          <a:p>
            <a:endParaRPr lang="en-GB" dirty="0">
              <a:solidFill>
                <a:schemeClr val="tx1"/>
              </a:solidFill>
            </a:endParaRPr>
          </a:p>
        </p:txBody>
      </p:sp>
    </p:spTree>
    <p:extLst>
      <p:ext uri="{BB962C8B-B14F-4D97-AF65-F5344CB8AC3E}">
        <p14:creationId xmlns:p14="http://schemas.microsoft.com/office/powerpoint/2010/main" val="257822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1" y="25360"/>
            <a:ext cx="8909535" cy="6832640"/>
          </a:xfrm>
          <a:prstGeom prst="rect">
            <a:avLst/>
          </a:prstGeom>
        </p:spPr>
        <p:txBody>
          <a:bodyPr>
            <a:spAutoFit/>
          </a:bodyPr>
          <a:lstStyle/>
          <a:p>
            <a:r>
              <a:rPr lang="en-GB" sz="3200" b="1" i="1" dirty="0">
                <a:latin typeface="Times New Roman" panose="02020603050405020304" pitchFamily="18" charset="0"/>
                <a:cs typeface="Times New Roman" panose="02020603050405020304" pitchFamily="18" charset="0"/>
              </a:rPr>
              <a:t>EDUCATIONAL PSYCHOLOGY</a:t>
            </a:r>
            <a:endParaRPr lang="en-GB" sz="3200" dirty="0">
              <a:latin typeface="Times New Roman" panose="02020603050405020304" pitchFamily="18" charset="0"/>
              <a:cs typeface="Times New Roman" panose="02020603050405020304" pitchFamily="18" charset="0"/>
            </a:endParaRPr>
          </a:p>
          <a:p>
            <a:r>
              <a:rPr lang="en-GB" sz="3200" dirty="0">
                <a:latin typeface="Times New Roman" panose="02020603050405020304" pitchFamily="18" charset="0"/>
                <a:cs typeface="Times New Roman" panose="02020603050405020304" pitchFamily="18" charset="0"/>
              </a:rPr>
              <a:t>Simply put Educational psychology is the study of </a:t>
            </a:r>
            <a:r>
              <a:rPr lang="en-GB" sz="2200" dirty="0">
                <a:latin typeface="Times New Roman" panose="02020603050405020304" pitchFamily="18" charset="0"/>
                <a:cs typeface="Times New Roman" panose="02020603050405020304" pitchFamily="18" charset="0"/>
              </a:rPr>
              <a:t>the learner, learning and teaching. In some more comprehensive way it is the study of the ways in which the learner can most effectively be brought into successful interaction with the material to be learnt, the learning situation and the teacher who provides the learning opportunity.</a:t>
            </a:r>
          </a:p>
          <a:p>
            <a:r>
              <a:rPr lang="en-GB" sz="2200" b="1" dirty="0">
                <a:latin typeface="Times New Roman" panose="02020603050405020304" pitchFamily="18" charset="0"/>
                <a:cs typeface="Times New Roman" panose="02020603050405020304" pitchFamily="18" charset="0"/>
              </a:rPr>
              <a:t>The roles of Educational Psychology in the teaching/learning process</a:t>
            </a:r>
            <a:endParaRPr lang="en-GB" sz="2200" dirty="0">
              <a:latin typeface="Times New Roman" panose="02020603050405020304" pitchFamily="18" charset="0"/>
              <a:cs typeface="Times New Roman" panose="02020603050405020304" pitchFamily="18" charset="0"/>
            </a:endParaRPr>
          </a:p>
          <a:p>
            <a:pPr lvl="0"/>
            <a:r>
              <a:rPr lang="en-GB" sz="2200" dirty="0">
                <a:latin typeface="Times New Roman" panose="02020603050405020304" pitchFamily="18" charset="0"/>
                <a:cs typeface="Times New Roman" panose="02020603050405020304" pitchFamily="18" charset="0"/>
              </a:rPr>
              <a:t>1. To understand how learning processes can be effectively guided by taking into account the special circumstances of the student’s setting.</a:t>
            </a:r>
          </a:p>
          <a:p>
            <a:pPr lvl="0"/>
            <a:r>
              <a:rPr lang="en-GB" sz="2200" dirty="0">
                <a:latin typeface="Times New Roman" panose="02020603050405020304" pitchFamily="18" charset="0"/>
                <a:cs typeface="Times New Roman" panose="02020603050405020304" pitchFamily="18" charset="0"/>
              </a:rPr>
              <a:t>2. To determine how teaching can be made more effective, how educational goals can be made more meaningful, and how desirable educational goals can be achieved.</a:t>
            </a:r>
          </a:p>
          <a:p>
            <a:pPr lvl="0"/>
            <a:r>
              <a:rPr lang="en-GB" sz="2200" dirty="0">
                <a:latin typeface="Times New Roman" panose="02020603050405020304" pitchFamily="18" charset="0"/>
                <a:cs typeface="Times New Roman" panose="02020603050405020304" pitchFamily="18" charset="0"/>
              </a:rPr>
              <a:t>3. To evaluate and influence the curriculum changes which may be needed to make learning more relevant to the cultural setting.</a:t>
            </a:r>
          </a:p>
          <a:p>
            <a:pPr lvl="0"/>
            <a:r>
              <a:rPr lang="en-GB" sz="2200" dirty="0">
                <a:latin typeface="Times New Roman" panose="02020603050405020304" pitchFamily="18" charset="0"/>
                <a:cs typeface="Times New Roman" panose="02020603050405020304" pitchFamily="18" charset="0"/>
              </a:rPr>
              <a:t>4. To help solve learning problems and select suitable materials that relate to the student’s background.</a:t>
            </a:r>
          </a:p>
          <a:p>
            <a:pPr lvl="0"/>
            <a:r>
              <a:rPr lang="en-GB" sz="2200" b="1" dirty="0">
                <a:latin typeface="Times New Roman" panose="02020603050405020304" pitchFamily="18" charset="0"/>
                <a:cs typeface="Times New Roman" panose="02020603050405020304" pitchFamily="18" charset="0"/>
              </a:rPr>
              <a:t>5. </a:t>
            </a:r>
            <a:r>
              <a:rPr lang="en-GB" sz="2200" dirty="0">
                <a:latin typeface="Times New Roman" panose="02020603050405020304" pitchFamily="18" charset="0"/>
                <a:cs typeface="Times New Roman" panose="02020603050405020304" pitchFamily="18" charset="0"/>
              </a:rPr>
              <a:t>To guide or indicate how children can receive social learning and how they should be challenged to perform social services that may develop their community.</a:t>
            </a:r>
          </a:p>
        </p:txBody>
      </p:sp>
    </p:spTree>
    <p:extLst>
      <p:ext uri="{BB962C8B-B14F-4D97-AF65-F5344CB8AC3E}">
        <p14:creationId xmlns:p14="http://schemas.microsoft.com/office/powerpoint/2010/main" val="148013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1" y="400794"/>
            <a:ext cx="9039224" cy="7848302"/>
          </a:xfrm>
          <a:prstGeom prst="rect">
            <a:avLst/>
          </a:prstGeom>
        </p:spPr>
        <p:txBody>
          <a:bodyPr wrap="square">
            <a:spAutoFit/>
          </a:bodyPr>
          <a:lstStyle/>
          <a:p>
            <a:pPr>
              <a:lnSpc>
                <a:spcPct val="150000"/>
              </a:lnSpc>
            </a:pPr>
            <a:r>
              <a:rPr lang="en-GB" sz="2400" b="1" i="1" dirty="0"/>
              <a:t>The learning process</a:t>
            </a:r>
            <a:endParaRPr lang="en-GB" sz="2400" b="1" dirty="0"/>
          </a:p>
          <a:p>
            <a:pPr>
              <a:lnSpc>
                <a:spcPct val="150000"/>
              </a:lnSpc>
            </a:pPr>
            <a:r>
              <a:rPr lang="en-GB" sz="2400" dirty="0"/>
              <a:t>Is next in order of importance. It refers to the process by which people change their behaviour, improve performance, reorganize their thinking or become familiar with new concepts and information</a:t>
            </a:r>
            <a:r>
              <a:rPr lang="en-GB" sz="2400" dirty="0"/>
              <a:t>.</a:t>
            </a:r>
          </a:p>
          <a:p>
            <a:pPr>
              <a:lnSpc>
                <a:spcPct val="150000"/>
              </a:lnSpc>
            </a:pPr>
            <a:endParaRPr lang="en-GB" sz="2400" dirty="0"/>
          </a:p>
          <a:p>
            <a:pPr>
              <a:lnSpc>
                <a:spcPct val="150000"/>
              </a:lnSpc>
            </a:pPr>
            <a:endParaRPr lang="en-GB" sz="2400" dirty="0"/>
          </a:p>
          <a:p>
            <a:pPr>
              <a:lnSpc>
                <a:spcPct val="150000"/>
              </a:lnSpc>
            </a:pPr>
            <a:r>
              <a:rPr lang="en-GB" sz="2400" dirty="0"/>
              <a:t>Important </a:t>
            </a:r>
            <a:r>
              <a:rPr lang="en-GB" sz="2400" dirty="0"/>
              <a:t>aspects of this element include</a:t>
            </a:r>
            <a:r>
              <a:rPr lang="en-GB" sz="2400" dirty="0"/>
              <a:t>:</a:t>
            </a:r>
          </a:p>
          <a:p>
            <a:pPr>
              <a:lnSpc>
                <a:spcPct val="150000"/>
              </a:lnSpc>
            </a:pPr>
            <a:endParaRPr lang="en-GB" sz="2400" dirty="0"/>
          </a:p>
          <a:p>
            <a:pPr lvl="0">
              <a:lnSpc>
                <a:spcPct val="150000"/>
              </a:lnSpc>
            </a:pPr>
            <a:r>
              <a:rPr lang="en-GB" sz="2400" dirty="0"/>
              <a:t>· When people learn, the change in their behaviour may not be directly observed [perceiving, thinking, remembering and identifying] or it may be observed [writing, attending and talking</a:t>
            </a:r>
            <a:r>
              <a:rPr lang="en-GB" sz="2400" dirty="0"/>
              <a:t>].</a:t>
            </a:r>
          </a:p>
          <a:p>
            <a:pPr lvl="0">
              <a:lnSpc>
                <a:spcPct val="150000"/>
              </a:lnSpc>
            </a:pPr>
            <a:endParaRPr lang="en-GB" sz="2400" dirty="0"/>
          </a:p>
          <a:p>
            <a:pPr lvl="0">
              <a:lnSpc>
                <a:spcPct val="150000"/>
              </a:lnSpc>
            </a:pPr>
            <a:r>
              <a:rPr lang="en-GB" sz="2400" dirty="0"/>
              <a:t>· Learning is an </a:t>
            </a:r>
            <a:r>
              <a:rPr lang="en-GB" sz="2400" dirty="0"/>
              <a:t>on going </a:t>
            </a:r>
            <a:r>
              <a:rPr lang="en-GB" sz="2400" dirty="0"/>
              <a:t>process that begins at birth and continues in some form or another until one dies</a:t>
            </a:r>
            <a:r>
              <a:rPr lang="en-GB" sz="2400" dirty="0"/>
              <a:t>.</a:t>
            </a:r>
            <a:endParaRPr lang="en-GB" sz="2400" dirty="0"/>
          </a:p>
        </p:txBody>
      </p:sp>
    </p:spTree>
    <p:extLst>
      <p:ext uri="{BB962C8B-B14F-4D97-AF65-F5344CB8AC3E}">
        <p14:creationId xmlns:p14="http://schemas.microsoft.com/office/powerpoint/2010/main" val="289405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46213" y="136041"/>
            <a:ext cx="8099577" cy="14545200"/>
          </a:xfrm>
          <a:prstGeom prst="rect">
            <a:avLst/>
          </a:prstGeom>
        </p:spPr>
        <p:txBody>
          <a:bodyPr>
            <a:spAutoFit/>
          </a:bodyPr>
          <a:lstStyle/>
          <a:p>
            <a:pPr lvl="3"/>
            <a:r>
              <a:rPr lang="en-GB" sz="4400" b="1" i="1" dirty="0"/>
              <a:t>The learning </a:t>
            </a:r>
            <a:r>
              <a:rPr lang="en-GB" sz="4400" b="1" i="1" dirty="0"/>
              <a:t>situation</a:t>
            </a:r>
          </a:p>
          <a:p>
            <a:endParaRPr lang="en-GB" sz="4400" dirty="0"/>
          </a:p>
          <a:p>
            <a:pPr>
              <a:lnSpc>
                <a:spcPct val="150000"/>
              </a:lnSpc>
            </a:pPr>
            <a:r>
              <a:rPr lang="en-GB" sz="4400" dirty="0"/>
              <a:t>Refers to the environment where learners find themselves and where the learning process takes place</a:t>
            </a:r>
            <a:r>
              <a:rPr lang="en-GB" sz="4400" dirty="0"/>
              <a:t>.</a:t>
            </a:r>
          </a:p>
          <a:p>
            <a:pPr>
              <a:lnSpc>
                <a:spcPct val="150000"/>
              </a:lnSpc>
            </a:pPr>
            <a:endParaRPr lang="en-GB" sz="4400" dirty="0"/>
          </a:p>
          <a:p>
            <a:pPr>
              <a:lnSpc>
                <a:spcPct val="150000"/>
              </a:lnSpc>
            </a:pPr>
            <a:r>
              <a:rPr lang="en-GB" sz="4400" dirty="0"/>
              <a:t> </a:t>
            </a:r>
            <a:r>
              <a:rPr lang="en-GB" sz="4400" dirty="0"/>
              <a:t>Some parts of the environment may be immediate such as the classrooms and the library. </a:t>
            </a:r>
            <a:endParaRPr lang="en-GB" sz="4400" dirty="0"/>
          </a:p>
          <a:p>
            <a:pPr>
              <a:lnSpc>
                <a:spcPct val="150000"/>
              </a:lnSpc>
            </a:pPr>
            <a:endParaRPr lang="en-GB" sz="4400" dirty="0"/>
          </a:p>
          <a:p>
            <a:pPr>
              <a:lnSpc>
                <a:spcPct val="150000"/>
              </a:lnSpc>
            </a:pPr>
            <a:r>
              <a:rPr lang="en-GB" sz="4400" dirty="0"/>
              <a:t>Other </a:t>
            </a:r>
            <a:r>
              <a:rPr lang="en-GB" sz="4400" dirty="0"/>
              <a:t>aspects may be remote but relevant, such as the relationship between the </a:t>
            </a:r>
            <a:r>
              <a:rPr lang="en-GB" sz="4400" dirty="0"/>
              <a:t>school/university </a:t>
            </a:r>
            <a:r>
              <a:rPr lang="en-GB" sz="4400" dirty="0"/>
              <a:t>committee and the head teacher.</a:t>
            </a:r>
          </a:p>
        </p:txBody>
      </p:sp>
    </p:spTree>
    <p:extLst>
      <p:ext uri="{BB962C8B-B14F-4D97-AF65-F5344CB8AC3E}">
        <p14:creationId xmlns:p14="http://schemas.microsoft.com/office/powerpoint/2010/main" val="2857460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385"/>
            <a:ext cx="12192000" cy="6924973"/>
          </a:xfrm>
          <a:prstGeom prst="rect">
            <a:avLst/>
          </a:prstGeom>
        </p:spPr>
        <p:txBody>
          <a:bodyPr wrap="square">
            <a:spAutoFit/>
          </a:bodyPr>
          <a:lstStyle/>
          <a:p>
            <a:pPr>
              <a:lnSpc>
                <a:spcPct val="150000"/>
              </a:lnSpc>
            </a:pPr>
            <a:r>
              <a:rPr lang="en-GB" sz="4000" b="1" dirty="0">
                <a:latin typeface="Times New Roman"/>
              </a:rPr>
              <a:t>Importance of Educational psychology to teachers</a:t>
            </a:r>
            <a:endParaRPr lang="en-GB" sz="4000" dirty="0"/>
          </a:p>
          <a:p>
            <a:pPr>
              <a:lnSpc>
                <a:spcPct val="150000"/>
              </a:lnSpc>
            </a:pPr>
            <a:r>
              <a:rPr lang="en-GB" sz="3200" dirty="0">
                <a:latin typeface="Times New Roman"/>
              </a:rPr>
              <a:t>Educational psychology serves as a foundation discipline in education in the same way that physical science serves engineering [Gage, Berliner, 1999].</a:t>
            </a:r>
            <a:endParaRPr lang="en-GB" sz="3200" dirty="0"/>
          </a:p>
          <a:p>
            <a:pPr>
              <a:lnSpc>
                <a:spcPct val="150000"/>
              </a:lnSpc>
            </a:pPr>
            <a:r>
              <a:rPr lang="en-GB" sz="3200" dirty="0">
                <a:latin typeface="Times New Roman"/>
              </a:rPr>
              <a:t>Educational psychology serves as a guideline to educational practice.</a:t>
            </a:r>
            <a:endParaRPr lang="en-GB" sz="3200" dirty="0"/>
          </a:p>
          <a:p>
            <a:pPr>
              <a:lnSpc>
                <a:spcPct val="150000"/>
              </a:lnSpc>
            </a:pPr>
            <a:r>
              <a:rPr lang="en-GB" sz="3200" dirty="0">
                <a:latin typeface="Times New Roman"/>
              </a:rPr>
              <a:t>For example it offers important ideas about learning and about the influences that families, business, industry and the community have on learning.</a:t>
            </a:r>
            <a:endParaRPr lang="en-GB" sz="3200" dirty="0"/>
          </a:p>
          <a:p>
            <a:pPr>
              <a:lnSpc>
                <a:spcPct val="150000"/>
              </a:lnSpc>
            </a:pPr>
            <a:r>
              <a:rPr lang="en-GB" sz="3200" dirty="0">
                <a:latin typeface="Times New Roman"/>
              </a:rPr>
              <a:t>In very specific ways Educational psychology may help a teacher to</a:t>
            </a:r>
            <a:r>
              <a:rPr lang="en-GB" sz="3200" dirty="0">
                <a:latin typeface="Times New Roman"/>
              </a:rPr>
              <a:t>:</a:t>
            </a:r>
            <a:endParaRPr lang="en-GB" sz="3200" dirty="0"/>
          </a:p>
        </p:txBody>
      </p:sp>
    </p:spTree>
    <p:extLst>
      <p:ext uri="{BB962C8B-B14F-4D97-AF65-F5344CB8AC3E}">
        <p14:creationId xmlns:p14="http://schemas.microsoft.com/office/powerpoint/2010/main" val="2592772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6530"/>
            <a:ext cx="12192000" cy="6127127"/>
          </a:xfrm>
          <a:prstGeom prst="rect">
            <a:avLst/>
          </a:prstGeom>
        </p:spPr>
        <p:txBody>
          <a:bodyPr wrap="square">
            <a:spAutoFit/>
          </a:bodyPr>
          <a:lstStyle/>
          <a:p>
            <a:pPr marL="342900" indent="-342900">
              <a:lnSpc>
                <a:spcPct val="150000"/>
              </a:lnSpc>
              <a:tabLst>
                <a:tab pos="457200" algn="l"/>
              </a:tabLst>
            </a:pPr>
            <a:r>
              <a:rPr lang="en-GB" sz="2000" dirty="0">
                <a:latin typeface="Symbol"/>
                <a:ea typeface="Symbol"/>
                <a:cs typeface="Symbol"/>
              </a:rPr>
              <a:t>· </a:t>
            </a:r>
            <a:r>
              <a:rPr lang="en-GB" sz="2400" dirty="0">
                <a:latin typeface="Times New Roman"/>
              </a:rPr>
              <a:t>Understand the nature of the learner and the learning process. This means taking into consideration growth and development patterns of learners to maximize learning opportunities.</a:t>
            </a:r>
            <a:endParaRPr lang="en-GB" sz="2400" dirty="0"/>
          </a:p>
          <a:p>
            <a:pPr marL="342900" indent="-342900">
              <a:lnSpc>
                <a:spcPct val="150000"/>
              </a:lnSpc>
              <a:tabLst>
                <a:tab pos="457200" algn="l"/>
              </a:tabLst>
            </a:pPr>
            <a:r>
              <a:rPr lang="en-GB" sz="2400" dirty="0">
                <a:latin typeface="Symbol"/>
                <a:ea typeface="Symbol"/>
                <a:cs typeface="Symbol"/>
              </a:rPr>
              <a:t>· </a:t>
            </a:r>
            <a:r>
              <a:rPr lang="en-GB" sz="2400" dirty="0">
                <a:latin typeface="Times New Roman"/>
              </a:rPr>
              <a:t>Understand the many variables that interact as learning takes place in the classroom.</a:t>
            </a:r>
            <a:endParaRPr lang="en-GB" sz="2400" dirty="0"/>
          </a:p>
          <a:p>
            <a:pPr marL="457200">
              <a:lnSpc>
                <a:spcPct val="150000"/>
              </a:lnSpc>
            </a:pPr>
            <a:r>
              <a:rPr lang="en-GB" sz="2400" dirty="0">
                <a:latin typeface="Times New Roman"/>
              </a:rPr>
              <a:t>This ensures greater understanding of the learning environment to help pupils achieve their best,</a:t>
            </a:r>
            <a:endParaRPr lang="en-GB" sz="2400" dirty="0"/>
          </a:p>
          <a:p>
            <a:pPr marL="342900" indent="-342900">
              <a:lnSpc>
                <a:spcPct val="150000"/>
              </a:lnSpc>
              <a:tabLst>
                <a:tab pos="457200" algn="l"/>
              </a:tabLst>
            </a:pPr>
            <a:r>
              <a:rPr lang="en-GB" sz="2400" dirty="0">
                <a:latin typeface="Symbol"/>
                <a:ea typeface="Symbol"/>
                <a:cs typeface="Symbol"/>
              </a:rPr>
              <a:t>· </a:t>
            </a:r>
            <a:r>
              <a:rPr lang="en-GB" sz="2400" dirty="0">
                <a:latin typeface="Times New Roman"/>
              </a:rPr>
              <a:t>Understand the role of the teacher in the classroom in view of the social interactions within the classroom and other psychological variables that affect social behaviour.</a:t>
            </a:r>
            <a:endParaRPr lang="en-GB" sz="2400" dirty="0"/>
          </a:p>
          <a:p>
            <a:pPr marL="342900" indent="-342900">
              <a:lnSpc>
                <a:spcPct val="150000"/>
              </a:lnSpc>
              <a:tabLst>
                <a:tab pos="457200" algn="l"/>
              </a:tabLst>
            </a:pPr>
            <a:r>
              <a:rPr lang="en-GB" sz="2400" dirty="0">
                <a:latin typeface="Symbol"/>
                <a:ea typeface="Symbol"/>
                <a:cs typeface="Symbol"/>
              </a:rPr>
              <a:t>· </a:t>
            </a:r>
            <a:r>
              <a:rPr lang="en-GB" sz="2400" dirty="0">
                <a:latin typeface="Times New Roman"/>
              </a:rPr>
              <a:t>Structure subject matter, learn how materials are transferred in teaching and evaluate what has been taught.</a:t>
            </a:r>
            <a:endParaRPr lang="en-GB" sz="2400" dirty="0"/>
          </a:p>
          <a:p>
            <a:pPr marL="342900" indent="-342900">
              <a:lnSpc>
                <a:spcPct val="150000"/>
              </a:lnSpc>
              <a:tabLst>
                <a:tab pos="457200" algn="l"/>
              </a:tabLst>
            </a:pPr>
            <a:r>
              <a:rPr lang="en-GB" sz="2400" dirty="0">
                <a:latin typeface="Symbol"/>
                <a:ea typeface="Symbol"/>
                <a:cs typeface="Symbol"/>
              </a:rPr>
              <a:t>· </a:t>
            </a:r>
            <a:r>
              <a:rPr lang="en-GB" sz="2400" dirty="0">
                <a:latin typeface="Times New Roman"/>
              </a:rPr>
              <a:t>Understand oneself as both a teacher and a person which is necessary so that a teacher controls role conflict.</a:t>
            </a:r>
            <a:endParaRPr lang="en-GB" sz="2400" dirty="0"/>
          </a:p>
        </p:txBody>
      </p:sp>
    </p:spTree>
    <p:extLst>
      <p:ext uri="{BB962C8B-B14F-4D97-AF65-F5344CB8AC3E}">
        <p14:creationId xmlns:p14="http://schemas.microsoft.com/office/powerpoint/2010/main" val="2197050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ISTORICAL&#10;DEVELOPMENT&#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430" y="166255"/>
            <a:ext cx="11710843" cy="6380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90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EDAGOGY&#10;“A teacher or trainer-centered approach to instruction where the&#10;teacher assumes responsibility for making decis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45474"/>
            <a:ext cx="12032673" cy="6712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485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EDAGOGY&#10;Education Purpose : Transmittal of Knowledge and Skills&#10;Lectures&#10;Assigned Readings&#10;Quizzes&#10;Rote Memorization&#10;Ex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441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SSUMPTIONS OF PEDAGOGY&#10;• Learners only need to know what the instructor teaches.&#10;• The instructor’s perception of the l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6255"/>
            <a:ext cx="12192000" cy="6525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05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PEDAGOGICAL EDUCATIONAL PLAN&#10;What content needs to be&#10;covered?&#10;How can that content be&#10;organized into&#10;manageable units?&#10;H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712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08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ANDRAGOGY&#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0945"/>
            <a:ext cx="11907982" cy="635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93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ANDRAGOGY&#10;Andragogy&#10;(The art and science of helping adults learn)&#10;Aner/Andra&#10;(man, not boy)&#10;Agogus&#10;(leader of)&#10;Greek Words&#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032673" cy="658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225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763</Words>
  <Application>Microsoft Office PowerPoint</Application>
  <PresentationFormat>Widescreen</PresentationFormat>
  <Paragraphs>60</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Saima</dc:creator>
  <cp:lastModifiedBy>Saima</cp:lastModifiedBy>
  <cp:revision>6</cp:revision>
  <dcterms:created xsi:type="dcterms:W3CDTF">2020-05-03T20:35:08Z</dcterms:created>
  <dcterms:modified xsi:type="dcterms:W3CDTF">2020-05-03T20:50:06Z</dcterms:modified>
</cp:coreProperties>
</file>