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72" r:id="rId1"/>
  </p:sldMasterIdLst>
  <p:notesMasterIdLst>
    <p:notesMasterId r:id="rId27"/>
  </p:notesMasterIdLst>
  <p:sldIdLst>
    <p:sldId id="296" r:id="rId2"/>
    <p:sldId id="257" r:id="rId3"/>
    <p:sldId id="258" r:id="rId4"/>
    <p:sldId id="259" r:id="rId5"/>
    <p:sldId id="282" r:id="rId6"/>
    <p:sldId id="299" r:id="rId7"/>
    <p:sldId id="284" r:id="rId8"/>
    <p:sldId id="261" r:id="rId9"/>
    <p:sldId id="283" r:id="rId10"/>
    <p:sldId id="287" r:id="rId11"/>
    <p:sldId id="288" r:id="rId12"/>
    <p:sldId id="289" r:id="rId13"/>
    <p:sldId id="290" r:id="rId14"/>
    <p:sldId id="263" r:id="rId15"/>
    <p:sldId id="264" r:id="rId16"/>
    <p:sldId id="265" r:id="rId17"/>
    <p:sldId id="291" r:id="rId18"/>
    <p:sldId id="292" r:id="rId19"/>
    <p:sldId id="266" r:id="rId20"/>
    <p:sldId id="267" r:id="rId21"/>
    <p:sldId id="268" r:id="rId22"/>
    <p:sldId id="271" r:id="rId23"/>
    <p:sldId id="294" r:id="rId24"/>
    <p:sldId id="270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70" d="100"/>
          <a:sy n="70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31EC-8FA2-41C4-93DB-DC5DF86CF735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7FB8D-F98B-4DBD-A06C-5B3C021F84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6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F37B-F0EF-4CE2-B033-7DA4F7ABCE28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C517-A59C-4ADD-A4FF-D098A3595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C6C-A69A-4C16-B6F5-1EFDD3E5006B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C517-A59C-4ADD-A4FF-D098A3595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E04F-50AC-42A6-9BE9-B162387D262B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C517-A59C-4ADD-A4FF-D098A3595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1F53-2414-406A-AABC-45DCFDAFE5C0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C517-A59C-4ADD-A4FF-D098A3595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313D-7D8A-4416-A93F-CB47A722742F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C517-A59C-4ADD-A4FF-D098A3595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4F90-2169-41A2-8098-9A4C44938850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C517-A59C-4ADD-A4FF-D098A3595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CB4B-191A-48AE-ADE8-8DFB9BBE3716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C517-A59C-4ADD-A4FF-D098A3595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9C7B-BBE1-499B-9848-B1AA7659CCF7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C517-A59C-4ADD-A4FF-D098A3595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8616-4D6F-4ACF-AC84-DAD871936025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C517-A59C-4ADD-A4FF-D098A3595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AA7D-7621-4735-9041-25DA55F5D9FC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C517-A59C-4ADD-A4FF-D098A3595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A2C7-6B2B-440D-BC38-39CA3904F6C8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C517-A59C-4ADD-A4FF-D098A35954D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C95C29-1477-40BC-90CB-60999ECB00B0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28C517-A59C-4ADD-A4FF-D098A3595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505075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9144000" cy="68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514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tx1"/>
                </a:solidFill>
                <a:latin typeface="Elephant" pitchFamily="18" charset="0"/>
              </a:rPr>
              <a:t>Spiral Mixers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4018" y="1600200"/>
            <a:ext cx="9448800" cy="5105400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The spiral mixer takes its name from the spiral-shaped hook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 It uses to mix dough mostly and are not ideal for other functions like whipping or mixing ingredients. 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The bowl for this mixer rotates while the spiral hook is stationary, making this ideal for kneading the dough for  bread, delicate French dough and pizza.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29600" y="22860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2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Elephant" pitchFamily="18" charset="0"/>
              </a:rPr>
              <a:t>Spiral Mixers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371600"/>
            <a:ext cx="6477000" cy="520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8305800" y="22860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474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782"/>
            <a:ext cx="8229600" cy="11430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Elephant" pitchFamily="18" charset="0"/>
              </a:rPr>
              <a:t>Planetary mixer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5165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Consist of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a bowl which remains static, while an agitator is rapidly moved around the bowl to mix its contents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These are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more versatile than their spiral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mixers,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and can be used to mix a wide variety of ingredients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Also use to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whip and blend, which cannot be done with a spiral mixer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These are used for mixing soft dough like batter, cream preparation.</a:t>
            </a:r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05800" y="22860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6007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Elephant" pitchFamily="18" charset="0"/>
              </a:rPr>
              <a:t>Planetary mixer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81000"/>
            <a:ext cx="406912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8305800" y="22860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0711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Elephant" pitchFamily="18" charset="0"/>
              </a:rPr>
              <a:t>Advantages</a:t>
            </a:r>
            <a:endParaRPr lang="en-US" sz="4400" dirty="0">
              <a:solidFill>
                <a:schemeClr val="tx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Bowls and beaters are portable and changeable.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Without additional handling different operations can be performed e.g. resting, fermentation, remixing.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Visual monitoring of state of dough.</a:t>
            </a:r>
            <a:endParaRPr lang="en-US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82000" y="22860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14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704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Elephant" pitchFamily="18" charset="0"/>
              </a:rPr>
              <a:t>Disadvantages</a:t>
            </a:r>
            <a:endParaRPr lang="en-US" sz="4400" dirty="0">
              <a:solidFill>
                <a:schemeClr val="tx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latin typeface="Calibri" pitchFamily="34" charset="0"/>
              </a:rPr>
              <a:t>Slow speed (not more than 20 </a:t>
            </a: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rev/min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Long mixing time (45 minutes to develop dough)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Slow speed (not more than 20 rev/min)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Sometime non-uniformity.</a:t>
            </a:r>
            <a:endParaRPr lang="en-US" sz="40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05800" y="22860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4049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924475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Elephant" pitchFamily="18" charset="0"/>
              </a:rPr>
              <a:t>Horizontal high speed mixers</a:t>
            </a:r>
            <a:endParaRPr lang="en-US" sz="4400" dirty="0">
              <a:solidFill>
                <a:schemeClr val="tx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Beater are placed horizontally.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Bowl is fixed &amp; a door is used to discharge the dough.</a:t>
            </a:r>
            <a:endParaRPr lang="en-US" sz="40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 Shafts may be single or multiple.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 Single shaft beater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 Multiple shaft beater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29600" y="22860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16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0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Elephant" pitchFamily="18" charset="0"/>
              </a:rPr>
              <a:t>Single shaft beater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Beaters are usually inclined to through the dough upward &amp; towards the sides during rotation.</a:t>
            </a:r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954269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69804"/>
            <a:ext cx="3882135" cy="280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382000" y="22860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17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79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46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Elephant" pitchFamily="18" charset="0"/>
              </a:rPr>
              <a:t>Multiple shaft beater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00600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Two shafts are employed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Bottom of the bowl is W-Shaped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Shafts rotates in opposite direction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These are usually called Z- Blade mixers.</a:t>
            </a:r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7782"/>
            <a:ext cx="27860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20908"/>
            <a:ext cx="4343400" cy="416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457200"/>
            <a:ext cx="608287" cy="365125"/>
          </a:xfrm>
        </p:spPr>
        <p:txBody>
          <a:bodyPr/>
          <a:lstStyle/>
          <a:p>
            <a:fld id="{DC28C517-A59C-4ADD-A4FF-D098A35954D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382000" y="22860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18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721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Elephant" pitchFamily="18" charset="0"/>
              </a:rPr>
              <a:t>Advantages</a:t>
            </a:r>
            <a:endParaRPr lang="en-US" sz="4400" dirty="0">
              <a:solidFill>
                <a:schemeClr val="tx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Powerful mixer (handle tough &amp; large quantity of dough)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Efficient discharging.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High speed(60 rev/min)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Less time consuming(15-20 minutes to develop dough)</a:t>
            </a:r>
            <a:endParaRPr lang="en-US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382000" y="22860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19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7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9244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Elephant" pitchFamily="18" charset="0"/>
                <a:cs typeface="Aharoni" pitchFamily="2" charset="-79"/>
              </a:rPr>
              <a:t>MIXER</a:t>
            </a:r>
            <a:endParaRPr lang="en-US" sz="4400" dirty="0">
              <a:solidFill>
                <a:schemeClr val="tx1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545" y="1676400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Calibri" pitchFamily="34" charset="0"/>
              </a:rPr>
              <a:t>A device that blends or mixes substances or ingredients, especially by mechanical agitation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OR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Calibri" pitchFamily="34" charset="0"/>
              </a:rPr>
              <a:t>A food mixer is a piece of electrical equipment that is used to mix food 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such as batter.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</a:rPr>
              <a:t>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533400"/>
            <a:ext cx="381000" cy="381000"/>
          </a:xfr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6807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Elephant" pitchFamily="18" charset="0"/>
              </a:rPr>
              <a:t>Disadvantages</a:t>
            </a:r>
            <a:endParaRPr lang="en-US" sz="4400" dirty="0">
              <a:solidFill>
                <a:schemeClr val="tx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Less variety in design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 Material wastage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 No visual observation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 Difficult cleaning</a:t>
            </a:r>
            <a:endParaRPr lang="en-US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82000" y="22860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2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152400"/>
            <a:ext cx="8229600" cy="1143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Elephant" pitchFamily="18" charset="0"/>
              </a:rPr>
              <a:t>Continuous mixers</a:t>
            </a:r>
            <a:endParaRPr lang="en-US" sz="4400" dirty="0">
              <a:solidFill>
                <a:schemeClr val="tx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144000" cy="616527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14400" dirty="0" smtClean="0">
                <a:solidFill>
                  <a:schemeClr val="tx1"/>
                </a:solidFill>
                <a:latin typeface="Calibri" pitchFamily="34" charset="0"/>
              </a:rPr>
              <a:t>Barrel with a rotor</a:t>
            </a:r>
          </a:p>
          <a:p>
            <a:pPr>
              <a:buFont typeface="Wingdings" pitchFamily="2" charset="2"/>
              <a:buChar char="§"/>
            </a:pPr>
            <a:r>
              <a:rPr lang="en-US" sz="14400" dirty="0" smtClean="0">
                <a:solidFill>
                  <a:schemeClr val="tx1"/>
                </a:solidFill>
                <a:latin typeface="Calibri" pitchFamily="34" charset="0"/>
              </a:rPr>
              <a:t>Different types of blades(arms) perform different mixing operations in barrel (blending, dispersing, aerating &amp; kneading)</a:t>
            </a:r>
          </a:p>
          <a:p>
            <a:pPr>
              <a:buFont typeface="Wingdings" pitchFamily="2" charset="2"/>
              <a:buChar char="§"/>
            </a:pPr>
            <a:r>
              <a:rPr lang="en-US" sz="14400" dirty="0">
                <a:solidFill>
                  <a:schemeClr val="tx1"/>
                </a:solidFill>
                <a:latin typeface="Calibri" pitchFamily="34" charset="0"/>
              </a:rPr>
              <a:t>Ingredients may be added according to need</a:t>
            </a:r>
          </a:p>
          <a:p>
            <a:pPr marL="0" indent="0">
              <a:buNone/>
            </a:pPr>
            <a:r>
              <a:rPr lang="en-US" sz="14400" dirty="0">
                <a:solidFill>
                  <a:schemeClr val="tx1"/>
                </a:solidFill>
                <a:latin typeface="Calibri" pitchFamily="34" charset="0"/>
              </a:rPr>
              <a:t>( at start, at specific interval</a:t>
            </a:r>
            <a:r>
              <a:rPr lang="en-US" sz="14400" dirty="0" smtClean="0">
                <a:solidFill>
                  <a:schemeClr val="tx1"/>
                </a:solidFill>
                <a:latin typeface="Calibri" pitchFamily="34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sz="14400" dirty="0" smtClean="0">
                <a:solidFill>
                  <a:schemeClr val="tx1"/>
                </a:solidFill>
                <a:latin typeface="Calibri" pitchFamily="34" charset="0"/>
              </a:rPr>
              <a:t>Water jackets are used for temperature control</a:t>
            </a:r>
          </a:p>
          <a:p>
            <a:pPr>
              <a:buFont typeface="Wingdings" pitchFamily="2" charset="2"/>
              <a:buChar char="§"/>
            </a:pPr>
            <a:r>
              <a:rPr lang="en-US" sz="14400" dirty="0" smtClean="0">
                <a:solidFill>
                  <a:schemeClr val="tx1"/>
                </a:solidFill>
                <a:latin typeface="Calibri" pitchFamily="34" charset="0"/>
              </a:rPr>
              <a:t>Barrel length controls the retention time &amp; mixing time.</a:t>
            </a:r>
          </a:p>
          <a:p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82000" y="22860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21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0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8382000" y="22860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22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1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Elephant" pitchFamily="18" charset="0"/>
              </a:rPr>
              <a:t>Advantages</a:t>
            </a:r>
            <a:endParaRPr lang="en-US" sz="4400" dirty="0">
              <a:solidFill>
                <a:schemeClr val="tx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8229600" cy="4525963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Best &amp; neatest dough making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 Uniform dough production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 Require minimum supervision</a:t>
            </a:r>
          </a:p>
          <a:p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82000" y="22860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23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Elephant" pitchFamily="18" charset="0"/>
              </a:rPr>
              <a:t>Disadvantages</a:t>
            </a:r>
            <a:endParaRPr lang="en-US" sz="4400" dirty="0">
              <a:solidFill>
                <a:schemeClr val="tx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Starting &amp; stopping is difficult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Continuous measuring of ingredients are required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Best for single purpose plants</a:t>
            </a:r>
            <a:endParaRPr lang="en-US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82000" y="228600"/>
            <a:ext cx="609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24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2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10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Elephant" pitchFamily="18" charset="0"/>
              </a:rPr>
              <a:t>OBJECTIVES</a:t>
            </a:r>
            <a:endParaRPr lang="en-US" sz="4400" dirty="0">
              <a:solidFill>
                <a:schemeClr val="tx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511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 Blending ingredients together to    form a uniform mass.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 To hydrate the ingredients.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Kneading for gluten development.</a:t>
            </a:r>
          </a:p>
          <a:p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05800" y="533400"/>
            <a:ext cx="3810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8775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Elephant" pitchFamily="18" charset="0"/>
              </a:rPr>
              <a:t>Why we need different types of mixers?</a:t>
            </a:r>
            <a:endParaRPr lang="en-US" sz="4000" b="1" dirty="0">
              <a:solidFill>
                <a:schemeClr val="tx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 There is no single design of mixer that perform all of the functions with maximum efficiency.</a:t>
            </a:r>
            <a:endParaRPr lang="en-US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05800" y="533400"/>
            <a:ext cx="3810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9109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Elephant" pitchFamily="18" charset="0"/>
              </a:rPr>
              <a:t>Components of a </a:t>
            </a:r>
            <a:br>
              <a:rPr lang="en-US" sz="4000" b="1" dirty="0" smtClean="0">
                <a:solidFill>
                  <a:schemeClr val="tx1"/>
                </a:solidFill>
                <a:latin typeface="Elephant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Elephant" pitchFamily="18" charset="0"/>
              </a:rPr>
              <a:t>mixer</a:t>
            </a:r>
            <a:endParaRPr lang="en-US" sz="4000" b="1" dirty="0">
              <a:solidFill>
                <a:schemeClr val="tx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38023"/>
            <a:ext cx="3048000" cy="4678363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Bowl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Lid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Shaft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Beaters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Motor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7722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1934441" cy="193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1.bp.blogspot.com/_V1Ep6FLXLYM/S_yi_LmGlQI/AAAAAAAABF4/_krRNasKbX0/s1600/spiral+mix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82779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458200" y="228600"/>
            <a:ext cx="3810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0867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8229600" cy="1143000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Elephant" pitchFamily="18" charset="0"/>
              </a:rPr>
              <a:t>Types of mixers</a:t>
            </a:r>
            <a:endParaRPr lang="en-US" sz="4400" dirty="0">
              <a:solidFill>
                <a:schemeClr val="tx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87" y="12954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Batch type mixers.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Continuous mixers.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n-US" sz="32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792"/>
            <a:ext cx="2800164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Hadia Hina\Pictures\2a25136f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3986"/>
            <a:ext cx="3893987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458200" y="228600"/>
            <a:ext cx="3810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42220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Elephant" pitchFamily="18" charset="0"/>
                <a:cs typeface="Aharoni" pitchFamily="2" charset="-79"/>
              </a:rPr>
              <a:t>Batch type </a:t>
            </a:r>
            <a:r>
              <a:rPr lang="en-US" sz="4000" b="1" dirty="0" smtClean="0">
                <a:solidFill>
                  <a:schemeClr val="tx1"/>
                </a:solidFill>
                <a:latin typeface="Elephant" pitchFamily="18" charset="0"/>
                <a:cs typeface="Aharoni" pitchFamily="2" charset="-79"/>
              </a:rPr>
              <a:t>mixers</a:t>
            </a:r>
            <a:endParaRPr lang="en-US" sz="4000" b="1" dirty="0">
              <a:solidFill>
                <a:schemeClr val="tx1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077200" cy="5929745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5800" dirty="0">
                <a:solidFill>
                  <a:schemeClr val="tx1"/>
                </a:solidFill>
                <a:latin typeface="Calibri" pitchFamily="34" charset="0"/>
              </a:rPr>
              <a:t>Vertical </a:t>
            </a:r>
            <a:r>
              <a:rPr lang="en-US" sz="5800" dirty="0" smtClean="0">
                <a:solidFill>
                  <a:schemeClr val="tx1"/>
                </a:solidFill>
                <a:latin typeface="Calibri" pitchFamily="34" charset="0"/>
              </a:rPr>
              <a:t>mixers.</a:t>
            </a:r>
          </a:p>
          <a:p>
            <a:pPr>
              <a:buFont typeface="Wingdings" pitchFamily="2" charset="2"/>
              <a:buChar char="Ø"/>
            </a:pPr>
            <a:r>
              <a:rPr lang="en-US" sz="5800" dirty="0" smtClean="0">
                <a:solidFill>
                  <a:schemeClr val="tx1"/>
                </a:solidFill>
                <a:latin typeface="Calibri" pitchFamily="34" charset="0"/>
              </a:rPr>
              <a:t>Planetary </a:t>
            </a:r>
            <a:r>
              <a:rPr lang="en-US" sz="5800" dirty="0">
                <a:solidFill>
                  <a:schemeClr val="tx1"/>
                </a:solidFill>
                <a:latin typeface="Calibri" pitchFamily="34" charset="0"/>
              </a:rPr>
              <a:t>mixers</a:t>
            </a:r>
          </a:p>
          <a:p>
            <a:pPr>
              <a:buFont typeface="Wingdings" pitchFamily="2" charset="2"/>
              <a:buChar char="Ø"/>
            </a:pPr>
            <a:r>
              <a:rPr lang="en-US" sz="5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5800" dirty="0" smtClean="0">
                <a:solidFill>
                  <a:schemeClr val="tx1"/>
                </a:solidFill>
                <a:latin typeface="Calibri" pitchFamily="34" charset="0"/>
              </a:rPr>
              <a:t>Spiral </a:t>
            </a:r>
            <a:r>
              <a:rPr lang="en-US" sz="5800" dirty="0">
                <a:solidFill>
                  <a:schemeClr val="tx1"/>
                </a:solidFill>
                <a:latin typeface="Calibri" pitchFamily="34" charset="0"/>
              </a:rPr>
              <a:t>mixers </a:t>
            </a:r>
            <a:endParaRPr lang="en-US" sz="5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5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5800" dirty="0">
                <a:solidFill>
                  <a:schemeClr val="tx1"/>
                </a:solidFill>
                <a:latin typeface="Calibri" pitchFamily="34" charset="0"/>
              </a:rPr>
              <a:t>Horizontal high speed </a:t>
            </a:r>
            <a:r>
              <a:rPr lang="en-US" sz="5800" dirty="0" smtClean="0">
                <a:solidFill>
                  <a:schemeClr val="tx1"/>
                </a:solidFill>
                <a:latin typeface="Calibri" pitchFamily="34" charset="0"/>
              </a:rPr>
              <a:t>mixers</a:t>
            </a:r>
          </a:p>
          <a:p>
            <a:pPr marL="0" indent="0">
              <a:buNone/>
            </a:pPr>
            <a:r>
              <a:rPr lang="en-US" sz="5800" dirty="0">
                <a:solidFill>
                  <a:schemeClr val="tx1"/>
                </a:solidFill>
                <a:latin typeface="Cooper Black" pitchFamily="18" charset="0"/>
              </a:rPr>
              <a:t>These could be further  classified into</a:t>
            </a:r>
          </a:p>
          <a:p>
            <a:pPr lvl="0">
              <a:buFont typeface="Wingdings" pitchFamily="2" charset="2"/>
              <a:buChar char="§"/>
            </a:pPr>
            <a:r>
              <a:rPr lang="en-US" sz="5800" dirty="0" smtClean="0">
                <a:solidFill>
                  <a:schemeClr val="tx1"/>
                </a:solidFill>
                <a:latin typeface="Calibri" pitchFamily="34" charset="0"/>
              </a:rPr>
              <a:t>Single/ </a:t>
            </a:r>
            <a:r>
              <a:rPr lang="en-US" sz="5800" dirty="0">
                <a:solidFill>
                  <a:schemeClr val="tx1"/>
                </a:solidFill>
                <a:latin typeface="Calibri" pitchFamily="34" charset="0"/>
              </a:rPr>
              <a:t>Double </a:t>
            </a:r>
            <a:r>
              <a:rPr lang="en-US" sz="5800" dirty="0" smtClean="0">
                <a:solidFill>
                  <a:schemeClr val="tx1"/>
                </a:solidFill>
                <a:latin typeface="Calibri" pitchFamily="34" charset="0"/>
              </a:rPr>
              <a:t>arm(beater) mixers</a:t>
            </a:r>
          </a:p>
          <a:p>
            <a:pPr lvl="0">
              <a:buFont typeface="Wingdings" pitchFamily="2" charset="2"/>
              <a:buChar char="§"/>
            </a:pPr>
            <a:r>
              <a:rPr lang="en-US" sz="5800" dirty="0" smtClean="0">
                <a:solidFill>
                  <a:schemeClr val="tx1"/>
                </a:solidFill>
                <a:latin typeface="Calibri" pitchFamily="34" charset="0"/>
              </a:rPr>
              <a:t>Detachable/</a:t>
            </a:r>
            <a:r>
              <a:rPr lang="en-US" sz="5800" dirty="0">
                <a:solidFill>
                  <a:schemeClr val="tx1"/>
                </a:solidFill>
                <a:latin typeface="Calibri" pitchFamily="34" charset="0"/>
              </a:rPr>
              <a:t> Non-detachable </a:t>
            </a:r>
            <a:r>
              <a:rPr lang="en-US" sz="5800" dirty="0" smtClean="0">
                <a:solidFill>
                  <a:schemeClr val="tx1"/>
                </a:solidFill>
                <a:latin typeface="Calibri" pitchFamily="34" charset="0"/>
              </a:rPr>
              <a:t>bowl mixers</a:t>
            </a:r>
          </a:p>
          <a:p>
            <a:pPr lvl="0">
              <a:buFont typeface="Wingdings" pitchFamily="2" charset="2"/>
              <a:buChar char="§"/>
            </a:pPr>
            <a:r>
              <a:rPr lang="en-US" sz="5800" dirty="0" smtClean="0">
                <a:solidFill>
                  <a:schemeClr val="tx1"/>
                </a:solidFill>
                <a:latin typeface="Calibri" pitchFamily="34" charset="0"/>
              </a:rPr>
              <a:t>Fixed/ Moveable bowl mixers</a:t>
            </a:r>
            <a:endParaRPr lang="en-US" sz="5800" dirty="0">
              <a:solidFill>
                <a:schemeClr val="tx1"/>
              </a:solidFill>
              <a:latin typeface="Calibri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5800" dirty="0" smtClean="0">
                <a:solidFill>
                  <a:schemeClr val="tx1"/>
                </a:solidFill>
                <a:latin typeface="Calibri" pitchFamily="34" charset="0"/>
              </a:rPr>
              <a:t>Slow/ </a:t>
            </a:r>
            <a:r>
              <a:rPr lang="en-US" sz="5800" dirty="0">
                <a:solidFill>
                  <a:schemeClr val="tx1"/>
                </a:solidFill>
                <a:latin typeface="Calibri" pitchFamily="34" charset="0"/>
              </a:rPr>
              <a:t>High </a:t>
            </a:r>
            <a:r>
              <a:rPr lang="en-US" sz="5800" dirty="0" smtClean="0">
                <a:solidFill>
                  <a:schemeClr val="tx1"/>
                </a:solidFill>
                <a:latin typeface="Calibri" pitchFamily="34" charset="0"/>
              </a:rPr>
              <a:t>Speed </a:t>
            </a:r>
            <a:r>
              <a:rPr lang="en-US" sz="5800" dirty="0">
                <a:solidFill>
                  <a:schemeClr val="tx1"/>
                </a:solidFill>
                <a:latin typeface="Calibri" pitchFamily="34" charset="0"/>
              </a:rPr>
              <a:t>mixers</a:t>
            </a:r>
          </a:p>
          <a:p>
            <a:pPr marL="0" lv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UcPeriod"/>
            </a:pP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458200" y="228600"/>
            <a:ext cx="3810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5690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Elephant" pitchFamily="18" charset="0"/>
              </a:rPr>
              <a:t>Vertical mixers</a:t>
            </a:r>
            <a:endParaRPr lang="en-US" sz="4400" dirty="0">
              <a:solidFill>
                <a:schemeClr val="tx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 Beaters are placed vertically.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 Bowl may be fixed or moveable .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 Shaft may b fixed or moveable.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 Fixed 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shaft</a:t>
            </a:r>
            <a:endParaRPr lang="en-US" sz="36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 Moveable 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shaft</a:t>
            </a:r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458200" y="228600"/>
            <a:ext cx="3810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Elephant" pitchFamily="18" charset="0"/>
              </a:rPr>
              <a:t>Moveable shaft</a:t>
            </a:r>
            <a:r>
              <a:rPr lang="en-US" sz="4000" dirty="0" smtClean="0">
                <a:solidFill>
                  <a:schemeClr val="tx1"/>
                </a:solidFill>
                <a:latin typeface="Elephant" pitchFamily="18" charset="0"/>
              </a:rPr>
              <a:t>………. </a:t>
            </a:r>
            <a:r>
              <a:rPr lang="en-US" sz="4000" dirty="0">
                <a:solidFill>
                  <a:schemeClr val="tx1"/>
                </a:solidFill>
                <a:latin typeface="Elephant" pitchFamily="18" charset="0"/>
              </a:rPr>
              <a:t>Single beater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295400"/>
            <a:ext cx="417020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362200"/>
            <a:ext cx="3837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Shaft is </a:t>
            </a:r>
          </a:p>
          <a:p>
            <a:r>
              <a:rPr lang="en-US" sz="3600" dirty="0" smtClean="0">
                <a:latin typeface="Calibri" pitchFamily="34" charset="0"/>
              </a:rPr>
              <a:t>moved in </a:t>
            </a:r>
          </a:p>
          <a:p>
            <a:r>
              <a:rPr lang="en-US" sz="3600" dirty="0" smtClean="0">
                <a:latin typeface="Calibri" pitchFamily="34" charset="0"/>
              </a:rPr>
              <a:t>Circular, planetary manner.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304800"/>
            <a:ext cx="3048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en-US" sz="2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819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630</TotalTime>
  <Words>610</Words>
  <Application>Microsoft Office PowerPoint</Application>
  <PresentationFormat>On-screen Show (4:3)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Aharoni</vt:lpstr>
      <vt:lpstr>Arial</vt:lpstr>
      <vt:lpstr>Calibri</vt:lpstr>
      <vt:lpstr>Cooper Black</vt:lpstr>
      <vt:lpstr>Courier New</vt:lpstr>
      <vt:lpstr>Elephant</vt:lpstr>
      <vt:lpstr>Trebuchet MS</vt:lpstr>
      <vt:lpstr>Verdana</vt:lpstr>
      <vt:lpstr>Wingdings</vt:lpstr>
      <vt:lpstr>Wingdings 2</vt:lpstr>
      <vt:lpstr>Spring</vt:lpstr>
      <vt:lpstr>PowerPoint Presentation</vt:lpstr>
      <vt:lpstr>MIXER</vt:lpstr>
      <vt:lpstr>OBJECTIVES</vt:lpstr>
      <vt:lpstr>Why we need different types of mixers?</vt:lpstr>
      <vt:lpstr>Components of a  mixer</vt:lpstr>
      <vt:lpstr>Types of mixers</vt:lpstr>
      <vt:lpstr>Batch type mixers</vt:lpstr>
      <vt:lpstr>Vertical mixers</vt:lpstr>
      <vt:lpstr>Moveable shaft………. Single beater  </vt:lpstr>
      <vt:lpstr>Spiral Mixers </vt:lpstr>
      <vt:lpstr>Spiral Mixers</vt:lpstr>
      <vt:lpstr>Planetary mixer</vt:lpstr>
      <vt:lpstr>Planetary mixer</vt:lpstr>
      <vt:lpstr>Advantages</vt:lpstr>
      <vt:lpstr>Disadvantages</vt:lpstr>
      <vt:lpstr>Horizontal high speed mixers</vt:lpstr>
      <vt:lpstr>Single shaft beater  </vt:lpstr>
      <vt:lpstr>Multiple shaft beater </vt:lpstr>
      <vt:lpstr>Advantages</vt:lpstr>
      <vt:lpstr>Disadvantages</vt:lpstr>
      <vt:lpstr>Continuous mixers</vt:lpstr>
      <vt:lpstr>PowerPoint Presentation</vt:lpstr>
      <vt:lpstr>Advantages</vt:lpstr>
      <vt:lpstr>Disadvantages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MIXER:</dc:title>
  <dc:creator>Hadia Hina</dc:creator>
  <cp:lastModifiedBy>Dr. Mueen</cp:lastModifiedBy>
  <cp:revision>94</cp:revision>
  <dcterms:created xsi:type="dcterms:W3CDTF">2012-11-22T05:53:37Z</dcterms:created>
  <dcterms:modified xsi:type="dcterms:W3CDTF">2020-03-25T09:51:33Z</dcterms:modified>
</cp:coreProperties>
</file>