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304" r:id="rId3"/>
    <p:sldId id="305" r:id="rId4"/>
    <p:sldId id="258" r:id="rId5"/>
    <p:sldId id="306" r:id="rId6"/>
    <p:sldId id="260" r:id="rId7"/>
    <p:sldId id="307" r:id="rId8"/>
    <p:sldId id="262" r:id="rId9"/>
    <p:sldId id="263" r:id="rId10"/>
    <p:sldId id="264" r:id="rId11"/>
    <p:sldId id="265" r:id="rId12"/>
    <p:sldId id="266" r:id="rId13"/>
    <p:sldId id="267" r:id="rId14"/>
    <p:sldId id="269" r:id="rId15"/>
    <p:sldId id="308" r:id="rId16"/>
    <p:sldId id="270" r:id="rId17"/>
    <p:sldId id="309" r:id="rId18"/>
    <p:sldId id="310" r:id="rId19"/>
    <p:sldId id="273" r:id="rId20"/>
    <p:sldId id="311" r:id="rId21"/>
    <p:sldId id="275" r:id="rId22"/>
    <p:sldId id="276" r:id="rId23"/>
    <p:sldId id="277" r:id="rId24"/>
    <p:sldId id="312" r:id="rId25"/>
    <p:sldId id="279" r:id="rId26"/>
    <p:sldId id="280" r:id="rId27"/>
    <p:sldId id="281" r:id="rId28"/>
    <p:sldId id="282" r:id="rId29"/>
    <p:sldId id="283" r:id="rId30"/>
    <p:sldId id="313" r:id="rId31"/>
    <p:sldId id="285" r:id="rId32"/>
    <p:sldId id="286" r:id="rId33"/>
    <p:sldId id="287" r:id="rId34"/>
    <p:sldId id="288" r:id="rId35"/>
    <p:sldId id="289" r:id="rId36"/>
    <p:sldId id="290" r:id="rId37"/>
    <p:sldId id="292" r:id="rId38"/>
    <p:sldId id="293" r:id="rId39"/>
    <p:sldId id="295" r:id="rId40"/>
    <p:sldId id="296" r:id="rId41"/>
    <p:sldId id="297" r:id="rId42"/>
    <p:sldId id="298" r:id="rId43"/>
    <p:sldId id="299" r:id="rId44"/>
    <p:sldId id="300" r:id="rId45"/>
    <p:sldId id="314" r:id="rId46"/>
    <p:sldId id="302" r:id="rId47"/>
    <p:sldId id="315" r:id="rId48"/>
    <p:sldId id="25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43694" autoAdjust="0"/>
  </p:normalViewPr>
  <p:slideViewPr>
    <p:cSldViewPr>
      <p:cViewPr>
        <p:scale>
          <a:sx n="70" d="100"/>
          <a:sy n="70" d="100"/>
        </p:scale>
        <p:origin x="-202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695AC-4B86-4DCF-9718-250CBB943EF6}" type="doc">
      <dgm:prSet loTypeId="urn:microsoft.com/office/officeart/2005/8/layout/default#1" loCatId="list" qsTypeId="urn:microsoft.com/office/officeart/2005/8/quickstyle/3d2" qsCatId="3D" csTypeId="urn:microsoft.com/office/officeart/2005/8/colors/colorful3" csCatId="colorful"/>
      <dgm:spPr/>
      <dgm:t>
        <a:bodyPr/>
        <a:lstStyle/>
        <a:p>
          <a:endParaRPr lang="en-US"/>
        </a:p>
      </dgm:t>
    </dgm:pt>
    <dgm:pt modelId="{BBE167E0-96F7-4386-BDCF-4BDB2E23C55B}">
      <dgm:prSet/>
      <dgm:spPr/>
      <dgm:t>
        <a:bodyPr/>
        <a:lstStyle/>
        <a:p>
          <a:pPr rtl="0"/>
          <a:r>
            <a:rPr lang="en-US" b="1" dirty="0" smtClean="0">
              <a:effectLst>
                <a:outerShdw blurRad="38100" dist="38100" dir="2700000" algn="tl">
                  <a:srgbClr val="000000">
                    <a:alpha val="43137"/>
                  </a:srgbClr>
                </a:outerShdw>
              </a:effectLst>
            </a:rPr>
            <a:t>Simple</a:t>
          </a:r>
          <a:endParaRPr lang="en-US" b="1" dirty="0">
            <a:effectLst>
              <a:outerShdw blurRad="38100" dist="38100" dir="2700000" algn="tl">
                <a:srgbClr val="000000">
                  <a:alpha val="43137"/>
                </a:srgbClr>
              </a:outerShdw>
            </a:effectLst>
          </a:endParaRPr>
        </a:p>
      </dgm:t>
    </dgm:pt>
    <dgm:pt modelId="{7045D792-C7C3-44B6-973E-6D82A2650942}" type="parTrans" cxnId="{75341D33-16BE-40E4-B318-33A67E853B2A}">
      <dgm:prSet/>
      <dgm:spPr/>
      <dgm:t>
        <a:bodyPr/>
        <a:lstStyle/>
        <a:p>
          <a:endParaRPr lang="en-US"/>
        </a:p>
      </dgm:t>
    </dgm:pt>
    <dgm:pt modelId="{7924E6DA-8F5E-427A-8A88-0BDFA32E330A}" type="sibTrans" cxnId="{75341D33-16BE-40E4-B318-33A67E853B2A}">
      <dgm:prSet/>
      <dgm:spPr/>
      <dgm:t>
        <a:bodyPr/>
        <a:lstStyle/>
        <a:p>
          <a:endParaRPr lang="en-US"/>
        </a:p>
      </dgm:t>
    </dgm:pt>
    <dgm:pt modelId="{E8176783-1883-47B6-8142-AA00297060A4}">
      <dgm:prSet/>
      <dgm:spPr/>
      <dgm:t>
        <a:bodyPr/>
        <a:lstStyle/>
        <a:p>
          <a:pPr rtl="0"/>
          <a:r>
            <a:rPr lang="en-US" b="1" dirty="0" smtClean="0">
              <a:effectLst>
                <a:outerShdw blurRad="38100" dist="38100" dir="2700000" algn="tl">
                  <a:srgbClr val="000000">
                    <a:alpha val="43137"/>
                  </a:srgbClr>
                </a:outerShdw>
              </a:effectLst>
            </a:rPr>
            <a:t>Functional</a:t>
          </a:r>
          <a:endParaRPr lang="en-US" b="1" dirty="0">
            <a:effectLst>
              <a:outerShdw blurRad="38100" dist="38100" dir="2700000" algn="tl">
                <a:srgbClr val="000000">
                  <a:alpha val="43137"/>
                </a:srgbClr>
              </a:outerShdw>
            </a:effectLst>
          </a:endParaRPr>
        </a:p>
      </dgm:t>
    </dgm:pt>
    <dgm:pt modelId="{286D6517-1B3A-4BB1-A266-ED85FCF82855}" type="parTrans" cxnId="{49B110B1-A7EB-48A5-9712-0D2C982DCF06}">
      <dgm:prSet/>
      <dgm:spPr/>
      <dgm:t>
        <a:bodyPr/>
        <a:lstStyle/>
        <a:p>
          <a:endParaRPr lang="en-US"/>
        </a:p>
      </dgm:t>
    </dgm:pt>
    <dgm:pt modelId="{DF7B8BF8-F6A6-4DCD-A471-8AF1209B0B89}" type="sibTrans" cxnId="{49B110B1-A7EB-48A5-9712-0D2C982DCF06}">
      <dgm:prSet/>
      <dgm:spPr/>
      <dgm:t>
        <a:bodyPr/>
        <a:lstStyle/>
        <a:p>
          <a:endParaRPr lang="en-US"/>
        </a:p>
      </dgm:t>
    </dgm:pt>
    <dgm:pt modelId="{8160F0DA-945C-474C-8CD3-0604B38ECB7E}">
      <dgm:prSet/>
      <dgm:spPr/>
      <dgm:t>
        <a:bodyPr/>
        <a:lstStyle/>
        <a:p>
          <a:pPr rtl="0"/>
          <a:r>
            <a:rPr lang="en-US" b="1" dirty="0" smtClean="0">
              <a:effectLst>
                <a:outerShdw blurRad="38100" dist="38100" dir="2700000" algn="tl">
                  <a:srgbClr val="000000">
                    <a:alpha val="43137"/>
                  </a:srgbClr>
                </a:outerShdw>
              </a:effectLst>
            </a:rPr>
            <a:t>Divisional</a:t>
          </a:r>
          <a:endParaRPr lang="en-US" b="1" dirty="0">
            <a:effectLst>
              <a:outerShdw blurRad="38100" dist="38100" dir="2700000" algn="tl">
                <a:srgbClr val="000000">
                  <a:alpha val="43137"/>
                </a:srgbClr>
              </a:outerShdw>
            </a:effectLst>
          </a:endParaRPr>
        </a:p>
      </dgm:t>
    </dgm:pt>
    <dgm:pt modelId="{32437993-8F76-404E-94BB-59A363A2FD9F}" type="parTrans" cxnId="{B338FFFB-A687-4C4C-806B-8F4B682F0E5A}">
      <dgm:prSet/>
      <dgm:spPr/>
      <dgm:t>
        <a:bodyPr/>
        <a:lstStyle/>
        <a:p>
          <a:endParaRPr lang="en-US"/>
        </a:p>
      </dgm:t>
    </dgm:pt>
    <dgm:pt modelId="{3C310764-70D3-4593-9F7C-F8E66DC391E4}" type="sibTrans" cxnId="{B338FFFB-A687-4C4C-806B-8F4B682F0E5A}">
      <dgm:prSet/>
      <dgm:spPr/>
      <dgm:t>
        <a:bodyPr/>
        <a:lstStyle/>
        <a:p>
          <a:endParaRPr lang="en-US"/>
        </a:p>
      </dgm:t>
    </dgm:pt>
    <dgm:pt modelId="{6BDCB9B5-7F1E-4DA9-9A1E-6FDAAB6E7517}">
      <dgm:prSet/>
      <dgm:spPr/>
      <dgm:t>
        <a:bodyPr/>
        <a:lstStyle/>
        <a:p>
          <a:pPr rtl="0"/>
          <a:r>
            <a:rPr lang="en-US" b="1" dirty="0" smtClean="0">
              <a:effectLst>
                <a:outerShdw blurRad="38100" dist="38100" dir="2700000" algn="tl">
                  <a:srgbClr val="000000">
                    <a:alpha val="43137"/>
                  </a:srgbClr>
                </a:outerShdw>
              </a:effectLst>
            </a:rPr>
            <a:t>Strategic Business Units</a:t>
          </a:r>
          <a:endParaRPr lang="en-US" b="1" dirty="0">
            <a:effectLst>
              <a:outerShdw blurRad="38100" dist="38100" dir="2700000" algn="tl">
                <a:srgbClr val="000000">
                  <a:alpha val="43137"/>
                </a:srgbClr>
              </a:outerShdw>
            </a:effectLst>
          </a:endParaRPr>
        </a:p>
      </dgm:t>
    </dgm:pt>
    <dgm:pt modelId="{20EF7CEC-6254-42DF-BD75-D9B8030E97F5}" type="parTrans" cxnId="{EB446181-7026-4CD8-879B-D7FC27419782}">
      <dgm:prSet/>
      <dgm:spPr/>
      <dgm:t>
        <a:bodyPr/>
        <a:lstStyle/>
        <a:p>
          <a:endParaRPr lang="en-US"/>
        </a:p>
      </dgm:t>
    </dgm:pt>
    <dgm:pt modelId="{52A036AB-2CC6-4D7B-98A2-2DA78D3135F1}" type="sibTrans" cxnId="{EB446181-7026-4CD8-879B-D7FC27419782}">
      <dgm:prSet/>
      <dgm:spPr/>
      <dgm:t>
        <a:bodyPr/>
        <a:lstStyle/>
        <a:p>
          <a:endParaRPr lang="en-US"/>
        </a:p>
      </dgm:t>
    </dgm:pt>
    <dgm:pt modelId="{98A5D225-E933-4E1F-81E1-FD7C19DCD2AA}">
      <dgm:prSet/>
      <dgm:spPr/>
      <dgm:t>
        <a:bodyPr/>
        <a:lstStyle/>
        <a:p>
          <a:pPr rtl="0"/>
          <a:r>
            <a:rPr lang="en-US" b="1" dirty="0" smtClean="0">
              <a:effectLst>
                <a:outerShdw blurRad="38100" dist="38100" dir="2700000" algn="tl">
                  <a:srgbClr val="000000">
                    <a:alpha val="43137"/>
                  </a:srgbClr>
                </a:outerShdw>
              </a:effectLst>
            </a:rPr>
            <a:t>Conglomerate</a:t>
          </a:r>
          <a:endParaRPr lang="en-US" b="1" dirty="0">
            <a:effectLst>
              <a:outerShdw blurRad="38100" dist="38100" dir="2700000" algn="tl">
                <a:srgbClr val="000000">
                  <a:alpha val="43137"/>
                </a:srgbClr>
              </a:outerShdw>
            </a:effectLst>
          </a:endParaRPr>
        </a:p>
      </dgm:t>
    </dgm:pt>
    <dgm:pt modelId="{62C8D733-FA6C-4AB9-A85A-CFDA6D11D6B9}" type="parTrans" cxnId="{D92A0834-6B62-4E4F-B703-263EBD676F48}">
      <dgm:prSet/>
      <dgm:spPr/>
      <dgm:t>
        <a:bodyPr/>
        <a:lstStyle/>
        <a:p>
          <a:endParaRPr lang="en-US"/>
        </a:p>
      </dgm:t>
    </dgm:pt>
    <dgm:pt modelId="{427AFF79-D172-47C4-BBA5-50A6C4101129}" type="sibTrans" cxnId="{D92A0834-6B62-4E4F-B703-263EBD676F48}">
      <dgm:prSet/>
      <dgm:spPr/>
      <dgm:t>
        <a:bodyPr/>
        <a:lstStyle/>
        <a:p>
          <a:endParaRPr lang="en-US"/>
        </a:p>
      </dgm:t>
    </dgm:pt>
    <dgm:pt modelId="{C5A7E1C5-D9ED-42D6-9EF1-BBCE6A3DC3A0}" type="pres">
      <dgm:prSet presAssocID="{E72695AC-4B86-4DCF-9718-250CBB943EF6}" presName="diagram" presStyleCnt="0">
        <dgm:presLayoutVars>
          <dgm:dir/>
          <dgm:resizeHandles val="exact"/>
        </dgm:presLayoutVars>
      </dgm:prSet>
      <dgm:spPr/>
      <dgm:t>
        <a:bodyPr/>
        <a:lstStyle/>
        <a:p>
          <a:endParaRPr lang="en-US"/>
        </a:p>
      </dgm:t>
    </dgm:pt>
    <dgm:pt modelId="{A81803D2-1C7A-4215-B848-6F202ACA54FE}" type="pres">
      <dgm:prSet presAssocID="{BBE167E0-96F7-4386-BDCF-4BDB2E23C55B}" presName="node" presStyleLbl="node1" presStyleIdx="0" presStyleCnt="5">
        <dgm:presLayoutVars>
          <dgm:bulletEnabled val="1"/>
        </dgm:presLayoutVars>
      </dgm:prSet>
      <dgm:spPr/>
      <dgm:t>
        <a:bodyPr/>
        <a:lstStyle/>
        <a:p>
          <a:endParaRPr lang="en-US"/>
        </a:p>
      </dgm:t>
    </dgm:pt>
    <dgm:pt modelId="{2A663B86-D830-4B24-A77E-E6C8B3942F6C}" type="pres">
      <dgm:prSet presAssocID="{7924E6DA-8F5E-427A-8A88-0BDFA32E330A}" presName="sibTrans" presStyleCnt="0"/>
      <dgm:spPr/>
    </dgm:pt>
    <dgm:pt modelId="{C8D62442-AEF6-4556-86D2-AC38668FA7D6}" type="pres">
      <dgm:prSet presAssocID="{E8176783-1883-47B6-8142-AA00297060A4}" presName="node" presStyleLbl="node1" presStyleIdx="1" presStyleCnt="5">
        <dgm:presLayoutVars>
          <dgm:bulletEnabled val="1"/>
        </dgm:presLayoutVars>
      </dgm:prSet>
      <dgm:spPr/>
      <dgm:t>
        <a:bodyPr/>
        <a:lstStyle/>
        <a:p>
          <a:endParaRPr lang="en-US"/>
        </a:p>
      </dgm:t>
    </dgm:pt>
    <dgm:pt modelId="{BA2CC145-588B-4D8B-B3E1-4F0EDB07A772}" type="pres">
      <dgm:prSet presAssocID="{DF7B8BF8-F6A6-4DCD-A471-8AF1209B0B89}" presName="sibTrans" presStyleCnt="0"/>
      <dgm:spPr/>
    </dgm:pt>
    <dgm:pt modelId="{54F6F0B1-BD87-4CFA-B98A-25535A319596}" type="pres">
      <dgm:prSet presAssocID="{8160F0DA-945C-474C-8CD3-0604B38ECB7E}" presName="node" presStyleLbl="node1" presStyleIdx="2" presStyleCnt="5">
        <dgm:presLayoutVars>
          <dgm:bulletEnabled val="1"/>
        </dgm:presLayoutVars>
      </dgm:prSet>
      <dgm:spPr/>
      <dgm:t>
        <a:bodyPr/>
        <a:lstStyle/>
        <a:p>
          <a:endParaRPr lang="en-US"/>
        </a:p>
      </dgm:t>
    </dgm:pt>
    <dgm:pt modelId="{1F7F8F0D-5566-4FCB-96C7-EB75C0D84F45}" type="pres">
      <dgm:prSet presAssocID="{3C310764-70D3-4593-9F7C-F8E66DC391E4}" presName="sibTrans" presStyleCnt="0"/>
      <dgm:spPr/>
    </dgm:pt>
    <dgm:pt modelId="{99EE9F31-CA0C-4AAD-9CED-89E4DB575AF9}" type="pres">
      <dgm:prSet presAssocID="{6BDCB9B5-7F1E-4DA9-9A1E-6FDAAB6E7517}" presName="node" presStyleLbl="node1" presStyleIdx="3" presStyleCnt="5">
        <dgm:presLayoutVars>
          <dgm:bulletEnabled val="1"/>
        </dgm:presLayoutVars>
      </dgm:prSet>
      <dgm:spPr/>
      <dgm:t>
        <a:bodyPr/>
        <a:lstStyle/>
        <a:p>
          <a:endParaRPr lang="en-US"/>
        </a:p>
      </dgm:t>
    </dgm:pt>
    <dgm:pt modelId="{E6314C3A-E502-46BE-8DAB-DFE78A5436C1}" type="pres">
      <dgm:prSet presAssocID="{52A036AB-2CC6-4D7B-98A2-2DA78D3135F1}" presName="sibTrans" presStyleCnt="0"/>
      <dgm:spPr/>
    </dgm:pt>
    <dgm:pt modelId="{A7892C59-05FC-4603-BC32-7A5AF1C8CB06}" type="pres">
      <dgm:prSet presAssocID="{98A5D225-E933-4E1F-81E1-FD7C19DCD2AA}" presName="node" presStyleLbl="node1" presStyleIdx="4" presStyleCnt="5">
        <dgm:presLayoutVars>
          <dgm:bulletEnabled val="1"/>
        </dgm:presLayoutVars>
      </dgm:prSet>
      <dgm:spPr/>
      <dgm:t>
        <a:bodyPr/>
        <a:lstStyle/>
        <a:p>
          <a:endParaRPr lang="en-US"/>
        </a:p>
      </dgm:t>
    </dgm:pt>
  </dgm:ptLst>
  <dgm:cxnLst>
    <dgm:cxn modelId="{2A4D3B8D-3979-420A-96D6-B34B5B297CEC}" type="presOf" srcId="{98A5D225-E933-4E1F-81E1-FD7C19DCD2AA}" destId="{A7892C59-05FC-4603-BC32-7A5AF1C8CB06}" srcOrd="0" destOrd="0" presId="urn:microsoft.com/office/officeart/2005/8/layout/default#1"/>
    <dgm:cxn modelId="{7D60B50E-D4CB-4286-8AC2-EBC3413909C6}" type="presOf" srcId="{6BDCB9B5-7F1E-4DA9-9A1E-6FDAAB6E7517}" destId="{99EE9F31-CA0C-4AAD-9CED-89E4DB575AF9}" srcOrd="0" destOrd="0" presId="urn:microsoft.com/office/officeart/2005/8/layout/default#1"/>
    <dgm:cxn modelId="{D92A0834-6B62-4E4F-B703-263EBD676F48}" srcId="{E72695AC-4B86-4DCF-9718-250CBB943EF6}" destId="{98A5D225-E933-4E1F-81E1-FD7C19DCD2AA}" srcOrd="4" destOrd="0" parTransId="{62C8D733-FA6C-4AB9-A85A-CFDA6D11D6B9}" sibTransId="{427AFF79-D172-47C4-BBA5-50A6C4101129}"/>
    <dgm:cxn modelId="{49B110B1-A7EB-48A5-9712-0D2C982DCF06}" srcId="{E72695AC-4B86-4DCF-9718-250CBB943EF6}" destId="{E8176783-1883-47B6-8142-AA00297060A4}" srcOrd="1" destOrd="0" parTransId="{286D6517-1B3A-4BB1-A266-ED85FCF82855}" sibTransId="{DF7B8BF8-F6A6-4DCD-A471-8AF1209B0B89}"/>
    <dgm:cxn modelId="{75341D33-16BE-40E4-B318-33A67E853B2A}" srcId="{E72695AC-4B86-4DCF-9718-250CBB943EF6}" destId="{BBE167E0-96F7-4386-BDCF-4BDB2E23C55B}" srcOrd="0" destOrd="0" parTransId="{7045D792-C7C3-44B6-973E-6D82A2650942}" sibTransId="{7924E6DA-8F5E-427A-8A88-0BDFA32E330A}"/>
    <dgm:cxn modelId="{B97A170F-1BFA-4907-976C-70E59DB18F6B}" type="presOf" srcId="{BBE167E0-96F7-4386-BDCF-4BDB2E23C55B}" destId="{A81803D2-1C7A-4215-B848-6F202ACA54FE}" srcOrd="0" destOrd="0" presId="urn:microsoft.com/office/officeart/2005/8/layout/default#1"/>
    <dgm:cxn modelId="{B338FFFB-A687-4C4C-806B-8F4B682F0E5A}" srcId="{E72695AC-4B86-4DCF-9718-250CBB943EF6}" destId="{8160F0DA-945C-474C-8CD3-0604B38ECB7E}" srcOrd="2" destOrd="0" parTransId="{32437993-8F76-404E-94BB-59A363A2FD9F}" sibTransId="{3C310764-70D3-4593-9F7C-F8E66DC391E4}"/>
    <dgm:cxn modelId="{EB446181-7026-4CD8-879B-D7FC27419782}" srcId="{E72695AC-4B86-4DCF-9718-250CBB943EF6}" destId="{6BDCB9B5-7F1E-4DA9-9A1E-6FDAAB6E7517}" srcOrd="3" destOrd="0" parTransId="{20EF7CEC-6254-42DF-BD75-D9B8030E97F5}" sibTransId="{52A036AB-2CC6-4D7B-98A2-2DA78D3135F1}"/>
    <dgm:cxn modelId="{3A084E58-3B2F-4DE4-85A5-78D51979DA19}" type="presOf" srcId="{8160F0DA-945C-474C-8CD3-0604B38ECB7E}" destId="{54F6F0B1-BD87-4CFA-B98A-25535A319596}" srcOrd="0" destOrd="0" presId="urn:microsoft.com/office/officeart/2005/8/layout/default#1"/>
    <dgm:cxn modelId="{06B41D82-9F90-4B8E-854F-FD87A60DF620}" type="presOf" srcId="{E72695AC-4B86-4DCF-9718-250CBB943EF6}" destId="{C5A7E1C5-D9ED-42D6-9EF1-BBCE6A3DC3A0}" srcOrd="0" destOrd="0" presId="urn:microsoft.com/office/officeart/2005/8/layout/default#1"/>
    <dgm:cxn modelId="{76183913-E496-411C-9FC4-0CF401174919}" type="presOf" srcId="{E8176783-1883-47B6-8142-AA00297060A4}" destId="{C8D62442-AEF6-4556-86D2-AC38668FA7D6}" srcOrd="0" destOrd="0" presId="urn:microsoft.com/office/officeart/2005/8/layout/default#1"/>
    <dgm:cxn modelId="{36DC74C1-1B80-427F-840E-C959A016A03C}" type="presParOf" srcId="{C5A7E1C5-D9ED-42D6-9EF1-BBCE6A3DC3A0}" destId="{A81803D2-1C7A-4215-B848-6F202ACA54FE}" srcOrd="0" destOrd="0" presId="urn:microsoft.com/office/officeart/2005/8/layout/default#1"/>
    <dgm:cxn modelId="{FFB2D6C1-DE11-4FA5-9BDD-0F69C45EF501}" type="presParOf" srcId="{C5A7E1C5-D9ED-42D6-9EF1-BBCE6A3DC3A0}" destId="{2A663B86-D830-4B24-A77E-E6C8B3942F6C}" srcOrd="1" destOrd="0" presId="urn:microsoft.com/office/officeart/2005/8/layout/default#1"/>
    <dgm:cxn modelId="{98C6DF1E-1207-4E3D-BD72-338E5FAD2095}" type="presParOf" srcId="{C5A7E1C5-D9ED-42D6-9EF1-BBCE6A3DC3A0}" destId="{C8D62442-AEF6-4556-86D2-AC38668FA7D6}" srcOrd="2" destOrd="0" presId="urn:microsoft.com/office/officeart/2005/8/layout/default#1"/>
    <dgm:cxn modelId="{67709601-D4CB-44FA-ADE7-ADDE7B038D96}" type="presParOf" srcId="{C5A7E1C5-D9ED-42D6-9EF1-BBCE6A3DC3A0}" destId="{BA2CC145-588B-4D8B-B3E1-4F0EDB07A772}" srcOrd="3" destOrd="0" presId="urn:microsoft.com/office/officeart/2005/8/layout/default#1"/>
    <dgm:cxn modelId="{C788AFD0-BBFC-4D1A-96C1-B3712837459E}" type="presParOf" srcId="{C5A7E1C5-D9ED-42D6-9EF1-BBCE6A3DC3A0}" destId="{54F6F0B1-BD87-4CFA-B98A-25535A319596}" srcOrd="4" destOrd="0" presId="urn:microsoft.com/office/officeart/2005/8/layout/default#1"/>
    <dgm:cxn modelId="{42EC7EB1-66F0-480D-9FDE-1D5FFD3B134C}" type="presParOf" srcId="{C5A7E1C5-D9ED-42D6-9EF1-BBCE6A3DC3A0}" destId="{1F7F8F0D-5566-4FCB-96C7-EB75C0D84F45}" srcOrd="5" destOrd="0" presId="urn:microsoft.com/office/officeart/2005/8/layout/default#1"/>
    <dgm:cxn modelId="{23B717B7-A87E-4E19-8F9A-13CE0F00BB60}" type="presParOf" srcId="{C5A7E1C5-D9ED-42D6-9EF1-BBCE6A3DC3A0}" destId="{99EE9F31-CA0C-4AAD-9CED-89E4DB575AF9}" srcOrd="6" destOrd="0" presId="urn:microsoft.com/office/officeart/2005/8/layout/default#1"/>
    <dgm:cxn modelId="{488337A3-4DAE-4403-B1FD-E66131F38C5E}" type="presParOf" srcId="{C5A7E1C5-D9ED-42D6-9EF1-BBCE6A3DC3A0}" destId="{E6314C3A-E502-46BE-8DAB-DFE78A5436C1}" srcOrd="7" destOrd="0" presId="urn:microsoft.com/office/officeart/2005/8/layout/default#1"/>
    <dgm:cxn modelId="{A3778369-45AD-4002-92F4-9D0F2B288294}" type="presParOf" srcId="{C5A7E1C5-D9ED-42D6-9EF1-BBCE6A3DC3A0}" destId="{A7892C59-05FC-4603-BC32-7A5AF1C8CB0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03D2-1C7A-4215-B848-6F202ACA54FE}">
      <dsp:nvSpPr>
        <dsp:cNvPr id="0" name=""/>
        <dsp:cNvSpPr/>
      </dsp:nvSpPr>
      <dsp:spPr>
        <a:xfrm>
          <a:off x="0"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Simple</a:t>
          </a:r>
          <a:endParaRPr lang="en-US" sz="3100" b="1" kern="1200" dirty="0">
            <a:effectLst>
              <a:outerShdw blurRad="38100" dist="38100" dir="2700000" algn="tl">
                <a:srgbClr val="000000">
                  <a:alpha val="43137"/>
                </a:srgbClr>
              </a:outerShdw>
            </a:effectLst>
          </a:endParaRPr>
        </a:p>
      </dsp:txBody>
      <dsp:txXfrm>
        <a:off x="0" y="591343"/>
        <a:ext cx="2571749" cy="1543050"/>
      </dsp:txXfrm>
    </dsp:sp>
    <dsp:sp modelId="{C8D62442-AEF6-4556-86D2-AC38668FA7D6}">
      <dsp:nvSpPr>
        <dsp:cNvPr id="0" name=""/>
        <dsp:cNvSpPr/>
      </dsp:nvSpPr>
      <dsp:spPr>
        <a:xfrm>
          <a:off x="2828925" y="591343"/>
          <a:ext cx="2571749" cy="1543050"/>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Functional</a:t>
          </a:r>
          <a:endParaRPr lang="en-US" sz="3100" b="1" kern="1200" dirty="0">
            <a:effectLst>
              <a:outerShdw blurRad="38100" dist="38100" dir="2700000" algn="tl">
                <a:srgbClr val="000000">
                  <a:alpha val="43137"/>
                </a:srgbClr>
              </a:outerShdw>
            </a:effectLst>
          </a:endParaRPr>
        </a:p>
      </dsp:txBody>
      <dsp:txXfrm>
        <a:off x="2828925" y="591343"/>
        <a:ext cx="2571749" cy="1543050"/>
      </dsp:txXfrm>
    </dsp:sp>
    <dsp:sp modelId="{54F6F0B1-BD87-4CFA-B98A-25535A319596}">
      <dsp:nvSpPr>
        <dsp:cNvPr id="0" name=""/>
        <dsp:cNvSpPr/>
      </dsp:nvSpPr>
      <dsp:spPr>
        <a:xfrm>
          <a:off x="5657849" y="591343"/>
          <a:ext cx="2571749" cy="1543050"/>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Divisional</a:t>
          </a:r>
          <a:endParaRPr lang="en-US" sz="3100" b="1" kern="1200" dirty="0">
            <a:effectLst>
              <a:outerShdw blurRad="38100" dist="38100" dir="2700000" algn="tl">
                <a:srgbClr val="000000">
                  <a:alpha val="43137"/>
                </a:srgbClr>
              </a:outerShdw>
            </a:effectLst>
          </a:endParaRPr>
        </a:p>
      </dsp:txBody>
      <dsp:txXfrm>
        <a:off x="5657849" y="591343"/>
        <a:ext cx="2571749" cy="1543050"/>
      </dsp:txXfrm>
    </dsp:sp>
    <dsp:sp modelId="{99EE9F31-CA0C-4AAD-9CED-89E4DB575AF9}">
      <dsp:nvSpPr>
        <dsp:cNvPr id="0" name=""/>
        <dsp:cNvSpPr/>
      </dsp:nvSpPr>
      <dsp:spPr>
        <a:xfrm>
          <a:off x="1414462" y="2391569"/>
          <a:ext cx="2571749" cy="1543050"/>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Strategic Business Units</a:t>
          </a:r>
          <a:endParaRPr lang="en-US" sz="3100" b="1" kern="1200" dirty="0">
            <a:effectLst>
              <a:outerShdw blurRad="38100" dist="38100" dir="2700000" algn="tl">
                <a:srgbClr val="000000">
                  <a:alpha val="43137"/>
                </a:srgbClr>
              </a:outerShdw>
            </a:effectLst>
          </a:endParaRPr>
        </a:p>
      </dsp:txBody>
      <dsp:txXfrm>
        <a:off x="1414462" y="2391569"/>
        <a:ext cx="2571749" cy="1543050"/>
      </dsp:txXfrm>
    </dsp:sp>
    <dsp:sp modelId="{A7892C59-05FC-4603-BC32-7A5AF1C8CB06}">
      <dsp:nvSpPr>
        <dsp:cNvPr id="0" name=""/>
        <dsp:cNvSpPr/>
      </dsp:nvSpPr>
      <dsp:spPr>
        <a:xfrm>
          <a:off x="4243387" y="2391569"/>
          <a:ext cx="2571749" cy="154305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Conglomerate</a:t>
          </a:r>
          <a:endParaRPr lang="en-US" sz="3100" b="1" kern="1200" dirty="0">
            <a:effectLst>
              <a:outerShdw blurRad="38100" dist="38100" dir="2700000" algn="tl">
                <a:srgbClr val="000000">
                  <a:alpha val="43137"/>
                </a:srgbClr>
              </a:outerShdw>
            </a:effectLst>
          </a:endParaRPr>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Apply </a:t>
            </a:r>
            <a:r>
              <a:rPr lang="en-US" sz="1200" dirty="0" smtClean="0"/>
              <a:t>the resource-based view of the firm to determine core and distinctive competencies</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Use </a:t>
            </a:r>
            <a:r>
              <a:rPr lang="en-US" sz="1200" dirty="0" smtClean="0"/>
              <a:t>the VRIO framework and the value chain to assess an organization’s competitive advantage and how it can be sustained</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Understand </a:t>
            </a:r>
            <a:r>
              <a:rPr lang="en-US" sz="1200" dirty="0" smtClean="0"/>
              <a:t>a company’s business model and how it could be imitated</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132077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Durability </a:t>
            </a:r>
            <a:r>
              <a:rPr lang="en-US" sz="1200" b="0" i="0" u="none" strike="noStrike" kern="1200" baseline="0" dirty="0" smtClean="0">
                <a:solidFill>
                  <a:schemeClr val="tx1"/>
                </a:solidFill>
                <a:latin typeface="+mn-lt"/>
                <a:ea typeface="+mn-ea"/>
                <a:cs typeface="+mn-cs"/>
              </a:rPr>
              <a:t>is the rate at which a firm’s underlying resources, </a:t>
            </a:r>
            <a:r>
              <a:rPr lang="en-US" sz="1200" b="0" i="0" u="none" strike="noStrike" kern="1200" baseline="0" dirty="0" smtClean="0">
                <a:solidFill>
                  <a:schemeClr val="tx1"/>
                </a:solidFill>
                <a:latin typeface="+mn-lt"/>
                <a:ea typeface="+mn-ea"/>
                <a:cs typeface="+mn-cs"/>
              </a:rPr>
              <a:t>capabilities </a:t>
            </a:r>
            <a:r>
              <a:rPr lang="en-US" sz="1200" b="0" i="0" u="none" strike="noStrike" kern="1200" baseline="0" dirty="0" smtClean="0">
                <a:solidFill>
                  <a:schemeClr val="tx1"/>
                </a:solidFill>
                <a:latin typeface="+mn-lt"/>
                <a:ea typeface="+mn-ea"/>
                <a:cs typeface="+mn-cs"/>
              </a:rPr>
              <a:t>or core competencies depreciate in value or become obsolete.</a:t>
            </a:r>
          </a:p>
          <a:p>
            <a:r>
              <a:rPr lang="en-US" sz="1200" b="1" i="0" u="none" strike="noStrike" kern="1200" baseline="0" dirty="0" smtClean="0">
                <a:solidFill>
                  <a:schemeClr val="tx1"/>
                </a:solidFill>
                <a:latin typeface="+mn-lt"/>
                <a:ea typeface="+mn-ea"/>
                <a:cs typeface="+mn-cs"/>
              </a:rPr>
              <a:t>Imitability </a:t>
            </a:r>
            <a:r>
              <a:rPr lang="en-US" sz="1200" b="0" i="0" u="none" strike="noStrike" kern="1200" baseline="0" dirty="0" smtClean="0">
                <a:solidFill>
                  <a:schemeClr val="tx1"/>
                </a:solidFill>
                <a:latin typeface="+mn-lt"/>
                <a:ea typeface="+mn-ea"/>
                <a:cs typeface="+mn-cs"/>
              </a:rPr>
              <a:t>is the rate at which a firm’s underlying resources, </a:t>
            </a:r>
            <a:r>
              <a:rPr lang="en-US" sz="1200" b="0" i="0" u="none" strike="noStrike" kern="1200" baseline="0" dirty="0" smtClean="0">
                <a:solidFill>
                  <a:schemeClr val="tx1"/>
                </a:solidFill>
                <a:latin typeface="+mn-lt"/>
                <a:ea typeface="+mn-ea"/>
                <a:cs typeface="+mn-cs"/>
              </a:rPr>
              <a:t>capabilities </a:t>
            </a:r>
            <a:r>
              <a:rPr lang="en-US" sz="1200" b="0" i="0" u="none" strike="noStrike" kern="1200" baseline="0" dirty="0" smtClean="0">
                <a:solidFill>
                  <a:schemeClr val="tx1"/>
                </a:solidFill>
                <a:latin typeface="+mn-lt"/>
                <a:ea typeface="+mn-ea"/>
                <a:cs typeface="+mn-cs"/>
              </a:rPr>
              <a:t>or core competencies can be duplicated by others.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11</a:t>
            </a:fld>
            <a:endParaRPr lang="en-US" dirty="0"/>
          </a:p>
        </p:txBody>
      </p:sp>
    </p:spTree>
    <p:extLst>
      <p:ext uri="{BB962C8B-B14F-4D97-AF65-F5344CB8AC3E}">
        <p14:creationId xmlns:p14="http://schemas.microsoft.com/office/powerpoint/2010/main" val="5580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Transparency </a:t>
            </a:r>
            <a:r>
              <a:rPr lang="en-US" sz="1200" b="0" i="0" u="none" strike="noStrike" kern="1200" baseline="0" dirty="0" smtClean="0">
                <a:solidFill>
                  <a:schemeClr val="tx1"/>
                </a:solidFill>
                <a:latin typeface="+mn-lt"/>
                <a:ea typeface="+mn-ea"/>
                <a:cs typeface="+mn-cs"/>
              </a:rPr>
              <a:t>is the speed with which other firms can understand the relationship of resources and capabilities supporting a successful firm’s strategy.</a:t>
            </a:r>
          </a:p>
          <a:p>
            <a:r>
              <a:rPr lang="en-US" sz="1200" b="1" i="0" u="none" strike="noStrike" kern="1200" baseline="0" dirty="0" smtClean="0">
                <a:solidFill>
                  <a:schemeClr val="tx1"/>
                </a:solidFill>
                <a:latin typeface="+mn-lt"/>
                <a:ea typeface="+mn-ea"/>
                <a:cs typeface="+mn-cs"/>
              </a:rPr>
              <a:t>Transferability </a:t>
            </a:r>
            <a:r>
              <a:rPr lang="en-US" sz="1200" b="0" i="0" u="none" strike="noStrike" kern="1200" baseline="0" dirty="0" smtClean="0">
                <a:solidFill>
                  <a:schemeClr val="tx1"/>
                </a:solidFill>
                <a:latin typeface="+mn-lt"/>
                <a:ea typeface="+mn-ea"/>
                <a:cs typeface="+mn-cs"/>
              </a:rPr>
              <a:t>is the ability of competitors to gather the resources and capabilities necessary to support a competitive challenge.</a:t>
            </a:r>
          </a:p>
          <a:p>
            <a:r>
              <a:rPr lang="en-US" sz="1200" b="1" i="0" u="none" strike="noStrike" kern="1200" baseline="0" dirty="0" smtClean="0">
                <a:solidFill>
                  <a:schemeClr val="tx1"/>
                </a:solidFill>
                <a:latin typeface="+mn-lt"/>
                <a:ea typeface="+mn-ea"/>
                <a:cs typeface="+mn-cs"/>
              </a:rPr>
              <a:t>Replicability </a:t>
            </a:r>
            <a:r>
              <a:rPr lang="en-US" sz="1200" b="0" i="0" u="none" strike="noStrike" kern="1200" baseline="0" dirty="0" smtClean="0">
                <a:solidFill>
                  <a:schemeClr val="tx1"/>
                </a:solidFill>
                <a:latin typeface="+mn-lt"/>
                <a:ea typeface="+mn-ea"/>
                <a:cs typeface="+mn-cs"/>
              </a:rPr>
              <a:t>is the ability of competitors to use duplicated resources and capabilities to imitate the other firm’s success.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285524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relatively easy to learn and imitate another company’s core competency or capability if it comes from </a:t>
            </a:r>
            <a:r>
              <a:rPr lang="en-US" sz="1200" b="1" i="0" u="none" strike="noStrike" kern="1200" baseline="0" dirty="0" smtClean="0">
                <a:solidFill>
                  <a:schemeClr val="tx1"/>
                </a:solidFill>
                <a:latin typeface="+mn-lt"/>
                <a:ea typeface="+mn-ea"/>
                <a:cs typeface="+mn-cs"/>
              </a:rPr>
              <a:t>explicit knowledge</a:t>
            </a:r>
            <a:r>
              <a:rPr lang="en-US" sz="1200" b="0" i="0" u="none" strike="noStrike" kern="1200" baseline="0" dirty="0" smtClean="0">
                <a:solidFill>
                  <a:schemeClr val="tx1"/>
                </a:solidFill>
                <a:latin typeface="+mn-lt"/>
                <a:ea typeface="+mn-ea"/>
                <a:cs typeface="+mn-cs"/>
              </a:rPr>
              <a:t>—that is, knowledge that can be easily articulated and communicated.</a:t>
            </a:r>
          </a:p>
          <a:p>
            <a:r>
              <a:rPr lang="en-US" sz="1200" b="1" i="0" u="none" strike="noStrike" kern="1200" baseline="0" dirty="0" smtClean="0">
                <a:solidFill>
                  <a:schemeClr val="tx1"/>
                </a:solidFill>
                <a:latin typeface="+mn-lt"/>
                <a:ea typeface="+mn-ea"/>
                <a:cs typeface="+mn-cs"/>
              </a:rPr>
              <a:t>Tacit knowledge, </a:t>
            </a:r>
            <a:r>
              <a:rPr lang="en-US" sz="1200" b="0" i="0" u="none" strike="noStrike" kern="1200" baseline="0" dirty="0" smtClean="0">
                <a:solidFill>
                  <a:schemeClr val="tx1"/>
                </a:solidFill>
                <a:latin typeface="+mn-lt"/>
                <a:ea typeface="+mn-ea"/>
                <a:cs typeface="+mn-cs"/>
              </a:rPr>
              <a:t>in contrast, is knowledge that is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easily communicated because it is deeply rooted in employee experience or in a corporation’s culture.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283881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business model </a:t>
            </a:r>
            <a:r>
              <a:rPr lang="en-US" sz="1200" b="0" i="0" u="none" strike="noStrike" kern="1200" baseline="0" dirty="0" smtClean="0">
                <a:solidFill>
                  <a:schemeClr val="tx1"/>
                </a:solidFill>
                <a:latin typeface="+mn-lt"/>
                <a:ea typeface="+mn-ea"/>
                <a:cs typeface="+mn-cs"/>
              </a:rPr>
              <a:t>is a company’s method for making money in the current business environment. It includes the key structural and operational characteristics of a firm—how it earns revenue and makes a profit.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14</a:t>
            </a:fld>
            <a:endParaRPr lang="en-US" dirty="0"/>
          </a:p>
        </p:txBody>
      </p:sp>
    </p:spTree>
    <p:extLst>
      <p:ext uri="{BB962C8B-B14F-4D97-AF65-F5344CB8AC3E}">
        <p14:creationId xmlns:p14="http://schemas.microsoft.com/office/powerpoint/2010/main" val="210658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business model is usually composed of five elements:</a:t>
            </a:r>
          </a:p>
          <a:p>
            <a:r>
              <a:rPr lang="en-US" sz="1200" b="0" i="0" u="none" strike="noStrike" kern="1200" baseline="0" dirty="0" smtClean="0">
                <a:solidFill>
                  <a:schemeClr val="tx1"/>
                </a:solidFill>
                <a:latin typeface="+mn-lt"/>
                <a:ea typeface="+mn-ea"/>
                <a:cs typeface="+mn-cs"/>
              </a:rPr>
              <a:t>■ Who it serves</a:t>
            </a:r>
          </a:p>
          <a:p>
            <a:r>
              <a:rPr lang="en-US" sz="1200" b="0" i="0" u="none" strike="noStrike" kern="1200" baseline="0" dirty="0" smtClean="0">
                <a:solidFill>
                  <a:schemeClr val="tx1"/>
                </a:solidFill>
                <a:latin typeface="+mn-lt"/>
                <a:ea typeface="+mn-ea"/>
                <a:cs typeface="+mn-cs"/>
              </a:rPr>
              <a:t>■ What it provides</a:t>
            </a:r>
          </a:p>
          <a:p>
            <a:r>
              <a:rPr lang="en-US" sz="1200" b="0" i="0" u="none" strike="noStrike" kern="1200" baseline="0" dirty="0" smtClean="0">
                <a:solidFill>
                  <a:schemeClr val="tx1"/>
                </a:solidFill>
                <a:latin typeface="+mn-lt"/>
                <a:ea typeface="+mn-ea"/>
                <a:cs typeface="+mn-cs"/>
              </a:rPr>
              <a:t>■ How it makes money</a:t>
            </a:r>
          </a:p>
          <a:p>
            <a:r>
              <a:rPr lang="en-US" sz="1200" b="0" i="0" u="none" strike="noStrike" kern="1200" baseline="0" dirty="0" smtClean="0">
                <a:solidFill>
                  <a:schemeClr val="tx1"/>
                </a:solidFill>
                <a:latin typeface="+mn-lt"/>
                <a:ea typeface="+mn-ea"/>
                <a:cs typeface="+mn-cs"/>
              </a:rPr>
              <a:t>■ How it differentiates and sustains competitive advantage</a:t>
            </a:r>
          </a:p>
          <a:p>
            <a:r>
              <a:rPr lang="en-US" sz="1200" b="0" i="0" u="none" strike="noStrike" kern="1200" baseline="0" dirty="0" smtClean="0">
                <a:solidFill>
                  <a:schemeClr val="tx1"/>
                </a:solidFill>
                <a:latin typeface="+mn-lt"/>
                <a:ea typeface="+mn-ea"/>
                <a:cs typeface="+mn-cs"/>
              </a:rPr>
              <a:t>■ How it provides its </a:t>
            </a:r>
            <a:r>
              <a:rPr lang="en-US" sz="1200" b="0" i="0" u="none" strike="noStrike" kern="1200" baseline="0" dirty="0" smtClean="0">
                <a:solidFill>
                  <a:schemeClr val="tx1"/>
                </a:solidFill>
                <a:latin typeface="+mn-lt"/>
                <a:ea typeface="+mn-ea"/>
                <a:cs typeface="+mn-cs"/>
              </a:rPr>
              <a:t>product/service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109273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of the many possible business models are: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Customer </a:t>
            </a:r>
            <a:r>
              <a:rPr lang="en-US" altLang="en-US" sz="1200" dirty="0" smtClean="0"/>
              <a:t>solutions 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Profit </a:t>
            </a:r>
            <a:r>
              <a:rPr lang="en-US" altLang="en-US" sz="1200" dirty="0" smtClean="0"/>
              <a:t>pyramid 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Multi-component </a:t>
            </a:r>
            <a:r>
              <a:rPr lang="en-US" altLang="en-US" sz="1200" dirty="0" smtClean="0"/>
              <a:t>system/installed 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Advertising </a:t>
            </a:r>
            <a:r>
              <a:rPr lang="en-US" altLang="en-US" sz="1200" dirty="0" smtClean="0"/>
              <a:t>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Switchboard </a:t>
            </a:r>
            <a:r>
              <a:rPr lang="en-US" altLang="en-US" sz="1200" dirty="0" smtClean="0"/>
              <a:t>model</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87900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Some other possible business models are: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Efficiency </a:t>
            </a:r>
            <a:r>
              <a:rPr lang="en-US" altLang="en-US" sz="1200" dirty="0" smtClean="0"/>
              <a:t>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Blockbuster </a:t>
            </a:r>
            <a:r>
              <a:rPr lang="en-US" altLang="en-US" sz="1200" dirty="0" smtClean="0"/>
              <a:t>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Profit </a:t>
            </a:r>
            <a:r>
              <a:rPr lang="en-US" altLang="en-US" sz="1200" dirty="0" smtClean="0"/>
              <a:t>multiplier 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Entrepreneurial </a:t>
            </a:r>
            <a:r>
              <a:rPr lang="en-US" altLang="en-US" sz="1200" dirty="0" smtClean="0"/>
              <a:t>model</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De </a:t>
            </a:r>
            <a:r>
              <a:rPr lang="en-US" altLang="en-US" sz="1200" dirty="0" smtClean="0"/>
              <a:t>Facto industry standard model</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270351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value chain </a:t>
            </a:r>
            <a:r>
              <a:rPr lang="en-US" sz="1200" b="0" i="0" u="none" strike="noStrike" kern="1200" baseline="0" dirty="0" smtClean="0">
                <a:solidFill>
                  <a:schemeClr val="tx1"/>
                </a:solidFill>
                <a:latin typeface="+mn-lt"/>
                <a:ea typeface="+mn-ea"/>
                <a:cs typeface="+mn-cs"/>
              </a:rPr>
              <a:t>is a linked set of value-creating activities that begin with basic raw materials coming from suppliers, moving on to a series of value-added activities involved in producing and marketing a product or </a:t>
            </a:r>
            <a:r>
              <a:rPr lang="en-US" sz="1200" b="0" i="0" u="none" strike="noStrike" kern="1200" baseline="0" dirty="0" smtClean="0">
                <a:solidFill>
                  <a:schemeClr val="tx1"/>
                </a:solidFill>
                <a:latin typeface="+mn-lt"/>
                <a:ea typeface="+mn-ea"/>
                <a:cs typeface="+mn-cs"/>
              </a:rPr>
              <a:t>service </a:t>
            </a:r>
            <a:r>
              <a:rPr lang="en-US" sz="1200" b="0" i="0" u="none" strike="noStrike" kern="1200" baseline="0" dirty="0" smtClean="0">
                <a:solidFill>
                  <a:schemeClr val="tx1"/>
                </a:solidFill>
                <a:latin typeface="+mn-lt"/>
                <a:ea typeface="+mn-ea"/>
                <a:cs typeface="+mn-cs"/>
              </a:rPr>
              <a:t>and ending with distributors getting the final goods into the hands of the ultimate consumer. See </a:t>
            </a:r>
            <a:r>
              <a:rPr lang="en-US" sz="1200" b="1" i="0" u="none" strike="noStrike" kern="1200" baseline="0" dirty="0" smtClean="0">
                <a:solidFill>
                  <a:schemeClr val="tx1"/>
                </a:solidFill>
                <a:latin typeface="+mn-lt"/>
                <a:ea typeface="+mn-ea"/>
                <a:cs typeface="+mn-cs"/>
              </a:rPr>
              <a:t>Figure 5–1 </a:t>
            </a:r>
            <a:r>
              <a:rPr lang="en-US" sz="1200" b="0" i="0" u="none" strike="noStrike" kern="1200" baseline="0" dirty="0" smtClean="0">
                <a:solidFill>
                  <a:schemeClr val="tx1"/>
                </a:solidFill>
                <a:latin typeface="+mn-lt"/>
                <a:ea typeface="+mn-ea"/>
                <a:cs typeface="+mn-cs"/>
              </a:rPr>
              <a:t>for an example of a typical value chain for a manufactured product.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18</a:t>
            </a:fld>
            <a:endParaRPr lang="en-US" dirty="0"/>
          </a:p>
        </p:txBody>
      </p:sp>
    </p:spTree>
    <p:extLst>
      <p:ext uri="{BB962C8B-B14F-4D97-AF65-F5344CB8AC3E}">
        <p14:creationId xmlns:p14="http://schemas.microsoft.com/office/powerpoint/2010/main" val="100185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value chains of most industries can be split into two segments, </a:t>
            </a:r>
            <a:r>
              <a:rPr lang="en-US" sz="1200" b="1" i="0" u="none" strike="noStrike" kern="1200" baseline="0" dirty="0" smtClean="0">
                <a:solidFill>
                  <a:schemeClr val="tx1"/>
                </a:solidFill>
                <a:latin typeface="+mn-lt"/>
                <a:ea typeface="+mn-ea"/>
                <a:cs typeface="+mn-cs"/>
              </a:rPr>
              <a:t>upstream</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downstream.</a:t>
            </a:r>
          </a:p>
          <a:p>
            <a:r>
              <a:rPr lang="en-US" sz="1200" b="0" i="0" u="none" strike="noStrike" kern="1200" baseline="0" dirty="0" smtClean="0">
                <a:solidFill>
                  <a:schemeClr val="tx1"/>
                </a:solidFill>
                <a:latin typeface="+mn-lt"/>
                <a:ea typeface="+mn-ea"/>
                <a:cs typeface="+mn-cs"/>
              </a:rPr>
              <a:t>A company’s </a:t>
            </a:r>
            <a:r>
              <a:rPr lang="en-US" sz="1200" b="1" i="0" u="none" strike="noStrike" kern="1200" baseline="0" dirty="0" smtClean="0">
                <a:solidFill>
                  <a:schemeClr val="tx1"/>
                </a:solidFill>
                <a:latin typeface="+mn-lt"/>
                <a:ea typeface="+mn-ea"/>
                <a:cs typeface="+mn-cs"/>
              </a:rPr>
              <a:t>center of gravity </a:t>
            </a:r>
            <a:r>
              <a:rPr lang="en-US" sz="1200" b="0" i="0" u="none" strike="noStrike" kern="1200" baseline="0" dirty="0" smtClean="0">
                <a:solidFill>
                  <a:schemeClr val="tx1"/>
                </a:solidFill>
                <a:latin typeface="+mn-lt"/>
                <a:ea typeface="+mn-ea"/>
                <a:cs typeface="+mn-cs"/>
              </a:rPr>
              <a:t>is the part of the chain where the company’s greatest expertise and capabilities lie—its core competencies.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19</a:t>
            </a:fld>
            <a:endParaRPr lang="en-US" dirty="0"/>
          </a:p>
        </p:txBody>
      </p:sp>
    </p:spTree>
    <p:extLst>
      <p:ext uri="{BB962C8B-B14F-4D97-AF65-F5344CB8AC3E}">
        <p14:creationId xmlns:p14="http://schemas.microsoft.com/office/powerpoint/2010/main" val="78335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Porter proposes that a manufacturing firm’s </a:t>
            </a:r>
            <a:r>
              <a:rPr lang="en-US" sz="1200" b="1" i="0" u="none" strike="noStrike" kern="1200" baseline="0" dirty="0" smtClean="0">
                <a:solidFill>
                  <a:schemeClr val="tx1"/>
                </a:solidFill>
                <a:latin typeface="+mn-lt"/>
                <a:ea typeface="+mn-ea"/>
                <a:cs typeface="+mn-cs"/>
              </a:rPr>
              <a:t>primary activities </a:t>
            </a:r>
            <a:r>
              <a:rPr lang="en-US" sz="1200" b="0" i="0" u="none" strike="noStrike" kern="1200" baseline="0" dirty="0" smtClean="0">
                <a:solidFill>
                  <a:schemeClr val="tx1"/>
                </a:solidFill>
                <a:latin typeface="+mn-lt"/>
                <a:ea typeface="+mn-ea"/>
                <a:cs typeface="+mn-cs"/>
              </a:rPr>
              <a:t>usually begin with inbound logistics (raw materials handling and warehousing), go through an operations process in which a product is </a:t>
            </a:r>
            <a:r>
              <a:rPr lang="en-US" sz="1200" b="0" i="0" u="none" strike="noStrike" kern="1200" baseline="0" dirty="0" smtClean="0">
                <a:solidFill>
                  <a:schemeClr val="tx1"/>
                </a:solidFill>
                <a:latin typeface="+mn-lt"/>
                <a:ea typeface="+mn-ea"/>
                <a:cs typeface="+mn-cs"/>
              </a:rPr>
              <a:t>manufactured, </a:t>
            </a:r>
            <a:r>
              <a:rPr lang="en-US" sz="1200" b="0" i="0" u="none" strike="noStrike" kern="1200" baseline="0" dirty="0" smtClean="0">
                <a:solidFill>
                  <a:schemeClr val="tx1"/>
                </a:solidFill>
                <a:latin typeface="+mn-lt"/>
                <a:ea typeface="+mn-ea"/>
                <a:cs typeface="+mn-cs"/>
              </a:rPr>
              <a:t>and continue on to outbound logistics (warehousing and distribution), to marketing and </a:t>
            </a:r>
            <a:r>
              <a:rPr lang="en-US" sz="1200" b="0" i="0" u="none" strike="noStrike" kern="1200" baseline="0" dirty="0" smtClean="0">
                <a:solidFill>
                  <a:schemeClr val="tx1"/>
                </a:solidFill>
                <a:latin typeface="+mn-lt"/>
                <a:ea typeface="+mn-ea"/>
                <a:cs typeface="+mn-cs"/>
              </a:rPr>
              <a:t>sales </a:t>
            </a:r>
            <a:r>
              <a:rPr lang="en-US" sz="1200" b="0" i="0" u="none" strike="noStrike" kern="1200" baseline="0" dirty="0" smtClean="0">
                <a:solidFill>
                  <a:schemeClr val="tx1"/>
                </a:solidFill>
                <a:latin typeface="+mn-lt"/>
                <a:ea typeface="+mn-ea"/>
                <a:cs typeface="+mn-cs"/>
              </a:rPr>
              <a:t>and finally to service (installation, </a:t>
            </a:r>
            <a:r>
              <a:rPr lang="en-US" sz="1200" b="0" i="0" u="none" strike="noStrike" kern="1200" baseline="0" dirty="0" smtClean="0">
                <a:solidFill>
                  <a:schemeClr val="tx1"/>
                </a:solidFill>
                <a:latin typeface="+mn-lt"/>
                <a:ea typeface="+mn-ea"/>
                <a:cs typeface="+mn-cs"/>
              </a:rPr>
              <a:t>repair </a:t>
            </a:r>
            <a:r>
              <a:rPr lang="en-US" sz="1200" b="0" i="0" u="none" strike="noStrike" kern="1200" baseline="0" dirty="0" smtClean="0">
                <a:solidFill>
                  <a:schemeClr val="tx1"/>
                </a:solidFill>
                <a:latin typeface="+mn-lt"/>
                <a:ea typeface="+mn-ea"/>
                <a:cs typeface="+mn-cs"/>
              </a:rPr>
              <a:t>and sale of parts). Several </a:t>
            </a:r>
            <a:r>
              <a:rPr lang="en-US" sz="1200" b="1" i="0" u="none" strike="noStrike" kern="1200" baseline="0" dirty="0" smtClean="0">
                <a:solidFill>
                  <a:schemeClr val="tx1"/>
                </a:solidFill>
                <a:latin typeface="+mn-lt"/>
                <a:ea typeface="+mn-ea"/>
                <a:cs typeface="+mn-cs"/>
              </a:rPr>
              <a:t>support activities, </a:t>
            </a:r>
            <a:r>
              <a:rPr lang="en-US" sz="1200" b="0" i="0" u="none" strike="noStrike" kern="1200" baseline="0" dirty="0" smtClean="0">
                <a:solidFill>
                  <a:schemeClr val="tx1"/>
                </a:solidFill>
                <a:latin typeface="+mn-lt"/>
                <a:ea typeface="+mn-ea"/>
                <a:cs typeface="+mn-cs"/>
              </a:rPr>
              <a:t>such as procurement (purchasing), technology development (R&amp;D), human resource </a:t>
            </a:r>
            <a:r>
              <a:rPr lang="en-US" sz="1200" b="0" i="0" u="none" strike="noStrike" kern="1200" baseline="0" dirty="0" smtClean="0">
                <a:solidFill>
                  <a:schemeClr val="tx1"/>
                </a:solidFill>
                <a:latin typeface="+mn-lt"/>
                <a:ea typeface="+mn-ea"/>
                <a:cs typeface="+mn-cs"/>
              </a:rPr>
              <a:t>management </a:t>
            </a:r>
            <a:r>
              <a:rPr lang="en-US" sz="1200" b="0" i="0" u="none" strike="noStrike" kern="1200" baseline="0" dirty="0" smtClean="0">
                <a:solidFill>
                  <a:schemeClr val="tx1"/>
                </a:solidFill>
                <a:latin typeface="+mn-lt"/>
                <a:ea typeface="+mn-ea"/>
                <a:cs typeface="+mn-cs"/>
              </a:rPr>
              <a:t>and firm infrastructure (accounting, finance, strategic planning), ensure that the primary value-chain activities operate effectively and efficiently.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328135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Assess </a:t>
            </a:r>
            <a:r>
              <a:rPr lang="en-US" dirty="0" smtClean="0"/>
              <a:t>a company’s corporate culture and how it might affect a proposed strategy</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Scan </a:t>
            </a:r>
            <a:r>
              <a:rPr lang="en-US" dirty="0" smtClean="0"/>
              <a:t>functional resources to determine their fit with a firm’s strategy</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Construct </a:t>
            </a:r>
            <a:r>
              <a:rPr lang="en-US" dirty="0" smtClean="0"/>
              <a:t>an IFAS Table that summarizes internal factors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a:t>
            </a:fld>
            <a:endParaRPr lang="en-US" dirty="0"/>
          </a:p>
        </p:txBody>
      </p:sp>
    </p:spTree>
    <p:extLst>
      <p:ext uri="{BB962C8B-B14F-4D97-AF65-F5344CB8AC3E}">
        <p14:creationId xmlns:p14="http://schemas.microsoft.com/office/powerpoint/2010/main" val="3540565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corporation has its own internal value chain of activities. See </a:t>
            </a:r>
            <a:r>
              <a:rPr lang="en-US" sz="1200" b="1" i="0" u="none" strike="noStrike" kern="1200" baseline="0" dirty="0" smtClean="0">
                <a:solidFill>
                  <a:schemeClr val="tx1"/>
                </a:solidFill>
                <a:latin typeface="+mn-lt"/>
                <a:ea typeface="+mn-ea"/>
                <a:cs typeface="+mn-cs"/>
              </a:rPr>
              <a:t>Figure 5–2 </a:t>
            </a:r>
            <a:r>
              <a:rPr lang="en-US" sz="1200" b="0" i="0" u="none" strike="noStrike" kern="1200" baseline="0" dirty="0" smtClean="0">
                <a:solidFill>
                  <a:schemeClr val="tx1"/>
                </a:solidFill>
                <a:latin typeface="+mn-lt"/>
                <a:ea typeface="+mn-ea"/>
                <a:cs typeface="+mn-cs"/>
              </a:rPr>
              <a:t>for an example of a corporate value chain.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21</a:t>
            </a:fld>
            <a:endParaRPr lang="en-US" dirty="0"/>
          </a:p>
        </p:txBody>
      </p:sp>
    </p:spTree>
    <p:extLst>
      <p:ext uri="{BB962C8B-B14F-4D97-AF65-F5344CB8AC3E}">
        <p14:creationId xmlns:p14="http://schemas.microsoft.com/office/powerpoint/2010/main" val="330959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Corporate value-chain analysis involves the following three steps: </a:t>
            </a:r>
          </a:p>
          <a:p>
            <a:pPr marL="514350" indent="-514350">
              <a:buFont typeface="+mj-lt"/>
              <a:buAutoNum type="arabicPeriod"/>
            </a:pPr>
            <a:r>
              <a:rPr lang="en-US" altLang="en-US" sz="1200" dirty="0" smtClean="0"/>
              <a:t>Examine </a:t>
            </a:r>
            <a:r>
              <a:rPr lang="en-US" altLang="en-US" sz="1200" dirty="0" smtClean="0">
                <a:solidFill>
                  <a:schemeClr val="accent1">
                    <a:lumMod val="75000"/>
                  </a:schemeClr>
                </a:solidFill>
              </a:rPr>
              <a:t>each product line’s </a:t>
            </a:r>
            <a:r>
              <a:rPr lang="en-US" altLang="en-US" sz="1200" dirty="0" smtClean="0"/>
              <a:t>value chain in terms of the various activities involved in producing the product or service</a:t>
            </a:r>
          </a:p>
          <a:p>
            <a:pPr marL="514350" indent="-514350">
              <a:buFont typeface="+mj-lt"/>
              <a:buAutoNum type="arabicPeriod"/>
            </a:pPr>
            <a:r>
              <a:rPr lang="en-US" altLang="en-US" sz="1200" dirty="0" smtClean="0"/>
              <a:t>Examine the </a:t>
            </a:r>
            <a:r>
              <a:rPr lang="en-US" altLang="en-US" sz="1200" dirty="0" smtClean="0">
                <a:solidFill>
                  <a:schemeClr val="accent1">
                    <a:lumMod val="75000"/>
                  </a:schemeClr>
                </a:solidFill>
              </a:rPr>
              <a:t>linkages</a:t>
            </a:r>
            <a:r>
              <a:rPr lang="en-US" altLang="en-US" sz="1200" dirty="0" smtClean="0"/>
              <a:t> within each product line’s value chain</a:t>
            </a:r>
          </a:p>
          <a:p>
            <a:pPr marL="514350" indent="-514350">
              <a:buFont typeface="+mj-lt"/>
              <a:buAutoNum type="arabicPeriod"/>
            </a:pPr>
            <a:r>
              <a:rPr lang="en-US" altLang="en-US" sz="1200" dirty="0" smtClean="0"/>
              <a:t>Examine the </a:t>
            </a:r>
            <a:r>
              <a:rPr lang="en-US" altLang="en-US" sz="1200" dirty="0" smtClean="0">
                <a:solidFill>
                  <a:schemeClr val="accent1">
                    <a:lumMod val="75000"/>
                  </a:schemeClr>
                </a:solidFill>
              </a:rPr>
              <a:t>potential synergies </a:t>
            </a:r>
            <a:r>
              <a:rPr lang="en-US" altLang="en-US" sz="1200" dirty="0" smtClean="0"/>
              <a:t>among the value chains of different product lines or business units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22</a:t>
            </a:fld>
            <a:endParaRPr lang="en-US" dirty="0"/>
          </a:p>
        </p:txBody>
      </p:sp>
    </p:spTree>
    <p:extLst>
      <p:ext uri="{BB962C8B-B14F-4D97-AF65-F5344CB8AC3E}">
        <p14:creationId xmlns:p14="http://schemas.microsoft.com/office/powerpoint/2010/main" val="446161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basic organizational structures are simple, functional, divisional, strategic business </a:t>
            </a:r>
            <a:r>
              <a:rPr lang="en-US" dirty="0" smtClean="0"/>
              <a:t>units </a:t>
            </a:r>
            <a:r>
              <a:rPr lang="en-US" dirty="0" smtClean="0"/>
              <a:t>and conglomerate.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23</a:t>
            </a:fld>
            <a:endParaRPr lang="en-US" dirty="0"/>
          </a:p>
        </p:txBody>
      </p:sp>
    </p:spTree>
    <p:extLst>
      <p:ext uri="{BB962C8B-B14F-4D97-AF65-F5344CB8AC3E}">
        <p14:creationId xmlns:p14="http://schemas.microsoft.com/office/powerpoint/2010/main" val="185900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5–3 </a:t>
            </a:r>
            <a:r>
              <a:rPr lang="en-US" sz="1200" b="0" i="0" u="none" strike="noStrike" kern="1200" baseline="0" dirty="0" smtClean="0">
                <a:solidFill>
                  <a:schemeClr val="tx1"/>
                </a:solidFill>
                <a:latin typeface="+mn-lt"/>
                <a:ea typeface="+mn-ea"/>
                <a:cs typeface="+mn-cs"/>
              </a:rPr>
              <a:t>illustrates three basic </a:t>
            </a:r>
            <a:r>
              <a:rPr lang="en-US" sz="1200" b="1" i="0" u="none" strike="noStrike" kern="1200" baseline="0" dirty="0" smtClean="0">
                <a:solidFill>
                  <a:schemeClr val="tx1"/>
                </a:solidFill>
                <a:latin typeface="+mn-lt"/>
                <a:ea typeface="+mn-ea"/>
                <a:cs typeface="+mn-cs"/>
              </a:rPr>
              <a:t>organizational structures. </a:t>
            </a:r>
            <a:r>
              <a:rPr lang="en-US" sz="1200" b="0" i="0" u="none" strike="noStrike" kern="1200" baseline="0" dirty="0" smtClean="0">
                <a:solidFill>
                  <a:schemeClr val="tx1"/>
                </a:solidFill>
                <a:latin typeface="+mn-lt"/>
                <a:ea typeface="+mn-ea"/>
                <a:cs typeface="+mn-cs"/>
              </a:rPr>
              <a:t>The conglomerate structure is a variant of divisional structure and is thus not depicted as a fourth structure.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24</a:t>
            </a:fld>
            <a:endParaRPr lang="en-US" dirty="0"/>
          </a:p>
        </p:txBody>
      </p:sp>
    </p:spTree>
    <p:extLst>
      <p:ext uri="{BB962C8B-B14F-4D97-AF65-F5344CB8AC3E}">
        <p14:creationId xmlns:p14="http://schemas.microsoft.com/office/powerpoint/2010/main" val="1487749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Corporate culture </a:t>
            </a:r>
            <a:r>
              <a:rPr lang="en-US" sz="1200" b="0" i="0" u="none" strike="noStrike" kern="1200" baseline="0" dirty="0" smtClean="0">
                <a:solidFill>
                  <a:schemeClr val="tx1"/>
                </a:solidFill>
                <a:latin typeface="+mn-lt"/>
                <a:ea typeface="+mn-ea"/>
                <a:cs typeface="+mn-cs"/>
              </a:rPr>
              <a:t>is the collection of beliefs, </a:t>
            </a:r>
            <a:r>
              <a:rPr lang="en-US" sz="1200" b="0" i="0" u="none" strike="noStrike" kern="1200" baseline="0" dirty="0" smtClean="0">
                <a:solidFill>
                  <a:schemeClr val="tx1"/>
                </a:solidFill>
                <a:latin typeface="+mn-lt"/>
                <a:ea typeface="+mn-ea"/>
                <a:cs typeface="+mn-cs"/>
              </a:rPr>
              <a:t>expectations </a:t>
            </a:r>
            <a:r>
              <a:rPr lang="en-US" sz="1200" b="0" i="0" u="none" strike="noStrike" kern="1200" baseline="0" dirty="0" smtClean="0">
                <a:solidFill>
                  <a:schemeClr val="tx1"/>
                </a:solidFill>
                <a:latin typeface="+mn-lt"/>
                <a:ea typeface="+mn-ea"/>
                <a:cs typeface="+mn-cs"/>
              </a:rPr>
              <a:t>and values learned and shared by a corporation’s members and transmitted from one generation</a:t>
            </a:r>
          </a:p>
          <a:p>
            <a:r>
              <a:rPr lang="en-US" sz="1200" b="0" i="0" u="none" strike="noStrike" kern="1200" baseline="0" dirty="0" smtClean="0">
                <a:solidFill>
                  <a:schemeClr val="tx1"/>
                </a:solidFill>
                <a:latin typeface="+mn-lt"/>
                <a:ea typeface="+mn-ea"/>
                <a:cs typeface="+mn-cs"/>
              </a:rPr>
              <a:t>of employees to another.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25</a:t>
            </a:fld>
            <a:endParaRPr lang="en-US" dirty="0"/>
          </a:p>
        </p:txBody>
      </p:sp>
    </p:spTree>
    <p:extLst>
      <p:ext uri="{BB962C8B-B14F-4D97-AF65-F5344CB8AC3E}">
        <p14:creationId xmlns:p14="http://schemas.microsoft.com/office/powerpoint/2010/main" val="2781834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Corporate culture fulfills several important functions in an organization:</a:t>
            </a:r>
          </a:p>
          <a:p>
            <a:r>
              <a:rPr lang="en-US" sz="1200" b="0" i="0" u="none" strike="noStrike" kern="1200" baseline="0" dirty="0" smtClean="0">
                <a:solidFill>
                  <a:schemeClr val="tx1"/>
                </a:solidFill>
                <a:latin typeface="+mn-lt"/>
                <a:ea typeface="+mn-ea"/>
                <a:cs typeface="+mn-cs"/>
              </a:rPr>
              <a:t>1. Conveys a sense of identity for </a:t>
            </a:r>
            <a:r>
              <a:rPr lang="en-US" sz="1200" b="0" i="0" u="none" strike="noStrike" kern="1200" baseline="0" dirty="0" smtClean="0">
                <a:solidFill>
                  <a:schemeClr val="tx1"/>
                </a:solidFill>
                <a:latin typeface="+mn-lt"/>
                <a:ea typeface="+mn-ea"/>
                <a:cs typeface="+mn-cs"/>
              </a:rPr>
              <a:t>employees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Helps generate employee commitment to something greater than </a:t>
            </a:r>
            <a:r>
              <a:rPr lang="en-US" sz="1200" b="0" i="0" u="none" strike="noStrike" kern="1200" baseline="0" dirty="0" smtClean="0">
                <a:solidFill>
                  <a:schemeClr val="tx1"/>
                </a:solidFill>
                <a:latin typeface="+mn-lt"/>
                <a:ea typeface="+mn-ea"/>
                <a:cs typeface="+mn-cs"/>
              </a:rPr>
              <a:t>themselves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Adds to the stability of the organization as a social </a:t>
            </a:r>
            <a:r>
              <a:rPr lang="en-US" sz="1200" b="0" i="0" u="none" strike="noStrike" kern="1200" baseline="0" dirty="0" smtClean="0">
                <a:solidFill>
                  <a:schemeClr val="tx1"/>
                </a:solidFill>
                <a:latin typeface="+mn-lt"/>
                <a:ea typeface="+mn-ea"/>
                <a:cs typeface="+mn-cs"/>
              </a:rPr>
              <a:t>system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Serves as a frame of reference for employees to use to make sense of organizational activities and to use as a guide for appropriate </a:t>
            </a:r>
            <a:r>
              <a:rPr lang="en-US" sz="1200" b="0" i="0" u="none" strike="noStrike" kern="1200" baseline="0" dirty="0" smtClean="0">
                <a:solidFill>
                  <a:schemeClr val="tx1"/>
                </a:solidFill>
                <a:latin typeface="+mn-lt"/>
                <a:ea typeface="+mn-ea"/>
                <a:cs typeface="+mn-cs"/>
              </a:rPr>
              <a:t>behavior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26</a:t>
            </a:fld>
            <a:endParaRPr lang="en-US" dirty="0"/>
          </a:p>
        </p:txBody>
      </p:sp>
    </p:spTree>
    <p:extLst>
      <p:ext uri="{BB962C8B-B14F-4D97-AF65-F5344CB8AC3E}">
        <p14:creationId xmlns:p14="http://schemas.microsoft.com/office/powerpoint/2010/main" val="1701888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Cultural intensity </a:t>
            </a:r>
            <a:r>
              <a:rPr lang="en-US" sz="1200" b="0" i="0" u="none" strike="noStrike" kern="1200" baseline="0" dirty="0" smtClean="0">
                <a:solidFill>
                  <a:schemeClr val="tx1"/>
                </a:solidFill>
                <a:latin typeface="+mn-lt"/>
                <a:ea typeface="+mn-ea"/>
                <a:cs typeface="+mn-cs"/>
              </a:rPr>
              <a:t>is the degree to which members of a unit accept the norms, </a:t>
            </a:r>
            <a:r>
              <a:rPr lang="en-US" sz="1200" b="0" i="0" u="none" strike="noStrike" kern="1200" baseline="0" dirty="0" smtClean="0">
                <a:solidFill>
                  <a:schemeClr val="tx1"/>
                </a:solidFill>
                <a:latin typeface="+mn-lt"/>
                <a:ea typeface="+mn-ea"/>
                <a:cs typeface="+mn-cs"/>
              </a:rPr>
              <a:t>values </a:t>
            </a:r>
            <a:r>
              <a:rPr lang="en-US" sz="1200" b="0" i="0" u="none" strike="noStrike" kern="1200" baseline="0" dirty="0" smtClean="0">
                <a:solidFill>
                  <a:schemeClr val="tx1"/>
                </a:solidFill>
                <a:latin typeface="+mn-lt"/>
                <a:ea typeface="+mn-ea"/>
                <a:cs typeface="+mn-cs"/>
              </a:rPr>
              <a:t>or other cultural content associated with the unit. This shows the culture’s depth.</a:t>
            </a:r>
          </a:p>
          <a:p>
            <a:r>
              <a:rPr lang="en-US" sz="1200" b="1" i="0" u="none" strike="noStrike" kern="1200" baseline="0" dirty="0" smtClean="0">
                <a:solidFill>
                  <a:schemeClr val="tx1"/>
                </a:solidFill>
                <a:latin typeface="+mn-lt"/>
                <a:ea typeface="+mn-ea"/>
                <a:cs typeface="+mn-cs"/>
              </a:rPr>
              <a:t>Cultural integration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extent to which units throughout an organization share a common culture. This is the culture’s breadth.</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27</a:t>
            </a:fld>
            <a:endParaRPr lang="en-US" dirty="0"/>
          </a:p>
        </p:txBody>
      </p:sp>
    </p:spTree>
    <p:extLst>
      <p:ext uri="{BB962C8B-B14F-4D97-AF65-F5344CB8AC3E}">
        <p14:creationId xmlns:p14="http://schemas.microsoft.com/office/powerpoint/2010/main" val="18134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Market position </a:t>
            </a:r>
            <a:r>
              <a:rPr lang="en-US" sz="1200" b="0" i="0" u="none" strike="noStrike" kern="1200" baseline="0" dirty="0" smtClean="0">
                <a:solidFill>
                  <a:schemeClr val="tx1"/>
                </a:solidFill>
                <a:latin typeface="+mn-lt"/>
                <a:ea typeface="+mn-ea"/>
                <a:cs typeface="+mn-cs"/>
              </a:rPr>
              <a:t>deals </a:t>
            </a:r>
            <a:r>
              <a:rPr lang="en-US" sz="1200" b="0" i="0" u="none" strike="noStrike" kern="1200" baseline="0" dirty="0" smtClean="0">
                <a:solidFill>
                  <a:schemeClr val="tx1"/>
                </a:solidFill>
                <a:latin typeface="+mn-lt"/>
                <a:ea typeface="+mn-ea"/>
                <a:cs typeface="+mn-cs"/>
              </a:rPr>
              <a:t>with the question, “Who are our customers?” It refers to the selection of specific areas for marketing concentration and can be expressed in terms of market, </a:t>
            </a:r>
            <a:r>
              <a:rPr lang="en-US" sz="1200" b="0" i="0" u="none" strike="noStrike" kern="1200" baseline="0" dirty="0" smtClean="0">
                <a:solidFill>
                  <a:schemeClr val="tx1"/>
                </a:solidFill>
                <a:latin typeface="+mn-lt"/>
                <a:ea typeface="+mn-ea"/>
                <a:cs typeface="+mn-cs"/>
              </a:rPr>
              <a:t>product </a:t>
            </a:r>
            <a:r>
              <a:rPr lang="en-US" sz="1200" b="0" i="0" u="none" strike="noStrike" kern="1200" baseline="0" dirty="0" smtClean="0">
                <a:solidFill>
                  <a:schemeClr val="tx1"/>
                </a:solidFill>
                <a:latin typeface="+mn-lt"/>
                <a:ea typeface="+mn-ea"/>
                <a:cs typeface="+mn-cs"/>
              </a:rPr>
              <a:t>and geographic locations.</a:t>
            </a:r>
          </a:p>
          <a:p>
            <a:r>
              <a:rPr lang="en-US" sz="1200" b="1" i="0" u="none" strike="noStrike" kern="1200" baseline="0" dirty="0" smtClean="0">
                <a:solidFill>
                  <a:schemeClr val="tx1"/>
                </a:solidFill>
                <a:latin typeface="+mn-lt"/>
                <a:ea typeface="+mn-ea"/>
                <a:cs typeface="+mn-cs"/>
              </a:rPr>
              <a:t>Marketing mix </a:t>
            </a:r>
            <a:r>
              <a:rPr lang="en-US" sz="1200" b="0" i="0" u="none" strike="noStrike" kern="1200" baseline="0" dirty="0" smtClean="0">
                <a:solidFill>
                  <a:schemeClr val="tx1"/>
                </a:solidFill>
                <a:latin typeface="+mn-lt"/>
                <a:ea typeface="+mn-ea"/>
                <a:cs typeface="+mn-cs"/>
              </a:rPr>
              <a:t>refers to the particular combination of key variables under a corporation’s control that can be used to affect demand and to gain competitive advantage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28</a:t>
            </a:fld>
            <a:endParaRPr lang="en-US" dirty="0"/>
          </a:p>
        </p:txBody>
      </p:sp>
    </p:spTree>
    <p:extLst>
      <p:ext uri="{BB962C8B-B14F-4D97-AF65-F5344CB8AC3E}">
        <p14:creationId xmlns:p14="http://schemas.microsoft.com/office/powerpoint/2010/main" val="2866920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Marketing mix variables are product, place, </a:t>
            </a:r>
            <a:r>
              <a:rPr lang="en-US" sz="1200" b="0" i="0" u="none" strike="noStrike" kern="1200" baseline="0" dirty="0" smtClean="0">
                <a:solidFill>
                  <a:schemeClr val="tx1"/>
                </a:solidFill>
                <a:latin typeface="+mn-lt"/>
                <a:ea typeface="+mn-ea"/>
                <a:cs typeface="+mn-cs"/>
              </a:rPr>
              <a:t>promotion </a:t>
            </a:r>
            <a:r>
              <a:rPr lang="en-US" sz="1200" b="0" i="0" u="none" strike="noStrike" kern="1200" baseline="0" dirty="0" smtClean="0">
                <a:solidFill>
                  <a:schemeClr val="tx1"/>
                </a:solidFill>
                <a:latin typeface="+mn-lt"/>
                <a:ea typeface="+mn-ea"/>
                <a:cs typeface="+mn-cs"/>
              </a:rPr>
              <a:t>and price. Within each of these four variables are several subvariables, listed in </a:t>
            </a:r>
            <a:r>
              <a:rPr lang="en-US" sz="1200" b="1" i="0" u="none" strike="noStrike" kern="1200" baseline="0" dirty="0" smtClean="0">
                <a:solidFill>
                  <a:schemeClr val="tx1"/>
                </a:solidFill>
                <a:latin typeface="+mn-lt"/>
                <a:ea typeface="+mn-ea"/>
                <a:cs typeface="+mn-cs"/>
              </a:rPr>
              <a:t>Table 5–1, </a:t>
            </a:r>
            <a:r>
              <a:rPr lang="en-US" sz="1200" b="0" i="0" u="none" strike="noStrike" kern="1200" baseline="0" dirty="0" smtClean="0">
                <a:solidFill>
                  <a:schemeClr val="tx1"/>
                </a:solidFill>
                <a:latin typeface="+mn-lt"/>
                <a:ea typeface="+mn-ea"/>
                <a:cs typeface="+mn-cs"/>
              </a:rPr>
              <a:t>that should be analyzed in terms of their effects on divisional and corporate performance.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29</a:t>
            </a:fld>
            <a:endParaRPr lang="en-US" dirty="0"/>
          </a:p>
        </p:txBody>
      </p:sp>
    </p:spTree>
    <p:extLst>
      <p:ext uri="{BB962C8B-B14F-4D97-AF65-F5344CB8AC3E}">
        <p14:creationId xmlns:p14="http://schemas.microsoft.com/office/powerpoint/2010/main" val="3300937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depicted in </a:t>
            </a:r>
            <a:r>
              <a:rPr lang="en-US" sz="1200" b="1" i="0" u="none" strike="noStrike" kern="1200" baseline="0" dirty="0" smtClean="0">
                <a:solidFill>
                  <a:schemeClr val="tx1"/>
                </a:solidFill>
                <a:latin typeface="+mn-lt"/>
                <a:ea typeface="+mn-ea"/>
                <a:cs typeface="+mn-cs"/>
              </a:rPr>
              <a:t>Figure 5–4, </a:t>
            </a: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product life cycle </a:t>
            </a:r>
            <a:r>
              <a:rPr lang="en-US" sz="1200" b="0" i="0" u="none" strike="noStrike" kern="1200" baseline="0" dirty="0" smtClean="0">
                <a:solidFill>
                  <a:schemeClr val="tx1"/>
                </a:solidFill>
                <a:latin typeface="+mn-lt"/>
                <a:ea typeface="+mn-ea"/>
                <a:cs typeface="+mn-cs"/>
              </a:rPr>
              <a:t>is a graph showing time plotted against the sales of a product as it moves from introduction through growth and maturity to decline.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30</a:t>
            </a:fld>
            <a:endParaRPr lang="en-US" dirty="0"/>
          </a:p>
        </p:txBody>
      </p:sp>
    </p:spTree>
    <p:extLst>
      <p:ext uri="{BB962C8B-B14F-4D97-AF65-F5344CB8AC3E}">
        <p14:creationId xmlns:p14="http://schemas.microsoft.com/office/powerpoint/2010/main" val="140399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Organizational </a:t>
            </a:r>
            <a:r>
              <a:rPr lang="en-US" sz="1200" b="1" i="0" u="none" strike="noStrike" kern="1200" baseline="0" dirty="0" smtClean="0">
                <a:solidFill>
                  <a:schemeClr val="tx1"/>
                </a:solidFill>
                <a:latin typeface="+mn-lt"/>
                <a:ea typeface="+mn-ea"/>
                <a:cs typeface="+mn-cs"/>
              </a:rPr>
              <a:t>analysis </a:t>
            </a:r>
            <a:r>
              <a:rPr lang="en-US" sz="1200" b="0" i="0" u="none" strike="noStrike" kern="1200" baseline="0" dirty="0" smtClean="0">
                <a:solidFill>
                  <a:schemeClr val="tx1"/>
                </a:solidFill>
                <a:latin typeface="+mn-lt"/>
                <a:ea typeface="+mn-ea"/>
                <a:cs typeface="+mn-cs"/>
              </a:rPr>
              <a:t>is concerned with identifying, </a:t>
            </a:r>
            <a:r>
              <a:rPr lang="en-US" sz="1200" b="0" i="0" u="none" strike="noStrike" kern="1200" baseline="0" dirty="0" smtClean="0">
                <a:solidFill>
                  <a:schemeClr val="tx1"/>
                </a:solidFill>
                <a:latin typeface="+mn-lt"/>
                <a:ea typeface="+mn-ea"/>
                <a:cs typeface="+mn-cs"/>
              </a:rPr>
              <a:t>developing </a:t>
            </a:r>
            <a:r>
              <a:rPr lang="en-US" sz="1200" b="0" i="0" u="none" strike="noStrike" kern="1200" baseline="0" dirty="0" smtClean="0">
                <a:solidFill>
                  <a:schemeClr val="tx1"/>
                </a:solidFill>
                <a:latin typeface="+mn-lt"/>
                <a:ea typeface="+mn-ea"/>
                <a:cs typeface="+mn-cs"/>
              </a:rPr>
              <a:t>and taking advantage of an organization’s resources and competencies.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a:t>
            </a:fld>
            <a:endParaRPr lang="en-US" dirty="0"/>
          </a:p>
        </p:txBody>
      </p:sp>
    </p:spTree>
    <p:extLst>
      <p:ext uri="{BB962C8B-B14F-4D97-AF65-F5344CB8AC3E}">
        <p14:creationId xmlns:p14="http://schemas.microsoft.com/office/powerpoint/2010/main" val="965713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brand </a:t>
            </a:r>
            <a:r>
              <a:rPr lang="en-US" sz="1200" b="0" i="0" u="none" strike="noStrike" kern="1200" baseline="0" dirty="0" smtClean="0">
                <a:solidFill>
                  <a:schemeClr val="tx1"/>
                </a:solidFill>
                <a:latin typeface="+mn-lt"/>
                <a:ea typeface="+mn-ea"/>
                <a:cs typeface="+mn-cs"/>
              </a:rPr>
              <a:t>is a name given to a company’s product which embodies all of the characteristics of that item in the mind of the consumer.</a:t>
            </a: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corporate brand </a:t>
            </a:r>
            <a:r>
              <a:rPr lang="en-US" sz="1200" b="0" i="0" u="none" strike="noStrike" kern="1200" baseline="0" dirty="0" smtClean="0">
                <a:solidFill>
                  <a:schemeClr val="tx1"/>
                </a:solidFill>
                <a:latin typeface="+mn-lt"/>
                <a:ea typeface="+mn-ea"/>
                <a:cs typeface="+mn-cs"/>
              </a:rPr>
              <a:t>is a type of brand in which the company’s name serves as the brand.</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31</a:t>
            </a:fld>
            <a:endParaRPr lang="en-US" dirty="0"/>
          </a:p>
        </p:txBody>
      </p:sp>
    </p:spTree>
    <p:extLst>
      <p:ext uri="{BB962C8B-B14F-4D97-AF65-F5344CB8AC3E}">
        <p14:creationId xmlns:p14="http://schemas.microsoft.com/office/powerpoint/2010/main" val="3627121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corporate reputation </a:t>
            </a:r>
            <a:r>
              <a:rPr lang="en-US" sz="1200" b="0" i="0" u="none" strike="noStrike" kern="1200" baseline="0" dirty="0" smtClean="0">
                <a:solidFill>
                  <a:schemeClr val="tx1"/>
                </a:solidFill>
                <a:latin typeface="+mn-lt"/>
                <a:ea typeface="+mn-ea"/>
                <a:cs typeface="+mn-cs"/>
              </a:rPr>
              <a:t>is a widely held perception of a company by the general public. It consists of two attributes: (1) stakeholders’ perceptions of a corporation’s ability to produce quality goods and (2) a corporation’s prominence in the minds of stakeholders.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32</a:t>
            </a:fld>
            <a:endParaRPr lang="en-US" dirty="0"/>
          </a:p>
        </p:txBody>
      </p:sp>
    </p:spTree>
    <p:extLst>
      <p:ext uri="{BB962C8B-B14F-4D97-AF65-F5344CB8AC3E}">
        <p14:creationId xmlns:p14="http://schemas.microsoft.com/office/powerpoint/2010/main" val="185417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concept of </a:t>
            </a:r>
            <a:r>
              <a:rPr lang="en-US" sz="1200" b="1" i="0" u="none" strike="noStrike" kern="1200" baseline="0" dirty="0" smtClean="0">
                <a:solidFill>
                  <a:schemeClr val="tx1"/>
                </a:solidFill>
                <a:latin typeface="+mn-lt"/>
                <a:ea typeface="+mn-ea"/>
                <a:cs typeface="+mn-cs"/>
              </a:rPr>
              <a:t>financial leverage </a:t>
            </a:r>
            <a:r>
              <a:rPr lang="en-US" sz="1200" b="0" i="0" u="none" strike="noStrike" kern="1200" baseline="0" dirty="0" smtClean="0">
                <a:solidFill>
                  <a:schemeClr val="tx1"/>
                </a:solidFill>
                <a:latin typeface="+mn-lt"/>
                <a:ea typeface="+mn-ea"/>
                <a:cs typeface="+mn-cs"/>
              </a:rPr>
              <a:t>(the ratio of total debt to total assets) is helpful in describing how debt is used to increase the earnings available to common</a:t>
            </a:r>
          </a:p>
          <a:p>
            <a:r>
              <a:rPr lang="en-US" sz="1200" b="0" i="0" u="none" strike="noStrike" kern="1200" baseline="0" dirty="0" smtClean="0">
                <a:solidFill>
                  <a:schemeClr val="tx1"/>
                </a:solidFill>
                <a:latin typeface="+mn-lt"/>
                <a:ea typeface="+mn-ea"/>
                <a:cs typeface="+mn-cs"/>
              </a:rPr>
              <a:t>shareholders.</a:t>
            </a:r>
          </a:p>
          <a:p>
            <a:r>
              <a:rPr lang="en-US" sz="1200" b="1" i="0" u="none" strike="noStrike" kern="1200" baseline="0" dirty="0" smtClean="0">
                <a:solidFill>
                  <a:schemeClr val="tx1"/>
                </a:solidFill>
                <a:latin typeface="+mn-lt"/>
                <a:ea typeface="+mn-ea"/>
                <a:cs typeface="+mn-cs"/>
              </a:rPr>
              <a:t>Capital budgeting </a:t>
            </a:r>
            <a:r>
              <a:rPr lang="en-US" sz="1200" b="0" i="0" u="none" strike="noStrike" kern="1200" baseline="0" dirty="0" smtClean="0">
                <a:solidFill>
                  <a:schemeClr val="tx1"/>
                </a:solidFill>
                <a:latin typeface="+mn-lt"/>
                <a:ea typeface="+mn-ea"/>
                <a:cs typeface="+mn-cs"/>
              </a:rPr>
              <a:t>is the analyzing and ranking of possible investments in fixed assets such as land, </a:t>
            </a:r>
            <a:r>
              <a:rPr lang="en-US" sz="1200" b="0" i="0" u="none" strike="noStrike" kern="1200" baseline="0" dirty="0" smtClean="0">
                <a:solidFill>
                  <a:schemeClr val="tx1"/>
                </a:solidFill>
                <a:latin typeface="+mn-lt"/>
                <a:ea typeface="+mn-ea"/>
                <a:cs typeface="+mn-cs"/>
              </a:rPr>
              <a:t>buildings </a:t>
            </a:r>
            <a:r>
              <a:rPr lang="en-US" sz="1200" b="0" i="0" u="none" strike="noStrike" kern="1200" baseline="0" dirty="0" smtClean="0">
                <a:solidFill>
                  <a:schemeClr val="tx1"/>
                </a:solidFill>
                <a:latin typeface="+mn-lt"/>
                <a:ea typeface="+mn-ea"/>
                <a:cs typeface="+mn-cs"/>
              </a:rPr>
              <a:t>and equipment in terms of the additional outlays and additional receipts that will result from each investment. A good finance department will be able to prepare such capital budgets and to rank them on the basis of some accepted criteria or </a:t>
            </a:r>
            <a:r>
              <a:rPr lang="en-US" sz="1200" b="0" i="1" u="none" strike="noStrike" kern="1200" baseline="0" dirty="0" smtClean="0">
                <a:solidFill>
                  <a:schemeClr val="tx1"/>
                </a:solidFill>
                <a:latin typeface="+mn-lt"/>
                <a:ea typeface="+mn-ea"/>
                <a:cs typeface="+mn-cs"/>
              </a:rPr>
              <a:t>hurdle rate </a:t>
            </a:r>
            <a:r>
              <a:rPr lang="en-US" sz="1200" b="0" i="0" u="none" strike="noStrike" kern="1200" baseline="0" dirty="0" smtClean="0">
                <a:solidFill>
                  <a:schemeClr val="tx1"/>
                </a:solidFill>
                <a:latin typeface="+mn-lt"/>
                <a:ea typeface="+mn-ea"/>
                <a:cs typeface="+mn-cs"/>
              </a:rPr>
              <a:t>(for example, years to pay back investment, rate of </a:t>
            </a:r>
            <a:r>
              <a:rPr lang="en-US" sz="1200" b="0" i="0" u="none" strike="noStrike" kern="1200" baseline="0" dirty="0" smtClean="0">
                <a:solidFill>
                  <a:schemeClr val="tx1"/>
                </a:solidFill>
                <a:latin typeface="+mn-lt"/>
                <a:ea typeface="+mn-ea"/>
                <a:cs typeface="+mn-cs"/>
              </a:rPr>
              <a:t>return </a:t>
            </a:r>
            <a:r>
              <a:rPr lang="en-US" sz="1200" b="0" i="0" u="none" strike="noStrike" kern="1200" baseline="0" dirty="0" smtClean="0">
                <a:solidFill>
                  <a:schemeClr val="tx1"/>
                </a:solidFill>
                <a:latin typeface="+mn-lt"/>
                <a:ea typeface="+mn-ea"/>
                <a:cs typeface="+mn-cs"/>
              </a:rPr>
              <a:t>or time to break-even point) for the purpose of strategic decision making.</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33</a:t>
            </a:fld>
            <a:endParaRPr lang="en-US" dirty="0"/>
          </a:p>
        </p:txBody>
      </p:sp>
    </p:spTree>
    <p:extLst>
      <p:ext uri="{BB962C8B-B14F-4D97-AF65-F5344CB8AC3E}">
        <p14:creationId xmlns:p14="http://schemas.microsoft.com/office/powerpoint/2010/main" val="298238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company’s </a:t>
            </a:r>
            <a:r>
              <a:rPr lang="en-US" sz="1200" b="1" i="0" u="none" strike="noStrike" kern="1200" baseline="0" dirty="0" smtClean="0">
                <a:solidFill>
                  <a:schemeClr val="tx1"/>
                </a:solidFill>
                <a:latin typeface="+mn-lt"/>
                <a:ea typeface="+mn-ea"/>
                <a:cs typeface="+mn-cs"/>
              </a:rPr>
              <a:t>R&amp;D intensity </a:t>
            </a:r>
            <a:r>
              <a:rPr lang="en-US" sz="1200" b="0" i="0" u="none" strike="noStrike" kern="1200" baseline="0" dirty="0" smtClean="0">
                <a:solidFill>
                  <a:schemeClr val="tx1"/>
                </a:solidFill>
                <a:latin typeface="+mn-lt"/>
                <a:ea typeface="+mn-ea"/>
                <a:cs typeface="+mn-cs"/>
              </a:rPr>
              <a:t>(its spending on R&amp;D as a percentage of sales revenue) is a principal means of gaining market share in global competition. A company should also be </a:t>
            </a:r>
            <a:r>
              <a:rPr lang="en-US" sz="1200" b="0" i="0" u="none" strike="noStrike" kern="1200" baseline="0" dirty="0" smtClean="0">
                <a:solidFill>
                  <a:schemeClr val="tx1"/>
                </a:solidFill>
                <a:latin typeface="+mn-lt"/>
                <a:ea typeface="+mn-ea"/>
                <a:cs typeface="+mn-cs"/>
              </a:rPr>
              <a:t>proficient;</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Technology transfer </a:t>
            </a:r>
            <a:r>
              <a:rPr lang="en-US" sz="1200" b="0" i="0" u="none" strike="noStrike" kern="1200" baseline="0" dirty="0" smtClean="0">
                <a:solidFill>
                  <a:schemeClr val="tx1"/>
                </a:solidFill>
                <a:latin typeface="+mn-lt"/>
                <a:ea typeface="+mn-ea"/>
                <a:cs typeface="+mn-cs"/>
              </a:rPr>
              <a:t>is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process of taking a new technology from the laboratory to the marketplace.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34</a:t>
            </a:fld>
            <a:endParaRPr lang="en-US" dirty="0"/>
          </a:p>
        </p:txBody>
      </p:sp>
    </p:spTree>
    <p:extLst>
      <p:ext uri="{BB962C8B-B14F-4D97-AF65-F5344CB8AC3E}">
        <p14:creationId xmlns:p14="http://schemas.microsoft.com/office/powerpoint/2010/main" val="1695021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Basic R&amp;D </a:t>
            </a:r>
            <a:r>
              <a:rPr lang="en-US" sz="1200" b="0" i="0" u="none" strike="noStrike" kern="1200" baseline="0" dirty="0" smtClean="0">
                <a:solidFill>
                  <a:schemeClr val="tx1"/>
                </a:solidFill>
                <a:latin typeface="+mn-lt"/>
                <a:ea typeface="+mn-ea"/>
                <a:cs typeface="+mn-cs"/>
              </a:rPr>
              <a:t>is conducted by scientists in well-equipped laboratories where the focus is on theoretical problem areas. </a:t>
            </a:r>
            <a:r>
              <a:rPr lang="en-US" sz="1200" b="1" i="0" u="none" strike="noStrike" kern="1200" baseline="0" dirty="0" smtClean="0">
                <a:solidFill>
                  <a:schemeClr val="tx1"/>
                </a:solidFill>
                <a:latin typeface="+mn-lt"/>
                <a:ea typeface="+mn-ea"/>
                <a:cs typeface="+mn-cs"/>
              </a:rPr>
              <a:t>Product R&amp;D </a:t>
            </a:r>
            <a:r>
              <a:rPr lang="en-US" sz="1200" b="0" i="0" u="none" strike="noStrike" kern="1200" baseline="0" dirty="0" smtClean="0">
                <a:solidFill>
                  <a:schemeClr val="tx1"/>
                </a:solidFill>
                <a:latin typeface="+mn-lt"/>
                <a:ea typeface="+mn-ea"/>
                <a:cs typeface="+mn-cs"/>
              </a:rPr>
              <a:t>concentrates on marketing and is concerned with product or product-packaging improvements.</a:t>
            </a:r>
          </a:p>
          <a:p>
            <a:r>
              <a:rPr lang="en-US" sz="1200" b="1" i="0" u="none" strike="noStrike" kern="1200" baseline="0" dirty="0" smtClean="0">
                <a:solidFill>
                  <a:schemeClr val="tx1"/>
                </a:solidFill>
                <a:latin typeface="+mn-lt"/>
                <a:ea typeface="+mn-ea"/>
                <a:cs typeface="+mn-cs"/>
              </a:rPr>
              <a:t>Engineering (or process) R&amp;D </a:t>
            </a:r>
            <a:r>
              <a:rPr lang="en-US" sz="1200" b="0" i="0" u="none" strike="noStrike" kern="1200" baseline="0" dirty="0" smtClean="0">
                <a:solidFill>
                  <a:schemeClr val="tx1"/>
                </a:solidFill>
                <a:latin typeface="+mn-lt"/>
                <a:ea typeface="+mn-ea"/>
                <a:cs typeface="+mn-cs"/>
              </a:rPr>
              <a:t>is concerned with engineering, concentrating on quality control, and the development of design specifications and improved production equipment.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35</a:t>
            </a:fld>
            <a:endParaRPr lang="en-US" dirty="0"/>
          </a:p>
        </p:txBody>
      </p:sp>
    </p:spTree>
    <p:extLst>
      <p:ext uri="{BB962C8B-B14F-4D97-AF65-F5344CB8AC3E}">
        <p14:creationId xmlns:p14="http://schemas.microsoft.com/office/powerpoint/2010/main" val="1674805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displacement of one technology by another (</a:t>
            </a:r>
            <a:r>
              <a:rPr lang="en-US" sz="1200" b="1" i="0" u="none" strike="noStrike" kern="1200" baseline="0" dirty="0" smtClean="0">
                <a:solidFill>
                  <a:schemeClr val="tx1"/>
                </a:solidFill>
                <a:latin typeface="+mn-lt"/>
                <a:ea typeface="+mn-ea"/>
                <a:cs typeface="+mn-cs"/>
              </a:rPr>
              <a:t>technological discontinuity</a:t>
            </a:r>
            <a:r>
              <a:rPr lang="en-US" sz="1200" b="0" i="0" u="none" strike="noStrike" kern="1200" baseline="0" dirty="0" smtClean="0">
                <a:solidFill>
                  <a:schemeClr val="tx1"/>
                </a:solidFill>
                <a:latin typeface="+mn-lt"/>
                <a:ea typeface="+mn-ea"/>
                <a:cs typeface="+mn-cs"/>
              </a:rPr>
              <a:t>) is a frequent and strategically important phenomenon. Such a discontinuity occurs when a new technology cannot simply be used to enhance the current technology, but actually substitutes for that technology to yield better performance.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36</a:t>
            </a:fld>
            <a:endParaRPr lang="en-US" dirty="0"/>
          </a:p>
        </p:txBody>
      </p:sp>
    </p:spTree>
    <p:extLst>
      <p:ext uri="{BB962C8B-B14F-4D97-AF65-F5344CB8AC3E}">
        <p14:creationId xmlns:p14="http://schemas.microsoft.com/office/powerpoint/2010/main" val="3471968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intermittent systems </a:t>
            </a:r>
            <a:r>
              <a:rPr lang="en-US" sz="1200" b="0" i="0" u="none" strike="noStrike" kern="1200" baseline="0" dirty="0" smtClean="0">
                <a:solidFill>
                  <a:schemeClr val="tx1"/>
                </a:solidFill>
                <a:latin typeface="+mn-lt"/>
                <a:ea typeface="+mn-ea"/>
                <a:cs typeface="+mn-cs"/>
              </a:rPr>
              <a:t>(job shops), the item is normally processed sequentially, but the work and sequence of the process vary. In contrast, </a:t>
            </a:r>
            <a:r>
              <a:rPr lang="en-US" sz="1200" b="1" i="0" u="none" strike="noStrike" kern="1200" baseline="0" dirty="0" smtClean="0">
                <a:solidFill>
                  <a:schemeClr val="tx1"/>
                </a:solidFill>
                <a:latin typeface="+mn-lt"/>
                <a:ea typeface="+mn-ea"/>
                <a:cs typeface="+mn-cs"/>
              </a:rPr>
              <a:t>continuous systems </a:t>
            </a:r>
            <a:r>
              <a:rPr lang="en-US" sz="1200" b="0" i="0" u="none" strike="noStrike" kern="1200" baseline="0" dirty="0" smtClean="0">
                <a:solidFill>
                  <a:schemeClr val="tx1"/>
                </a:solidFill>
                <a:latin typeface="+mn-lt"/>
                <a:ea typeface="+mn-ea"/>
                <a:cs typeface="+mn-cs"/>
              </a:rPr>
              <a:t>are those laid out as lines on which products can be continuously assembled or processed. </a:t>
            </a:r>
            <a:r>
              <a:rPr lang="en-US" altLang="en-US" b="1" dirty="0" smtClean="0"/>
              <a:t>Operating leverage </a:t>
            </a:r>
            <a:r>
              <a:rPr lang="en-US" altLang="en-US" b="0" dirty="0" smtClean="0"/>
              <a:t>is the </a:t>
            </a:r>
            <a:r>
              <a:rPr lang="en-US" altLang="en-US" dirty="0" smtClean="0"/>
              <a:t>impact of a specific change in sales volume on net operation income</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37</a:t>
            </a:fld>
            <a:endParaRPr lang="en-US" dirty="0"/>
          </a:p>
        </p:txBody>
      </p:sp>
    </p:spTree>
    <p:extLst>
      <p:ext uri="{BB962C8B-B14F-4D97-AF65-F5344CB8AC3E}">
        <p14:creationId xmlns:p14="http://schemas.microsoft.com/office/powerpoint/2010/main" val="2491168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experience curve </a:t>
            </a:r>
            <a:r>
              <a:rPr lang="en-US" sz="1200" b="0" i="0" u="none" strike="noStrike" kern="1200" baseline="0" dirty="0" smtClean="0">
                <a:solidFill>
                  <a:schemeClr val="tx1"/>
                </a:solidFill>
                <a:latin typeface="+mn-lt"/>
                <a:ea typeface="+mn-ea"/>
                <a:cs typeface="+mn-cs"/>
              </a:rPr>
              <a:t>suggests that unit production costs decline by some fixed percentage (commonly 20%–30%) each time the total accumulated volume of production in units doubles.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38</a:t>
            </a:fld>
            <a:endParaRPr lang="en-US" dirty="0"/>
          </a:p>
        </p:txBody>
      </p:sp>
    </p:spTree>
    <p:extLst>
      <p:ext uri="{BB962C8B-B14F-4D97-AF65-F5344CB8AC3E}">
        <p14:creationId xmlns:p14="http://schemas.microsoft.com/office/powerpoint/2010/main" val="3299927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 than two-thirds </a:t>
            </a:r>
            <a:r>
              <a:rPr lang="en-US" sz="1200" b="0" i="0" u="none" strike="noStrike" kern="1200" baseline="0" dirty="0" smtClean="0">
                <a:solidFill>
                  <a:schemeClr val="tx1"/>
                </a:solidFill>
                <a:latin typeface="+mn-lt"/>
                <a:ea typeface="+mn-ea"/>
                <a:cs typeface="+mn-cs"/>
              </a:rPr>
              <a:t>of large U.S. companies are successfully using autonomous (self-managing) work teams in which a group of people work together without a supervisor to plan, </a:t>
            </a:r>
            <a:r>
              <a:rPr lang="en-US" sz="1200" b="0" i="0" u="none" strike="noStrike" kern="1200" baseline="0" dirty="0" smtClean="0">
                <a:solidFill>
                  <a:schemeClr val="tx1"/>
                </a:solidFill>
                <a:latin typeface="+mn-lt"/>
                <a:ea typeface="+mn-ea"/>
                <a:cs typeface="+mn-cs"/>
              </a:rPr>
              <a:t>coordinate </a:t>
            </a:r>
            <a:r>
              <a:rPr lang="en-US" sz="1200" b="0" i="0" u="none" strike="noStrike" kern="1200" baseline="0" dirty="0" smtClean="0">
                <a:solidFill>
                  <a:schemeClr val="tx1"/>
                </a:solidFill>
                <a:latin typeface="+mn-lt"/>
                <a:ea typeface="+mn-ea"/>
                <a:cs typeface="+mn-cs"/>
              </a:rPr>
              <a:t>and evaluate their own work.</a:t>
            </a:r>
          </a:p>
          <a:p>
            <a:r>
              <a:rPr lang="en-US" altLang="en-US" b="0" i="0" dirty="0" smtClean="0"/>
              <a:t>With </a:t>
            </a:r>
            <a:r>
              <a:rPr lang="en-US" altLang="en-US" b="0" i="0" dirty="0" smtClean="0"/>
              <a:t>cross-functional </a:t>
            </a:r>
            <a:r>
              <a:rPr lang="en-US" altLang="en-US" b="0" i="0" dirty="0" smtClean="0"/>
              <a:t>work </a:t>
            </a:r>
            <a:r>
              <a:rPr lang="en-US" altLang="en-US" b="0" i="0" dirty="0" smtClean="0"/>
              <a:t>teams, </a:t>
            </a:r>
            <a:r>
              <a:rPr lang="en-US" altLang="en-US" b="0" i="0" dirty="0" smtClean="0"/>
              <a:t>various disciplines are involved in a project from the beginning. </a:t>
            </a:r>
            <a:br>
              <a:rPr lang="en-US" altLang="en-US" b="0" i="0" dirty="0" smtClean="0"/>
            </a:br>
            <a:r>
              <a:rPr lang="en-US" sz="1200" b="0" i="0" u="none" strike="noStrike" kern="1200" baseline="0" dirty="0" smtClean="0">
                <a:solidFill>
                  <a:schemeClr val="tx1"/>
                </a:solidFill>
                <a:latin typeface="+mn-lt"/>
                <a:ea typeface="+mn-ea"/>
                <a:cs typeface="+mn-cs"/>
              </a:rPr>
              <a:t>In a process called concurrent engineering, the once </a:t>
            </a:r>
            <a:r>
              <a:rPr lang="en-US" sz="1200" b="0" i="0" u="none" strike="noStrike" kern="1200" baseline="0" dirty="0" smtClean="0">
                <a:solidFill>
                  <a:schemeClr val="tx1"/>
                </a:solidFill>
                <a:latin typeface="+mn-lt"/>
                <a:ea typeface="+mn-ea"/>
                <a:cs typeface="+mn-cs"/>
              </a:rPr>
              <a:t>isolated specialists </a:t>
            </a:r>
            <a:r>
              <a:rPr lang="en-US" sz="1200" b="0" i="0" u="none" strike="noStrike" kern="1200" baseline="0" dirty="0" smtClean="0">
                <a:solidFill>
                  <a:schemeClr val="tx1"/>
                </a:solidFill>
                <a:latin typeface="+mn-lt"/>
                <a:ea typeface="+mn-ea"/>
                <a:cs typeface="+mn-cs"/>
              </a:rPr>
              <a:t>now work side by side and compare notes constantly in an effort to design cost-effective products with features customers want.</a:t>
            </a:r>
            <a:endParaRPr lang="en-US" altLang="en-US" b="0" i="0" dirty="0" smtClean="0"/>
          </a:p>
          <a:p>
            <a:endParaRPr lang="en-US" b="0" i="0"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39</a:t>
            </a:fld>
            <a:endParaRPr lang="en-US" dirty="0"/>
          </a:p>
        </p:txBody>
      </p:sp>
    </p:spTree>
    <p:extLst>
      <p:ext uri="{BB962C8B-B14F-4D97-AF65-F5344CB8AC3E}">
        <p14:creationId xmlns:p14="http://schemas.microsoft.com/office/powerpoint/2010/main" val="2945602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Virtual teams </a:t>
            </a:r>
            <a:r>
              <a:rPr lang="en-US" sz="1200" b="0" i="0" u="none" strike="noStrike" kern="1200" baseline="0" dirty="0" smtClean="0">
                <a:solidFill>
                  <a:schemeClr val="tx1"/>
                </a:solidFill>
                <a:latin typeface="+mn-lt"/>
                <a:ea typeface="+mn-ea"/>
                <a:cs typeface="+mn-cs"/>
              </a:rPr>
              <a:t>are groups of geographically and/or organizationally dispersed co-workers that are assembled using a combination of telecommunications and information technologies to accomplish an organizational task</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40</a:t>
            </a:fld>
            <a:endParaRPr lang="en-US" dirty="0"/>
          </a:p>
        </p:txBody>
      </p:sp>
    </p:spTree>
    <p:extLst>
      <p:ext uri="{BB962C8B-B14F-4D97-AF65-F5344CB8AC3E}">
        <p14:creationId xmlns:p14="http://schemas.microsoft.com/office/powerpoint/2010/main" val="204816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Resources </a:t>
            </a:r>
            <a:r>
              <a:rPr lang="en-US" sz="1200" b="0" i="0" u="none" strike="noStrike" kern="1200" baseline="0" dirty="0" smtClean="0">
                <a:solidFill>
                  <a:schemeClr val="tx1"/>
                </a:solidFill>
                <a:latin typeface="+mn-lt"/>
                <a:ea typeface="+mn-ea"/>
                <a:cs typeface="+mn-cs"/>
              </a:rPr>
              <a:t>are an organization’s assets and are thus the basic building blocks of the organization. They include </a:t>
            </a:r>
            <a:r>
              <a:rPr lang="en-US" sz="1200" b="0" i="1" u="none" strike="noStrike" kern="1200" baseline="0" dirty="0" smtClean="0">
                <a:solidFill>
                  <a:schemeClr val="tx1"/>
                </a:solidFill>
                <a:latin typeface="+mn-lt"/>
                <a:ea typeface="+mn-ea"/>
                <a:cs typeface="+mn-cs"/>
              </a:rPr>
              <a:t>tangible assets </a:t>
            </a:r>
            <a:r>
              <a:rPr lang="en-US" sz="1200" b="0" i="0" u="none" strike="noStrike" kern="1200" baseline="0" dirty="0" smtClean="0">
                <a:solidFill>
                  <a:schemeClr val="tx1"/>
                </a:solidFill>
                <a:latin typeface="+mn-lt"/>
                <a:ea typeface="+mn-ea"/>
                <a:cs typeface="+mn-cs"/>
              </a:rPr>
              <a:t>(such as its plant, equipment, </a:t>
            </a:r>
            <a:r>
              <a:rPr lang="en-US" sz="1200" b="0" i="0" u="none" strike="noStrike" kern="1200" baseline="0" dirty="0" smtClean="0">
                <a:solidFill>
                  <a:schemeClr val="tx1"/>
                </a:solidFill>
                <a:latin typeface="+mn-lt"/>
                <a:ea typeface="+mn-ea"/>
                <a:cs typeface="+mn-cs"/>
              </a:rPr>
              <a:t>finances </a:t>
            </a:r>
            <a:r>
              <a:rPr lang="en-US" sz="1200" b="0" i="0" u="none" strike="noStrike" kern="1200" baseline="0" dirty="0" smtClean="0">
                <a:solidFill>
                  <a:schemeClr val="tx1"/>
                </a:solidFill>
                <a:latin typeface="+mn-lt"/>
                <a:ea typeface="+mn-ea"/>
                <a:cs typeface="+mn-cs"/>
              </a:rPr>
              <a:t>and location), </a:t>
            </a:r>
            <a:r>
              <a:rPr lang="en-US" sz="1200" b="0" i="1" u="none" strike="noStrike" kern="1200" baseline="0" dirty="0" smtClean="0">
                <a:solidFill>
                  <a:schemeClr val="tx1"/>
                </a:solidFill>
                <a:latin typeface="+mn-lt"/>
                <a:ea typeface="+mn-ea"/>
                <a:cs typeface="+mn-cs"/>
              </a:rPr>
              <a:t>human assets </a:t>
            </a:r>
            <a:r>
              <a:rPr lang="en-US" sz="1200" b="0" i="0" u="none" strike="noStrike" kern="1200" baseline="0" dirty="0" smtClean="0">
                <a:solidFill>
                  <a:schemeClr val="tx1"/>
                </a:solidFill>
                <a:latin typeface="+mn-lt"/>
                <a:ea typeface="+mn-ea"/>
                <a:cs typeface="+mn-cs"/>
              </a:rPr>
              <a:t>(the number of employees, their </a:t>
            </a:r>
            <a:r>
              <a:rPr lang="en-US" sz="1200" b="0" i="0" u="none" strike="noStrike" kern="1200" baseline="0" dirty="0" smtClean="0">
                <a:solidFill>
                  <a:schemeClr val="tx1"/>
                </a:solidFill>
                <a:latin typeface="+mn-lt"/>
                <a:ea typeface="+mn-ea"/>
                <a:cs typeface="+mn-cs"/>
              </a:rPr>
              <a:t>skills </a:t>
            </a:r>
            <a:r>
              <a:rPr lang="en-US" sz="1200" b="0" i="0" u="none" strike="noStrike" kern="1200" baseline="0" dirty="0" smtClean="0">
                <a:solidFill>
                  <a:schemeClr val="tx1"/>
                </a:solidFill>
                <a:latin typeface="+mn-lt"/>
                <a:ea typeface="+mn-ea"/>
                <a:cs typeface="+mn-cs"/>
              </a:rPr>
              <a:t>and motivation), and </a:t>
            </a:r>
            <a:r>
              <a:rPr lang="en-US" sz="1200" b="0" i="1" u="none" strike="noStrike" kern="1200" baseline="0" dirty="0" smtClean="0">
                <a:solidFill>
                  <a:schemeClr val="tx1"/>
                </a:solidFill>
                <a:latin typeface="+mn-lt"/>
                <a:ea typeface="+mn-ea"/>
                <a:cs typeface="+mn-cs"/>
              </a:rPr>
              <a:t>intangible assets </a:t>
            </a:r>
            <a:r>
              <a:rPr lang="en-US" sz="1200" b="0" i="0" u="none" strike="noStrike" kern="1200" baseline="0" dirty="0" smtClean="0">
                <a:solidFill>
                  <a:schemeClr val="tx1"/>
                </a:solidFill>
                <a:latin typeface="+mn-lt"/>
                <a:ea typeface="+mn-ea"/>
                <a:cs typeface="+mn-cs"/>
              </a:rPr>
              <a:t>(such as its technology [patents and copyrights], </a:t>
            </a:r>
            <a:r>
              <a:rPr lang="en-US" sz="1200" b="0" i="0" u="none" strike="noStrike" kern="1200" baseline="0" dirty="0" smtClean="0">
                <a:solidFill>
                  <a:schemeClr val="tx1"/>
                </a:solidFill>
                <a:latin typeface="+mn-lt"/>
                <a:ea typeface="+mn-ea"/>
                <a:cs typeface="+mn-cs"/>
              </a:rPr>
              <a:t>culture </a:t>
            </a:r>
            <a:r>
              <a:rPr lang="en-US" sz="1200" b="0" i="0"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reputation).</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Capabilities </a:t>
            </a:r>
            <a:r>
              <a:rPr lang="en-US" sz="1200" b="0" i="0" u="none" strike="noStrike" kern="1200" baseline="0" dirty="0" smtClean="0">
                <a:solidFill>
                  <a:schemeClr val="tx1"/>
                </a:solidFill>
                <a:latin typeface="+mn-lt"/>
                <a:ea typeface="+mn-ea"/>
                <a:cs typeface="+mn-cs"/>
              </a:rPr>
              <a:t>refer to a corporation’s ability to exploit its resources. They consist of business processes and routines that manage the interaction among resources to turn inputs into </a:t>
            </a:r>
            <a:r>
              <a:rPr lang="en-US" sz="1200" b="0" i="0" u="none" strike="noStrike" kern="1200" baseline="0" dirty="0" smtClean="0">
                <a:solidFill>
                  <a:schemeClr val="tx1"/>
                </a:solidFill>
                <a:latin typeface="+mn-lt"/>
                <a:ea typeface="+mn-ea"/>
                <a:cs typeface="+mn-cs"/>
              </a:rPr>
              <a:t>outputs.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5</a:t>
            </a:fld>
            <a:endParaRPr lang="en-US" dirty="0"/>
          </a:p>
        </p:txBody>
      </p:sp>
    </p:spTree>
    <p:extLst>
      <p:ext uri="{BB962C8B-B14F-4D97-AF65-F5344CB8AC3E}">
        <p14:creationId xmlns:p14="http://schemas.microsoft.com/office/powerpoint/2010/main" val="3843973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virtual teams to replace traditional face-to-face work groups is being driven by five trends:</a:t>
            </a:r>
          </a:p>
          <a:p>
            <a:r>
              <a:rPr lang="en-US" sz="1200" b="0" i="0" u="none" strike="noStrike" kern="1200" baseline="0" dirty="0" smtClean="0">
                <a:solidFill>
                  <a:schemeClr val="tx1"/>
                </a:solidFill>
                <a:latin typeface="+mn-lt"/>
                <a:ea typeface="+mn-ea"/>
                <a:cs typeface="+mn-cs"/>
              </a:rPr>
              <a:t>1. Flatter organizational structures with increasing cross-functional coordination need</a:t>
            </a:r>
          </a:p>
          <a:p>
            <a:r>
              <a:rPr lang="en-US" sz="1200" b="0" i="0" u="none" strike="noStrike" kern="1200" baseline="0" dirty="0" smtClean="0">
                <a:solidFill>
                  <a:schemeClr val="tx1"/>
                </a:solidFill>
                <a:latin typeface="+mn-lt"/>
                <a:ea typeface="+mn-ea"/>
                <a:cs typeface="+mn-cs"/>
              </a:rPr>
              <a:t>2. Turbulent environments requiring more interorganizational cooperation</a:t>
            </a:r>
          </a:p>
          <a:p>
            <a:r>
              <a:rPr lang="en-US" sz="1200" b="0" i="0" u="none" strike="noStrike" kern="1200" baseline="0" dirty="0" smtClean="0">
                <a:solidFill>
                  <a:schemeClr val="tx1"/>
                </a:solidFill>
                <a:latin typeface="+mn-lt"/>
                <a:ea typeface="+mn-ea"/>
                <a:cs typeface="+mn-cs"/>
              </a:rPr>
              <a:t>3. Increasing employee autonomy and participation in decision making</a:t>
            </a:r>
          </a:p>
          <a:p>
            <a:r>
              <a:rPr lang="en-US" sz="1200" b="0" i="0" u="none" strike="noStrike" kern="1200" baseline="0" dirty="0" smtClean="0">
                <a:solidFill>
                  <a:schemeClr val="tx1"/>
                </a:solidFill>
                <a:latin typeface="+mn-lt"/>
                <a:ea typeface="+mn-ea"/>
                <a:cs typeface="+mn-cs"/>
              </a:rPr>
              <a:t>4. Higher knowledge requirements derived from a greater emphasis on service</a:t>
            </a:r>
          </a:p>
          <a:p>
            <a:r>
              <a:rPr lang="en-US" sz="1200" b="0" i="0" u="none" strike="noStrike" kern="1200" baseline="0" dirty="0" smtClean="0">
                <a:solidFill>
                  <a:schemeClr val="tx1"/>
                </a:solidFill>
                <a:latin typeface="+mn-lt"/>
                <a:ea typeface="+mn-ea"/>
                <a:cs typeface="+mn-cs"/>
              </a:rPr>
              <a:t>5. Increasing globalization of trade and corporate activity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41</a:t>
            </a:fld>
            <a:endParaRPr lang="en-US" dirty="0"/>
          </a:p>
        </p:txBody>
      </p:sp>
    </p:spTree>
    <p:extLst>
      <p:ext uri="{BB962C8B-B14F-4D97-AF65-F5344CB8AC3E}">
        <p14:creationId xmlns:p14="http://schemas.microsoft.com/office/powerpoint/2010/main" val="414434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knowledgeable human resource </a:t>
            </a:r>
            <a:r>
              <a:rPr lang="en-US" sz="1200" b="0" i="0" u="none" strike="noStrike" kern="1200" baseline="0" dirty="0" smtClean="0">
                <a:solidFill>
                  <a:schemeClr val="tx1"/>
                </a:solidFill>
                <a:latin typeface="+mn-lt"/>
                <a:ea typeface="+mn-ea"/>
                <a:cs typeface="+mn-cs"/>
              </a:rPr>
              <a:t>manager </a:t>
            </a:r>
            <a:r>
              <a:rPr lang="en-US" sz="1200" b="0" i="0" u="none" strike="noStrike" kern="1200" baseline="0" dirty="0" smtClean="0">
                <a:solidFill>
                  <a:schemeClr val="tx1"/>
                </a:solidFill>
                <a:latin typeface="+mn-lt"/>
                <a:ea typeface="+mn-ea"/>
                <a:cs typeface="+mn-cs"/>
              </a:rPr>
              <a:t>should be able to improve the corporation’s quality of work life by (1) introducing participative problem solving, (2) restructuring work, (3) introducing innovative reward systems, and (4) improving the work environment.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42</a:t>
            </a:fld>
            <a:endParaRPr lang="en-US" dirty="0"/>
          </a:p>
        </p:txBody>
      </p:sp>
    </p:spTree>
    <p:extLst>
      <p:ext uri="{BB962C8B-B14F-4D97-AF65-F5344CB8AC3E}">
        <p14:creationId xmlns:p14="http://schemas.microsoft.com/office/powerpoint/2010/main" val="1699700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Human diversity </a:t>
            </a:r>
            <a:r>
              <a:rPr lang="en-US" sz="1200" b="0" i="0" u="none" strike="noStrike" kern="1200" baseline="0" dirty="0" smtClean="0">
                <a:solidFill>
                  <a:schemeClr val="tx1"/>
                </a:solidFill>
                <a:latin typeface="+mn-lt"/>
                <a:ea typeface="+mn-ea"/>
                <a:cs typeface="+mn-cs"/>
              </a:rPr>
              <a:t>refers to the mix in the workplace of people from different races, </a:t>
            </a:r>
            <a:r>
              <a:rPr lang="en-US" sz="1200" b="0" i="0" u="none" strike="noStrike" kern="1200" baseline="0" dirty="0" smtClean="0">
                <a:solidFill>
                  <a:schemeClr val="tx1"/>
                </a:solidFill>
                <a:latin typeface="+mn-lt"/>
                <a:ea typeface="+mn-ea"/>
                <a:cs typeface="+mn-cs"/>
              </a:rPr>
              <a:t>cultures </a:t>
            </a:r>
            <a:r>
              <a:rPr lang="en-US" sz="1200" b="0" i="0" u="none" strike="noStrike" kern="1200" baseline="0" dirty="0" smtClean="0">
                <a:solidFill>
                  <a:schemeClr val="tx1"/>
                </a:solidFill>
                <a:latin typeface="+mn-lt"/>
                <a:ea typeface="+mn-ea"/>
                <a:cs typeface="+mn-cs"/>
              </a:rPr>
              <a:t>and backgrounds. </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43</a:t>
            </a:fld>
            <a:endParaRPr lang="en-US" dirty="0"/>
          </a:p>
        </p:txBody>
      </p:sp>
    </p:spTree>
    <p:extLst>
      <p:ext uri="{BB962C8B-B14F-4D97-AF65-F5344CB8AC3E}">
        <p14:creationId xmlns:p14="http://schemas.microsoft.com/office/powerpoint/2010/main" val="537397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Information systems/technology offers four main contributions to corporate performance: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Automation </a:t>
            </a:r>
            <a:r>
              <a:rPr lang="en-US" altLang="en-US" dirty="0" smtClean="0"/>
              <a:t>of back office processes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Automation </a:t>
            </a:r>
            <a:r>
              <a:rPr lang="en-US" altLang="en-US" dirty="0" smtClean="0"/>
              <a:t>of individual tasks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Enhancement </a:t>
            </a:r>
            <a:r>
              <a:rPr lang="en-US" altLang="en-US" dirty="0" smtClean="0"/>
              <a:t>of key business functions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Development </a:t>
            </a:r>
            <a:r>
              <a:rPr lang="en-US" altLang="en-US" dirty="0" smtClean="0"/>
              <a:t>of a competitive advantage</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44</a:t>
            </a:fld>
            <a:endParaRPr lang="en-US" dirty="0"/>
          </a:p>
        </p:txBody>
      </p:sp>
    </p:spTree>
    <p:extLst>
      <p:ext uri="{BB962C8B-B14F-4D97-AF65-F5344CB8AC3E}">
        <p14:creationId xmlns:p14="http://schemas.microsoft.com/office/powerpoint/2010/main" val="1899071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recent development in information systems/technology is Web 2.0. </a:t>
            </a:r>
            <a:r>
              <a:rPr lang="en-US" sz="1200" b="1" i="0" u="none" strike="noStrike" kern="1200" baseline="0" dirty="0" smtClean="0">
                <a:solidFill>
                  <a:schemeClr val="tx1"/>
                </a:solidFill>
                <a:latin typeface="+mn-lt"/>
                <a:ea typeface="+mn-ea"/>
                <a:cs typeface="+mn-cs"/>
              </a:rPr>
              <a:t>Web 2.0 </a:t>
            </a:r>
            <a:r>
              <a:rPr lang="en-US" sz="1200" b="0" i="0" u="none" strike="noStrike" kern="1200" baseline="0" dirty="0" smtClean="0">
                <a:solidFill>
                  <a:schemeClr val="tx1"/>
                </a:solidFill>
                <a:latin typeface="+mn-lt"/>
                <a:ea typeface="+mn-ea"/>
                <a:cs typeface="+mn-cs"/>
              </a:rPr>
              <a:t>refers to the use of wikis, blogs, RSS (Really Simple Syndication), social networks (e.g., LinkedIn and Facebook), </a:t>
            </a:r>
            <a:r>
              <a:rPr lang="en-US" sz="1200" b="0" i="0" u="none" strike="noStrike" kern="1200" baseline="0" dirty="0" smtClean="0">
                <a:solidFill>
                  <a:schemeClr val="tx1"/>
                </a:solidFill>
                <a:latin typeface="+mn-lt"/>
                <a:ea typeface="+mn-ea"/>
                <a:cs typeface="+mn-cs"/>
              </a:rPr>
              <a:t>podcasts </a:t>
            </a:r>
            <a:r>
              <a:rPr lang="en-US" sz="1200" b="0" i="0" u="none" strike="noStrike" kern="1200" baseline="0" dirty="0" smtClean="0">
                <a:solidFill>
                  <a:schemeClr val="tx1"/>
                </a:solidFill>
                <a:latin typeface="+mn-lt"/>
                <a:ea typeface="+mn-ea"/>
                <a:cs typeface="+mn-cs"/>
              </a:rPr>
              <a:t>and mash-ups through company Web sites to forge tighter links with customers and suppliers and to engage employees more successfully.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45</a:t>
            </a:fld>
            <a:endParaRPr lang="en-US" dirty="0"/>
          </a:p>
        </p:txBody>
      </p:sp>
    </p:spTree>
    <p:extLst>
      <p:ext uri="{BB962C8B-B14F-4D97-AF65-F5344CB8AC3E}">
        <p14:creationId xmlns:p14="http://schemas.microsoft.com/office/powerpoint/2010/main" val="1218924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Supply chain management </a:t>
            </a:r>
            <a:r>
              <a:rPr lang="en-US" sz="1200" b="0" i="0" u="none" strike="noStrike" kern="1200" baseline="0" dirty="0" smtClean="0">
                <a:solidFill>
                  <a:schemeClr val="tx1"/>
                </a:solidFill>
                <a:latin typeface="+mn-lt"/>
                <a:ea typeface="+mn-ea"/>
                <a:cs typeface="+mn-cs"/>
              </a:rPr>
              <a:t>is the forming of networks for sourcing raw materials, manufacturing products or creating services, storing and distributing the </a:t>
            </a:r>
            <a:r>
              <a:rPr lang="en-US" sz="1200" b="0" i="0" u="none" strike="noStrike" kern="1200" baseline="0" dirty="0" smtClean="0">
                <a:solidFill>
                  <a:schemeClr val="tx1"/>
                </a:solidFill>
                <a:latin typeface="+mn-lt"/>
                <a:ea typeface="+mn-ea"/>
                <a:cs typeface="+mn-cs"/>
              </a:rPr>
              <a:t>goods </a:t>
            </a:r>
            <a:r>
              <a:rPr lang="en-US" sz="1200" b="0" i="0" u="none" strike="noStrike" kern="1200" baseline="0" dirty="0" smtClean="0">
                <a:solidFill>
                  <a:schemeClr val="tx1"/>
                </a:solidFill>
                <a:latin typeface="+mn-lt"/>
                <a:ea typeface="+mn-ea"/>
                <a:cs typeface="+mn-cs"/>
              </a:rPr>
              <a:t>and delivering them to customers and consumers.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46</a:t>
            </a:fld>
            <a:endParaRPr lang="en-US" dirty="0"/>
          </a:p>
        </p:txBody>
      </p:sp>
    </p:spTree>
    <p:extLst>
      <p:ext uri="{BB962C8B-B14F-4D97-AF65-F5344CB8AC3E}">
        <p14:creationId xmlns:p14="http://schemas.microsoft.com/office/powerpoint/2010/main" val="3021884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a:t>
            </a:r>
            <a:r>
              <a:rPr lang="en-US" sz="1200" b="1" i="0" u="none" strike="noStrike" kern="1200" baseline="0" dirty="0" smtClean="0">
                <a:solidFill>
                  <a:schemeClr val="tx1"/>
                </a:solidFill>
                <a:latin typeface="+mn-lt"/>
                <a:ea typeface="+mn-ea"/>
                <a:cs typeface="+mn-cs"/>
              </a:rPr>
              <a:t>IFAS (Internal Factor Analysis Summary) Table </a:t>
            </a:r>
            <a:r>
              <a:rPr lang="en-US" sz="1200" b="0" i="0" u="none" strike="noStrike" kern="1200" baseline="0" dirty="0" smtClean="0">
                <a:solidFill>
                  <a:schemeClr val="tx1"/>
                </a:solidFill>
                <a:latin typeface="+mn-lt"/>
                <a:ea typeface="+mn-ea"/>
                <a:cs typeface="+mn-cs"/>
              </a:rPr>
              <a:t>is one way to organize the internal factors into the generally accepted categories of strengths and weaknesses as well as to analyze how well a particular company’s management is responding to these specific factors in light of the perceived importance of these factors to the company.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47</a:t>
            </a:fld>
            <a:endParaRPr lang="en-US" dirty="0"/>
          </a:p>
        </p:txBody>
      </p:sp>
    </p:spTree>
    <p:extLst>
      <p:ext uri="{BB962C8B-B14F-4D97-AF65-F5344CB8AC3E}">
        <p14:creationId xmlns:p14="http://schemas.microsoft.com/office/powerpoint/2010/main" val="241836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core competency </a:t>
            </a:r>
            <a:r>
              <a:rPr lang="en-US" sz="1200" b="0" i="0" u="none" strike="noStrike" kern="1200" baseline="0" dirty="0" smtClean="0">
                <a:solidFill>
                  <a:schemeClr val="tx1"/>
                </a:solidFill>
                <a:latin typeface="+mn-lt"/>
                <a:ea typeface="+mn-ea"/>
                <a:cs typeface="+mn-cs"/>
              </a:rPr>
              <a:t>is a collection of competencies that crosses divisional boundaries, is widespread within the corporation, and is something that the corporation can do exceedingly well. When core competencies are superior to those of the competition, they are called </a:t>
            </a:r>
            <a:r>
              <a:rPr lang="en-US" sz="1200" b="1" i="0" u="none" strike="noStrike" kern="1200" baseline="0" dirty="0" smtClean="0">
                <a:solidFill>
                  <a:schemeClr val="tx1"/>
                </a:solidFill>
                <a:latin typeface="+mn-lt"/>
                <a:ea typeface="+mn-ea"/>
                <a:cs typeface="+mn-cs"/>
              </a:rPr>
              <a:t>distinctive </a:t>
            </a:r>
            <a:r>
              <a:rPr lang="en-US" sz="1200" b="1" i="0" u="none" strike="noStrike" kern="1200" baseline="0" dirty="0" smtClean="0">
                <a:solidFill>
                  <a:schemeClr val="tx1"/>
                </a:solidFill>
                <a:latin typeface="+mn-lt"/>
                <a:ea typeface="+mn-ea"/>
                <a:cs typeface="+mn-cs"/>
              </a:rPr>
              <a:t>competencies.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73720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Barney, in his </a:t>
            </a:r>
            <a:r>
              <a:rPr lang="en-US" sz="1200" b="1" i="0" u="none" strike="noStrike" kern="1200" baseline="0" dirty="0" smtClean="0">
                <a:solidFill>
                  <a:schemeClr val="tx1"/>
                </a:solidFill>
                <a:latin typeface="+mn-lt"/>
                <a:ea typeface="+mn-ea"/>
                <a:cs typeface="+mn-cs"/>
              </a:rPr>
              <a:t>VRIO framework </a:t>
            </a:r>
            <a:r>
              <a:rPr lang="en-US" sz="1200" b="0" i="0" u="none" strike="noStrike" kern="1200" baseline="0" dirty="0" smtClean="0">
                <a:solidFill>
                  <a:schemeClr val="tx1"/>
                </a:solidFill>
                <a:latin typeface="+mn-lt"/>
                <a:ea typeface="+mn-ea"/>
                <a:cs typeface="+mn-cs"/>
              </a:rPr>
              <a:t>of analysis, proposes four questions to evaluate a firm’s competencies:</a:t>
            </a:r>
          </a:p>
          <a:p>
            <a:r>
              <a:rPr lang="en-US" sz="1200" b="0" i="0" u="none" strike="noStrike" kern="1200" baseline="0" dirty="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Value: </a:t>
            </a:r>
            <a:r>
              <a:rPr lang="en-US" sz="1200" b="0" i="0" u="none" strike="noStrike" kern="1200" baseline="0" dirty="0" smtClean="0">
                <a:solidFill>
                  <a:schemeClr val="tx1"/>
                </a:solidFill>
                <a:latin typeface="+mn-lt"/>
                <a:ea typeface="+mn-ea"/>
                <a:cs typeface="+mn-cs"/>
              </a:rPr>
              <a:t>Does it provide customer value and competitive advantage?</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Rareness: </a:t>
            </a:r>
            <a:r>
              <a:rPr lang="en-US" sz="1200" b="0" i="0" u="none" strike="noStrike" kern="1200" baseline="0" dirty="0" smtClean="0">
                <a:solidFill>
                  <a:schemeClr val="tx1"/>
                </a:solidFill>
                <a:latin typeface="+mn-lt"/>
                <a:ea typeface="+mn-ea"/>
                <a:cs typeface="+mn-cs"/>
              </a:rPr>
              <a:t>Do no other competitors possess it?</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Imitability: </a:t>
            </a:r>
            <a:r>
              <a:rPr lang="en-US" sz="1200" b="0" i="0" u="none" strike="noStrike" kern="1200" baseline="0" dirty="0" smtClean="0">
                <a:solidFill>
                  <a:schemeClr val="tx1"/>
                </a:solidFill>
                <a:latin typeface="+mn-lt"/>
                <a:ea typeface="+mn-ea"/>
                <a:cs typeface="+mn-cs"/>
              </a:rPr>
              <a:t>Is it costly for others to imitate?</a:t>
            </a:r>
          </a:p>
          <a:p>
            <a:r>
              <a:rPr lang="en-US" sz="1200" b="0" i="0" u="none" strike="noStrike" kern="1200" baseline="0" dirty="0" smtClean="0">
                <a:solidFill>
                  <a:schemeClr val="tx1"/>
                </a:solidFill>
                <a:latin typeface="+mn-lt"/>
                <a:ea typeface="+mn-ea"/>
                <a:cs typeface="+mn-cs"/>
              </a:rPr>
              <a:t>4. </a:t>
            </a:r>
            <a:r>
              <a:rPr lang="en-US" sz="1200" b="1" i="0" u="none" strike="noStrike" kern="1200" baseline="0" dirty="0" smtClean="0">
                <a:solidFill>
                  <a:schemeClr val="tx1"/>
                </a:solidFill>
                <a:latin typeface="+mn-lt"/>
                <a:ea typeface="+mn-ea"/>
                <a:cs typeface="+mn-cs"/>
              </a:rPr>
              <a:t>Organization: </a:t>
            </a:r>
            <a:r>
              <a:rPr lang="en-US" sz="1200" b="0" i="0" u="none" strike="noStrike" kern="1200" baseline="0" dirty="0" smtClean="0">
                <a:solidFill>
                  <a:schemeClr val="tx1"/>
                </a:solidFill>
                <a:latin typeface="+mn-lt"/>
                <a:ea typeface="+mn-ea"/>
                <a:cs typeface="+mn-cs"/>
              </a:rPr>
              <a:t>Is the firm organized to exploit the resource?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330075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Proposing that a company’s sustained competitive advantage is primarily determined by its resource endowments, Grant proposes a five-step, resource-based approach to strategy analysis.</a:t>
            </a:r>
          </a:p>
          <a:p>
            <a:r>
              <a:rPr lang="en-US" sz="1200" b="0" i="0" u="none" strike="noStrike" kern="1200" baseline="0" dirty="0" smtClean="0">
                <a:solidFill>
                  <a:schemeClr val="tx1"/>
                </a:solidFill>
                <a:latin typeface="+mn-lt"/>
                <a:ea typeface="+mn-ea"/>
                <a:cs typeface="+mn-cs"/>
              </a:rPr>
              <a:t>1. Identify and classify the firm’s resources in terms of strengths and </a:t>
            </a:r>
            <a:r>
              <a:rPr lang="en-US" sz="1200" b="0" i="0" u="none" strike="noStrike" kern="1200" baseline="0" dirty="0" smtClean="0">
                <a:solidFill>
                  <a:schemeClr val="tx1"/>
                </a:solidFill>
                <a:latin typeface="+mn-lt"/>
                <a:ea typeface="+mn-ea"/>
                <a:cs typeface="+mn-cs"/>
              </a:rPr>
              <a:t>weaknesses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Combine the firm’s strengths into specific capabilities and core </a:t>
            </a:r>
            <a:r>
              <a:rPr lang="en-US" sz="1200" b="0" i="0" u="none" strike="noStrike" kern="1200" baseline="0" dirty="0" smtClean="0">
                <a:solidFill>
                  <a:schemeClr val="tx1"/>
                </a:solidFill>
                <a:latin typeface="+mn-lt"/>
                <a:ea typeface="+mn-ea"/>
                <a:cs typeface="+mn-cs"/>
              </a:rPr>
              <a:t>competencies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Appraise the profit potential of these capabilities and competencies in terms of their potential for sustainable competitive advantage and the ability to harvest the profits resulting from their use. Are there any distinctive competencies?</a:t>
            </a:r>
          </a:p>
          <a:p>
            <a:r>
              <a:rPr lang="en-US" sz="1200" b="0" i="0" u="none" strike="noStrike" kern="1200" baseline="0" dirty="0" smtClean="0">
                <a:solidFill>
                  <a:schemeClr val="tx1"/>
                </a:solidFill>
                <a:latin typeface="+mn-lt"/>
                <a:ea typeface="+mn-ea"/>
                <a:cs typeface="+mn-cs"/>
              </a:rPr>
              <a:t>4. Select the strategy that best exploits the firm’s capabilities and competencies relative to external </a:t>
            </a:r>
            <a:r>
              <a:rPr lang="en-US" sz="1200" b="0" i="0" u="none" strike="noStrike" kern="1200" baseline="0" dirty="0" smtClean="0">
                <a:solidFill>
                  <a:schemeClr val="tx1"/>
                </a:solidFill>
                <a:latin typeface="+mn-lt"/>
                <a:ea typeface="+mn-ea"/>
                <a:cs typeface="+mn-cs"/>
              </a:rPr>
              <a:t>opportunities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Identify resource gaps and invest in upgrading weaknesses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332878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corporation can gain access to a distinctive competency in four ways:</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b="0" i="0" u="none" strike="noStrike" kern="1200" baseline="0" dirty="0" smtClean="0">
                <a:solidFill>
                  <a:schemeClr val="tx1"/>
                </a:solidFill>
                <a:latin typeface="+mn-lt"/>
                <a:ea typeface="+mn-ea"/>
                <a:cs typeface="+mn-cs"/>
              </a:rPr>
              <a:t>It </a:t>
            </a:r>
            <a:r>
              <a:rPr lang="en-US" sz="1200" b="0" i="0" u="none" strike="noStrike" kern="1200" baseline="0" dirty="0" smtClean="0">
                <a:solidFill>
                  <a:schemeClr val="tx1"/>
                </a:solidFill>
                <a:latin typeface="+mn-lt"/>
                <a:ea typeface="+mn-ea"/>
                <a:cs typeface="+mn-cs"/>
              </a:rPr>
              <a:t>may be an asset endowment, such as a key patent, coming from the founding of the company.</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b="0" i="0" u="none" strike="noStrike" kern="1200" baseline="0" dirty="0" smtClean="0">
                <a:solidFill>
                  <a:schemeClr val="tx1"/>
                </a:solidFill>
                <a:latin typeface="+mn-lt"/>
                <a:ea typeface="+mn-ea"/>
                <a:cs typeface="+mn-cs"/>
              </a:rPr>
              <a:t>It </a:t>
            </a:r>
            <a:r>
              <a:rPr lang="en-US" sz="1200" b="0" i="0" u="none" strike="noStrike" kern="1200" baseline="0" dirty="0" smtClean="0">
                <a:solidFill>
                  <a:schemeClr val="tx1"/>
                </a:solidFill>
                <a:latin typeface="+mn-lt"/>
                <a:ea typeface="+mn-ea"/>
                <a:cs typeface="+mn-cs"/>
              </a:rPr>
              <a:t>may be acquired from someone else.</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b="0" i="0" u="none" strike="noStrike" kern="1200" baseline="0" dirty="0" smtClean="0">
                <a:solidFill>
                  <a:schemeClr val="tx1"/>
                </a:solidFill>
                <a:latin typeface="+mn-lt"/>
                <a:ea typeface="+mn-ea"/>
                <a:cs typeface="+mn-cs"/>
              </a:rPr>
              <a:t>It </a:t>
            </a:r>
            <a:r>
              <a:rPr lang="en-US" sz="1200" b="0" i="0" u="none" strike="noStrike" kern="1200" baseline="0" dirty="0" smtClean="0">
                <a:solidFill>
                  <a:schemeClr val="tx1"/>
                </a:solidFill>
                <a:latin typeface="+mn-lt"/>
                <a:ea typeface="+mn-ea"/>
                <a:cs typeface="+mn-cs"/>
              </a:rPr>
              <a:t>may be shared with another business unit or alliance partner.</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b="0" i="0" u="none" strike="noStrike" kern="1200" baseline="0" dirty="0" smtClean="0">
                <a:solidFill>
                  <a:schemeClr val="tx1"/>
                </a:solidFill>
                <a:latin typeface="+mn-lt"/>
                <a:ea typeface="+mn-ea"/>
                <a:cs typeface="+mn-cs"/>
              </a:rPr>
              <a:t>It </a:t>
            </a:r>
            <a:r>
              <a:rPr lang="en-US" sz="1200" b="0" i="0" u="none" strike="noStrike" kern="1200" baseline="0" dirty="0" smtClean="0">
                <a:solidFill>
                  <a:schemeClr val="tx1"/>
                </a:solidFill>
                <a:latin typeface="+mn-lt"/>
                <a:ea typeface="+mn-ea"/>
                <a:cs typeface="+mn-cs"/>
              </a:rPr>
              <a:t>may be carefully built and accumulated over time within the company.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193619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Clusters are geographic concentrations of interconnected companies and industries. According to Michael Porter, clusters provide access to employees, suppliers, specialized </a:t>
            </a:r>
            <a:r>
              <a:rPr lang="en-US" sz="1200" b="0" i="0" u="none" strike="noStrike" kern="1200" baseline="0" dirty="0" smtClean="0">
                <a:solidFill>
                  <a:schemeClr val="tx1"/>
                </a:solidFill>
                <a:latin typeface="+mn-lt"/>
                <a:ea typeface="+mn-ea"/>
                <a:cs typeface="+mn-cs"/>
              </a:rPr>
              <a:t>information </a:t>
            </a:r>
            <a:r>
              <a:rPr lang="en-US" sz="1200" b="0" i="0" u="none" strike="noStrike" kern="1200" baseline="0" dirty="0" smtClean="0">
                <a:solidFill>
                  <a:schemeClr val="tx1"/>
                </a:solidFill>
                <a:latin typeface="+mn-lt"/>
                <a:ea typeface="+mn-ea"/>
                <a:cs typeface="+mn-cs"/>
              </a:rPr>
              <a:t>and complementary products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2206971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762000" y="9906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7" name="Slide Number Placeholder 6"/>
          <p:cNvSpPr>
            <a:spLocks noGrp="1"/>
          </p:cNvSpPr>
          <p:nvPr>
            <p:ph type="sldNum" sz="quarter" idx="12"/>
          </p:nvPr>
        </p:nvSpPr>
        <p:spPr/>
        <p:txBody>
          <a:bodyPr/>
          <a:lstStyle>
            <a:lvl1pPr>
              <a:defRPr/>
            </a:lvl1pPr>
          </a:lstStyle>
          <a:p>
            <a:endParaRPr lang="en-US" altLang="en-US" dirty="0"/>
          </a:p>
          <a:p>
            <a:r>
              <a:rPr lang="en-US" altLang="en-US" dirty="0"/>
              <a:t>5-</a:t>
            </a:r>
            <a:fld id="{655DB2D2-32EB-4AD2-9723-33A6FA773B23}" type="slidenum">
              <a:rPr lang="en-US" altLang="en-US"/>
              <a:pPr/>
              <a:t>‹#›</a:t>
            </a:fld>
            <a:endParaRPr lang="en-US" altLang="en-US" dirty="0"/>
          </a:p>
        </p:txBody>
      </p:sp>
    </p:spTree>
    <p:extLst>
      <p:ext uri="{BB962C8B-B14F-4D97-AF65-F5344CB8AC3E}">
        <p14:creationId xmlns:p14="http://schemas.microsoft.com/office/powerpoint/2010/main" val="383718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7" name="Footer Placeholder 6"/>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8" name="Slide Number Placeholder 7"/>
          <p:cNvSpPr>
            <a:spLocks noGrp="1"/>
          </p:cNvSpPr>
          <p:nvPr>
            <p:ph type="sldNum" sz="quarter" idx="12"/>
          </p:nvPr>
        </p:nvSpPr>
        <p:spPr/>
        <p:txBody>
          <a:bodyPr/>
          <a:lstStyle>
            <a:lvl1pPr>
              <a:defRPr/>
            </a:lvl1pPr>
          </a:lstStyle>
          <a:p>
            <a:endParaRPr lang="en-US" altLang="en-US" dirty="0"/>
          </a:p>
          <a:p>
            <a:r>
              <a:rPr lang="en-US" altLang="en-US" dirty="0"/>
              <a:t>5-</a:t>
            </a:r>
            <a:fld id="{AABF9126-771B-4D8F-BDF6-0ACCC9D54849}" type="slidenum">
              <a:rPr lang="en-US" altLang="en-US"/>
              <a:pPr/>
              <a:t>‹#›</a:t>
            </a:fld>
            <a:endParaRPr lang="en-US" altLang="en-US" dirty="0"/>
          </a:p>
        </p:txBody>
      </p:sp>
    </p:spTree>
    <p:extLst>
      <p:ext uri="{BB962C8B-B14F-4D97-AF65-F5344CB8AC3E}">
        <p14:creationId xmlns:p14="http://schemas.microsoft.com/office/powerpoint/2010/main" val="63917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3-</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457201"/>
            <a:ext cx="4114800" cy="3143250"/>
          </a:xfrm>
        </p:spPr>
        <p:txBody>
          <a:bodyPr/>
          <a:lstStyle/>
          <a:p>
            <a:r>
              <a:rPr lang="en-US" dirty="0"/>
              <a:t>I</a:t>
            </a:r>
            <a:r>
              <a:rPr lang="en-US" dirty="0" smtClean="0"/>
              <a:t>nternal </a:t>
            </a:r>
            <a:r>
              <a:rPr lang="en-US" dirty="0"/>
              <a:t>S</a:t>
            </a:r>
            <a:r>
              <a:rPr lang="en-US" dirty="0" smtClean="0"/>
              <a:t>canning</a:t>
            </a:r>
            <a:r>
              <a:rPr lang="en-US" dirty="0"/>
              <a:t>:</a:t>
            </a:r>
            <a:br>
              <a:rPr lang="en-US" dirty="0"/>
            </a:br>
            <a:r>
              <a:rPr lang="en-US" dirty="0"/>
              <a:t>Organizational</a:t>
            </a:r>
            <a:br>
              <a:rPr lang="en-US" dirty="0"/>
            </a:br>
            <a:r>
              <a:rPr lang="en-US" dirty="0"/>
              <a:t>Analysis</a:t>
            </a:r>
          </a:p>
        </p:txBody>
      </p:sp>
      <p:sp>
        <p:nvSpPr>
          <p:cNvPr id="3" name="Subtitle 2"/>
          <p:cNvSpPr>
            <a:spLocks noGrp="1"/>
          </p:cNvSpPr>
          <p:nvPr>
            <p:ph type="subTitle" idx="1"/>
          </p:nvPr>
        </p:nvSpPr>
        <p:spPr/>
        <p:txBody>
          <a:bodyPr/>
          <a:lstStyle/>
          <a:p>
            <a:r>
              <a:rPr lang="en-US" dirty="0" smtClean="0"/>
              <a:t>Chapter 5</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Access to a Distinctive Competency</a:t>
            </a:r>
            <a:endParaRPr lang="en-US" dirty="0"/>
          </a:p>
        </p:txBody>
      </p:sp>
      <p:sp>
        <p:nvSpPr>
          <p:cNvPr id="25604" name="Rectangle 2"/>
          <p:cNvSpPr>
            <a:spLocks noGrp="1" noChangeArrowheads="1"/>
          </p:cNvSpPr>
          <p:nvPr>
            <p:ph idx="1"/>
          </p:nvPr>
        </p:nvSpPr>
        <p:spPr/>
        <p:txBody>
          <a:bodyPr/>
          <a:lstStyle/>
          <a:p>
            <a:r>
              <a:rPr lang="en-US" altLang="en-US" b="1" dirty="0" smtClean="0"/>
              <a:t>Clusters</a:t>
            </a:r>
          </a:p>
          <a:p>
            <a:pPr lvl="1"/>
            <a:r>
              <a:rPr lang="en-US" altLang="en-US" dirty="0" smtClean="0"/>
              <a:t>geographic concentrations of interconnected companies and industries</a:t>
            </a:r>
          </a:p>
          <a:p>
            <a:r>
              <a:rPr lang="en-US" altLang="en-US" dirty="0" smtClean="0"/>
              <a:t>Access to:</a:t>
            </a:r>
          </a:p>
          <a:p>
            <a:pPr lvl="1"/>
            <a:r>
              <a:rPr lang="en-US" altLang="en-US" dirty="0" smtClean="0"/>
              <a:t>Employees</a:t>
            </a:r>
          </a:p>
          <a:p>
            <a:pPr lvl="1"/>
            <a:r>
              <a:rPr lang="en-US" altLang="en-US" dirty="0" smtClean="0"/>
              <a:t>Suppliers</a:t>
            </a:r>
          </a:p>
          <a:p>
            <a:pPr lvl="1"/>
            <a:r>
              <a:rPr lang="en-US" altLang="en-US" dirty="0" smtClean="0"/>
              <a:t>Specialized information</a:t>
            </a:r>
          </a:p>
          <a:p>
            <a:pPr lvl="1"/>
            <a:r>
              <a:rPr lang="en-US" altLang="en-US" dirty="0" smtClean="0"/>
              <a:t>Complementary products</a:t>
            </a:r>
          </a:p>
          <a:p>
            <a:pPr lvl="1"/>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56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2B48E35E-C1D3-49D9-AB0E-C3FFB3601308}" type="slidenum">
              <a:rPr lang="en-US" altLang="en-US" sz="1200" smtClean="0"/>
              <a:pPr/>
              <a:t>10</a:t>
            </a:fld>
            <a:endParaRPr lang="en-US" altLang="en-US" sz="1200" dirty="0"/>
          </a:p>
        </p:txBody>
      </p:sp>
    </p:spTree>
    <p:extLst>
      <p:ext uri="{BB962C8B-B14F-4D97-AF65-F5344CB8AC3E}">
        <p14:creationId xmlns:p14="http://schemas.microsoft.com/office/powerpoint/2010/main" val="4128879996"/>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Determining the Sustainability </a:t>
            </a:r>
            <a:br>
              <a:rPr lang="en-US" dirty="0" smtClean="0"/>
            </a:br>
            <a:r>
              <a:rPr lang="en-US" dirty="0" smtClean="0"/>
              <a:t>of an Advantage</a:t>
            </a:r>
            <a:endParaRPr lang="en-US" dirty="0"/>
          </a:p>
        </p:txBody>
      </p:sp>
      <p:sp>
        <p:nvSpPr>
          <p:cNvPr id="26628" name="Rectangle 2"/>
          <p:cNvSpPr>
            <a:spLocks noGrp="1" noChangeArrowheads="1"/>
          </p:cNvSpPr>
          <p:nvPr>
            <p:ph idx="1"/>
          </p:nvPr>
        </p:nvSpPr>
        <p:spPr/>
        <p:txBody>
          <a:bodyPr>
            <a:normAutofit/>
          </a:bodyPr>
          <a:lstStyle/>
          <a:p>
            <a:r>
              <a:rPr lang="en-US" altLang="en-US" b="1" dirty="0" smtClean="0"/>
              <a:t>Durability</a:t>
            </a:r>
          </a:p>
          <a:p>
            <a:pPr lvl="1"/>
            <a:r>
              <a:rPr lang="en-US" altLang="en-US" dirty="0" smtClean="0"/>
              <a:t>the rate at which a firm’s underlying resources, </a:t>
            </a:r>
            <a:r>
              <a:rPr lang="en-US" altLang="en-US" dirty="0" smtClean="0"/>
              <a:t>capabilities </a:t>
            </a:r>
            <a:r>
              <a:rPr lang="en-US" altLang="en-US" dirty="0" smtClean="0"/>
              <a:t>or core competencies depreciate or become obsolete</a:t>
            </a:r>
          </a:p>
          <a:p>
            <a:endParaRPr lang="en-US" altLang="en-US" sz="800" dirty="0" smtClean="0"/>
          </a:p>
          <a:p>
            <a:r>
              <a:rPr lang="en-US" altLang="en-US" b="1" dirty="0" smtClean="0"/>
              <a:t>Imitability</a:t>
            </a:r>
          </a:p>
          <a:p>
            <a:pPr lvl="1"/>
            <a:r>
              <a:rPr lang="en-US" altLang="en-US" dirty="0" smtClean="0"/>
              <a:t>the rate at which a firm’s underlying resources, </a:t>
            </a:r>
            <a:r>
              <a:rPr lang="en-US" altLang="en-US" dirty="0" smtClean="0"/>
              <a:t>capabilities </a:t>
            </a:r>
            <a:r>
              <a:rPr lang="en-US" altLang="en-US" dirty="0" smtClean="0"/>
              <a:t>or core competencies can be duplicated by others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662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1C10D420-0900-4271-A6F2-27FB5D87D602}" type="slidenum">
              <a:rPr lang="en-US" altLang="en-US" sz="1200" smtClean="0"/>
              <a:pPr/>
              <a:t>11</a:t>
            </a:fld>
            <a:endParaRPr lang="en-US" altLang="en-US" sz="1200" dirty="0"/>
          </a:p>
        </p:txBody>
      </p:sp>
    </p:spTree>
    <p:extLst>
      <p:ext uri="{BB962C8B-B14F-4D97-AF65-F5344CB8AC3E}">
        <p14:creationId xmlns:p14="http://schemas.microsoft.com/office/powerpoint/2010/main" val="583336370"/>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Determining the Sustainability </a:t>
            </a:r>
            <a:br>
              <a:rPr lang="en-US" dirty="0" smtClean="0"/>
            </a:br>
            <a:r>
              <a:rPr lang="en-US" dirty="0" smtClean="0"/>
              <a:t>of an Advantage</a:t>
            </a:r>
            <a:endParaRPr lang="en-US" dirty="0"/>
          </a:p>
        </p:txBody>
      </p:sp>
      <p:sp>
        <p:nvSpPr>
          <p:cNvPr id="27652" name="Rectangle 2"/>
          <p:cNvSpPr>
            <a:spLocks noGrp="1" noChangeArrowheads="1"/>
          </p:cNvSpPr>
          <p:nvPr>
            <p:ph idx="1"/>
          </p:nvPr>
        </p:nvSpPr>
        <p:spPr/>
        <p:txBody>
          <a:bodyPr>
            <a:normAutofit fontScale="92500" lnSpcReduction="20000"/>
          </a:bodyPr>
          <a:lstStyle/>
          <a:p>
            <a:r>
              <a:rPr lang="en-US" altLang="en-US" b="1" dirty="0" smtClean="0"/>
              <a:t>Transparency</a:t>
            </a:r>
          </a:p>
          <a:p>
            <a:pPr lvl="1"/>
            <a:r>
              <a:rPr lang="en-US" altLang="en-US" dirty="0" smtClean="0"/>
              <a:t>the speed at which other firms under the relationship of resources and capabilities support a successful strategy</a:t>
            </a:r>
          </a:p>
          <a:p>
            <a:r>
              <a:rPr lang="en-US" altLang="en-US" b="1" dirty="0" smtClean="0"/>
              <a:t>Transferability</a:t>
            </a:r>
          </a:p>
          <a:p>
            <a:pPr lvl="1"/>
            <a:r>
              <a:rPr lang="en-US" altLang="en-US" dirty="0" smtClean="0"/>
              <a:t>the ability of competitors to gather the resources and capabilities necessary to support a competitive challenge</a:t>
            </a:r>
          </a:p>
          <a:p>
            <a:r>
              <a:rPr lang="en-US" altLang="en-US" b="1" dirty="0" smtClean="0"/>
              <a:t>Replicability</a:t>
            </a:r>
          </a:p>
          <a:p>
            <a:pPr lvl="1"/>
            <a:r>
              <a:rPr lang="en-US" altLang="en-US" dirty="0" smtClean="0"/>
              <a:t>the ability of competitors to use duplicated resources and capabilities to imitate the other firm’s success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765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655AABEE-1985-4F74-924C-22D4CF020F66}" type="slidenum">
              <a:rPr lang="en-US" altLang="en-US" sz="1200" smtClean="0"/>
              <a:pPr/>
              <a:t>12</a:t>
            </a:fld>
            <a:endParaRPr lang="en-US" altLang="en-US" sz="1200" dirty="0"/>
          </a:p>
        </p:txBody>
      </p:sp>
    </p:spTree>
    <p:extLst>
      <p:ext uri="{BB962C8B-B14F-4D97-AF65-F5344CB8AC3E}">
        <p14:creationId xmlns:p14="http://schemas.microsoft.com/office/powerpoint/2010/main" val="3913155015"/>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Determining the Sustainability </a:t>
            </a:r>
            <a:br>
              <a:rPr lang="en-US" altLang="en-US" dirty="0" smtClean="0"/>
            </a:br>
            <a:r>
              <a:rPr lang="en-US" altLang="en-US" dirty="0" smtClean="0"/>
              <a:t>of an Advantage</a:t>
            </a:r>
            <a:endParaRPr lang="en-US" dirty="0"/>
          </a:p>
        </p:txBody>
      </p:sp>
      <p:sp>
        <p:nvSpPr>
          <p:cNvPr id="28676" name="Rectangle 2"/>
          <p:cNvSpPr>
            <a:spLocks noGrp="1" noChangeArrowheads="1"/>
          </p:cNvSpPr>
          <p:nvPr>
            <p:ph idx="1"/>
          </p:nvPr>
        </p:nvSpPr>
        <p:spPr/>
        <p:txBody>
          <a:bodyPr/>
          <a:lstStyle/>
          <a:p>
            <a:r>
              <a:rPr lang="en-US" altLang="en-US" b="1" dirty="0" smtClean="0"/>
              <a:t>Explicit knowledge</a:t>
            </a:r>
          </a:p>
          <a:p>
            <a:pPr lvl="1"/>
            <a:r>
              <a:rPr lang="en-US" altLang="en-US" dirty="0" smtClean="0"/>
              <a:t>knowledge that can be easily articulated and communicated</a:t>
            </a:r>
          </a:p>
          <a:p>
            <a:endParaRPr lang="en-US" altLang="en-US" sz="800" dirty="0" smtClean="0"/>
          </a:p>
          <a:p>
            <a:r>
              <a:rPr lang="en-US" altLang="en-US" b="1" dirty="0" smtClean="0"/>
              <a:t>Tacit knowledge</a:t>
            </a:r>
          </a:p>
          <a:p>
            <a:pPr lvl="1"/>
            <a:r>
              <a:rPr lang="en-US" altLang="en-US" dirty="0" smtClean="0"/>
              <a:t>knowledge that is not easily communicated because it is deeply rooted in employee experience or in the company’s culture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867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E04634A0-8609-48E6-889F-308EA4EB253F}" type="slidenum">
              <a:rPr lang="en-US" altLang="en-US" sz="1200" smtClean="0"/>
              <a:pPr/>
              <a:t>13</a:t>
            </a:fld>
            <a:endParaRPr lang="en-US" altLang="en-US" sz="1200" dirty="0"/>
          </a:p>
        </p:txBody>
      </p:sp>
    </p:spTree>
    <p:extLst>
      <p:ext uri="{BB962C8B-B14F-4D97-AF65-F5344CB8AC3E}">
        <p14:creationId xmlns:p14="http://schemas.microsoft.com/office/powerpoint/2010/main" val="3286506743"/>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Models</a:t>
            </a:r>
            <a:endParaRPr lang="en-US" dirty="0"/>
          </a:p>
        </p:txBody>
      </p:sp>
      <p:sp>
        <p:nvSpPr>
          <p:cNvPr id="30724" name="Rectangle 2"/>
          <p:cNvSpPr>
            <a:spLocks noGrp="1" noChangeArrowheads="1"/>
          </p:cNvSpPr>
          <p:nvPr>
            <p:ph idx="1"/>
          </p:nvPr>
        </p:nvSpPr>
        <p:spPr/>
        <p:txBody>
          <a:bodyPr>
            <a:normAutofit/>
          </a:bodyPr>
          <a:lstStyle/>
          <a:p>
            <a:r>
              <a:rPr lang="en-US" altLang="en-US" b="1" dirty="0" smtClean="0"/>
              <a:t>Business model</a:t>
            </a:r>
          </a:p>
          <a:p>
            <a:pPr lvl="1"/>
            <a:r>
              <a:rPr lang="en-US" altLang="en-US" dirty="0" smtClean="0"/>
              <a:t>a company’s method for making money in the current business environment</a:t>
            </a:r>
          </a:p>
          <a:p>
            <a:pPr lvl="1"/>
            <a:r>
              <a:rPr lang="en-US" dirty="0"/>
              <a:t>includes the key structural and operational characteristics of a firm—how it </a:t>
            </a:r>
            <a:r>
              <a:rPr lang="en-US" dirty="0" smtClean="0"/>
              <a:t>earns revenue </a:t>
            </a:r>
            <a:r>
              <a:rPr lang="en-US" dirty="0"/>
              <a:t>and makes a profit</a:t>
            </a:r>
            <a:endParaRPr lang="en-US" altLang="en-US" dirty="0" smtClean="0"/>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072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901CC51F-39BE-4184-A671-1A5B09D30153}" type="slidenum">
              <a:rPr lang="en-US" altLang="en-US" sz="1200" smtClean="0"/>
              <a:pPr/>
              <a:t>14</a:t>
            </a:fld>
            <a:endParaRPr lang="en-US" altLang="en-US" sz="1200" dirty="0"/>
          </a:p>
        </p:txBody>
      </p:sp>
    </p:spTree>
    <p:extLst>
      <p:ext uri="{BB962C8B-B14F-4D97-AF65-F5344CB8AC3E}">
        <p14:creationId xmlns:p14="http://schemas.microsoft.com/office/powerpoint/2010/main" val="668286807"/>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Models</a:t>
            </a:r>
          </a:p>
        </p:txBody>
      </p:sp>
      <p:sp>
        <p:nvSpPr>
          <p:cNvPr id="3" name="Content Placeholder 2"/>
          <p:cNvSpPr>
            <a:spLocks noGrp="1"/>
          </p:cNvSpPr>
          <p:nvPr>
            <p:ph idx="1"/>
          </p:nvPr>
        </p:nvSpPr>
        <p:spPr/>
        <p:txBody>
          <a:bodyPr/>
          <a:lstStyle/>
          <a:p>
            <a:pPr marL="0" indent="0">
              <a:buNone/>
            </a:pPr>
            <a:r>
              <a:rPr lang="en-US" dirty="0"/>
              <a:t>A </a:t>
            </a:r>
            <a:r>
              <a:rPr lang="en-US" b="1" dirty="0"/>
              <a:t>business model </a:t>
            </a:r>
            <a:r>
              <a:rPr lang="en-US" dirty="0"/>
              <a:t>is usually composed of five elements:</a:t>
            </a:r>
          </a:p>
          <a:p>
            <a:r>
              <a:rPr lang="en-US" sz="2800" dirty="0" smtClean="0"/>
              <a:t>Who </a:t>
            </a:r>
            <a:r>
              <a:rPr lang="en-US" sz="2800" dirty="0"/>
              <a:t>it serves</a:t>
            </a:r>
          </a:p>
          <a:p>
            <a:r>
              <a:rPr lang="en-US" sz="2800" dirty="0" smtClean="0"/>
              <a:t>What </a:t>
            </a:r>
            <a:r>
              <a:rPr lang="en-US" sz="2800" dirty="0"/>
              <a:t>it provides</a:t>
            </a:r>
          </a:p>
          <a:p>
            <a:r>
              <a:rPr lang="en-US" sz="2800" dirty="0" smtClean="0"/>
              <a:t>How </a:t>
            </a:r>
            <a:r>
              <a:rPr lang="en-US" sz="2800" dirty="0"/>
              <a:t>it makes money</a:t>
            </a:r>
          </a:p>
          <a:p>
            <a:r>
              <a:rPr lang="en-US" sz="2800" dirty="0" smtClean="0"/>
              <a:t>How </a:t>
            </a:r>
            <a:r>
              <a:rPr lang="en-US" sz="2800" dirty="0"/>
              <a:t>it differentiates and sustains competitive advantage</a:t>
            </a:r>
          </a:p>
          <a:p>
            <a:r>
              <a:rPr lang="en-US" sz="2800" dirty="0" smtClean="0"/>
              <a:t>How </a:t>
            </a:r>
            <a:r>
              <a:rPr lang="en-US" sz="2800" dirty="0"/>
              <a:t>it provides its </a:t>
            </a:r>
            <a:r>
              <a:rPr lang="en-US" sz="2800" dirty="0" smtClean="0"/>
              <a:t>product/service</a:t>
            </a:r>
            <a:endParaRPr lang="en-US" sz="28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15</a:t>
            </a:fld>
            <a:endParaRPr lang="en-US" dirty="0"/>
          </a:p>
        </p:txBody>
      </p:sp>
    </p:spTree>
    <p:extLst>
      <p:ext uri="{BB962C8B-B14F-4D97-AF65-F5344CB8AC3E}">
        <p14:creationId xmlns:p14="http://schemas.microsoft.com/office/powerpoint/2010/main" val="1022361072"/>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Models</a:t>
            </a:r>
            <a:endParaRPr lang="en-US" dirty="0"/>
          </a:p>
        </p:txBody>
      </p:sp>
      <p:sp>
        <p:nvSpPr>
          <p:cNvPr id="31748" name="Rectangle 2"/>
          <p:cNvSpPr>
            <a:spLocks noGrp="1" noChangeArrowheads="1"/>
          </p:cNvSpPr>
          <p:nvPr>
            <p:ph idx="1"/>
          </p:nvPr>
        </p:nvSpPr>
        <p:spPr/>
        <p:txBody>
          <a:bodyPr/>
          <a:lstStyle/>
          <a:p>
            <a:pPr marL="0" indent="0">
              <a:buNone/>
            </a:pPr>
            <a:r>
              <a:rPr lang="en-US" dirty="0" smtClean="0"/>
              <a:t>Some of the many possible business models are:</a:t>
            </a:r>
            <a:endParaRPr lang="en-US" altLang="en-US" dirty="0" smtClean="0"/>
          </a:p>
          <a:p>
            <a:r>
              <a:rPr lang="en-US" altLang="en-US" sz="3000" dirty="0" smtClean="0"/>
              <a:t>Customer solutions model</a:t>
            </a:r>
          </a:p>
          <a:p>
            <a:r>
              <a:rPr lang="en-US" altLang="en-US" sz="3000" dirty="0" smtClean="0"/>
              <a:t>Profit pyramid model</a:t>
            </a:r>
          </a:p>
          <a:p>
            <a:r>
              <a:rPr lang="en-US" altLang="en-US" sz="3000" dirty="0" smtClean="0"/>
              <a:t>Multi-component system/installed model</a:t>
            </a:r>
          </a:p>
          <a:p>
            <a:r>
              <a:rPr lang="en-US" altLang="en-US" sz="3000" dirty="0" smtClean="0"/>
              <a:t>Advertising model</a:t>
            </a:r>
          </a:p>
          <a:p>
            <a:r>
              <a:rPr lang="en-US" altLang="en-US" sz="3000" dirty="0" smtClean="0"/>
              <a:t>Switchboard model</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174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85A5C461-56E4-4037-A175-7D50E03BDF34}" type="slidenum">
              <a:rPr lang="en-US" altLang="en-US" sz="1200" smtClean="0"/>
              <a:pPr/>
              <a:t>16</a:t>
            </a:fld>
            <a:endParaRPr lang="en-US" altLang="en-US" sz="1200" dirty="0"/>
          </a:p>
        </p:txBody>
      </p:sp>
    </p:spTree>
    <p:extLst>
      <p:ext uri="{BB962C8B-B14F-4D97-AF65-F5344CB8AC3E}">
        <p14:creationId xmlns:p14="http://schemas.microsoft.com/office/powerpoint/2010/main" val="2573282131"/>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Models</a:t>
            </a:r>
            <a:endParaRPr lang="en-US" dirty="0"/>
          </a:p>
        </p:txBody>
      </p:sp>
      <p:sp>
        <p:nvSpPr>
          <p:cNvPr id="3" name="Content Placeholder 2"/>
          <p:cNvSpPr>
            <a:spLocks noGrp="1"/>
          </p:cNvSpPr>
          <p:nvPr>
            <p:ph idx="1"/>
          </p:nvPr>
        </p:nvSpPr>
        <p:spPr/>
        <p:txBody>
          <a:bodyPr/>
          <a:lstStyle/>
          <a:p>
            <a:pPr marL="0" indent="0">
              <a:buNone/>
            </a:pPr>
            <a:r>
              <a:rPr lang="en-US" dirty="0" smtClean="0"/>
              <a:t>Some other possible business models are:</a:t>
            </a:r>
          </a:p>
          <a:p>
            <a:r>
              <a:rPr lang="en-US" altLang="en-US" sz="3000" dirty="0" smtClean="0"/>
              <a:t>Efficiency model</a:t>
            </a:r>
          </a:p>
          <a:p>
            <a:r>
              <a:rPr lang="en-US" altLang="en-US" sz="3000" dirty="0" smtClean="0"/>
              <a:t>Blockbuster model</a:t>
            </a:r>
          </a:p>
          <a:p>
            <a:r>
              <a:rPr lang="en-US" altLang="en-US" sz="3000" dirty="0" smtClean="0"/>
              <a:t>Profit multiplier model</a:t>
            </a:r>
          </a:p>
          <a:p>
            <a:r>
              <a:rPr lang="en-US" altLang="en-US" sz="3000" dirty="0" smtClean="0"/>
              <a:t>Entrepreneurial model</a:t>
            </a:r>
          </a:p>
          <a:p>
            <a:r>
              <a:rPr lang="en-US" altLang="en-US" sz="3000" dirty="0" smtClean="0"/>
              <a:t>De Facto industry standard model</a:t>
            </a:r>
          </a:p>
          <a:p>
            <a:endParaRPr lang="en-US" alt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17</a:t>
            </a:fld>
            <a:endParaRPr lang="en-US" dirty="0"/>
          </a:p>
        </p:txBody>
      </p:sp>
    </p:spTree>
    <p:extLst>
      <p:ext uri="{BB962C8B-B14F-4D97-AF65-F5344CB8AC3E}">
        <p14:creationId xmlns:p14="http://schemas.microsoft.com/office/powerpoint/2010/main" val="4273300553"/>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Value-Chain Analysis</a:t>
            </a:r>
          </a:p>
        </p:txBody>
      </p:sp>
      <p:sp>
        <p:nvSpPr>
          <p:cNvPr id="3" name="Content Placeholder 2"/>
          <p:cNvSpPr>
            <a:spLocks noGrp="1"/>
          </p:cNvSpPr>
          <p:nvPr>
            <p:ph idx="1"/>
          </p:nvPr>
        </p:nvSpPr>
        <p:spPr/>
        <p:txBody>
          <a:bodyPr>
            <a:normAutofit/>
          </a:bodyPr>
          <a:lstStyle/>
          <a:p>
            <a:r>
              <a:rPr lang="en-US" b="1" dirty="0" smtClean="0"/>
              <a:t>Value </a:t>
            </a:r>
            <a:r>
              <a:rPr lang="en-US" b="1" dirty="0"/>
              <a:t>chain </a:t>
            </a:r>
            <a:endParaRPr lang="en-US" dirty="0"/>
          </a:p>
          <a:p>
            <a:pPr lvl="1"/>
            <a:r>
              <a:rPr lang="en-US" sz="2700" dirty="0" smtClean="0"/>
              <a:t>a </a:t>
            </a:r>
            <a:r>
              <a:rPr lang="en-US" sz="2700" dirty="0"/>
              <a:t>linked set of value-creating activities that begin with basic raw </a:t>
            </a:r>
            <a:r>
              <a:rPr lang="en-US" sz="2700" dirty="0" smtClean="0"/>
              <a:t>materials coming </a:t>
            </a:r>
            <a:r>
              <a:rPr lang="en-US" sz="2700" dirty="0"/>
              <a:t>from suppliers, moving on to a series of value-added activities involved in </a:t>
            </a:r>
            <a:r>
              <a:rPr lang="en-US" sz="2700" dirty="0" smtClean="0"/>
              <a:t>producing and </a:t>
            </a:r>
            <a:r>
              <a:rPr lang="en-US" sz="2700" dirty="0"/>
              <a:t>marketing a product or </a:t>
            </a:r>
            <a:r>
              <a:rPr lang="en-US" sz="2700" dirty="0" smtClean="0"/>
              <a:t>service </a:t>
            </a:r>
            <a:r>
              <a:rPr lang="en-US" sz="2700" dirty="0"/>
              <a:t>and ending with distributors getting the final goods </a:t>
            </a:r>
            <a:r>
              <a:rPr lang="en-US" sz="2700" dirty="0" smtClean="0"/>
              <a:t>into the </a:t>
            </a:r>
            <a:r>
              <a:rPr lang="en-US" sz="2700" dirty="0"/>
              <a:t>hands of the ultimate </a:t>
            </a:r>
            <a:r>
              <a:rPr lang="en-US" sz="2700" dirty="0" smtClean="0"/>
              <a:t>consumer</a:t>
            </a:r>
            <a:endParaRPr lang="en-US" sz="27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18</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334000"/>
            <a:ext cx="6781800" cy="91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334000"/>
            <a:ext cx="1295400" cy="369332"/>
          </a:xfrm>
          <a:prstGeom prst="rect">
            <a:avLst/>
          </a:prstGeom>
          <a:noFill/>
        </p:spPr>
        <p:txBody>
          <a:bodyPr wrap="square" rtlCol="0">
            <a:spAutoFit/>
          </a:bodyPr>
          <a:lstStyle/>
          <a:p>
            <a:r>
              <a:rPr lang="en-US" dirty="0" smtClean="0"/>
              <a:t>Figure 5-1</a:t>
            </a:r>
            <a:endParaRPr lang="en-US" dirty="0"/>
          </a:p>
        </p:txBody>
      </p:sp>
    </p:spTree>
    <p:extLst>
      <p:ext uri="{BB962C8B-B14F-4D97-AF65-F5344CB8AC3E}">
        <p14:creationId xmlns:p14="http://schemas.microsoft.com/office/powerpoint/2010/main" val="2076324839"/>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Industry Value Chain Analysis</a:t>
            </a:r>
            <a:endParaRPr lang="en-US" dirty="0"/>
          </a:p>
        </p:txBody>
      </p:sp>
      <p:sp>
        <p:nvSpPr>
          <p:cNvPr id="34820" name="Rectangle 2"/>
          <p:cNvSpPr>
            <a:spLocks noGrp="1" noChangeArrowheads="1"/>
          </p:cNvSpPr>
          <p:nvPr>
            <p:ph idx="1"/>
          </p:nvPr>
        </p:nvSpPr>
        <p:spPr/>
        <p:txBody>
          <a:bodyPr>
            <a:normAutofit/>
          </a:bodyPr>
          <a:lstStyle/>
          <a:p>
            <a:pPr marL="0" indent="0">
              <a:buNone/>
            </a:pPr>
            <a:r>
              <a:rPr lang="en-US" altLang="en-US" b="1" dirty="0" smtClean="0"/>
              <a:t>Value chain segments </a:t>
            </a:r>
            <a:r>
              <a:rPr lang="en-US" altLang="en-US" dirty="0" smtClean="0"/>
              <a:t>include:</a:t>
            </a:r>
          </a:p>
          <a:p>
            <a:r>
              <a:rPr lang="en-US" altLang="en-US" dirty="0" smtClean="0"/>
              <a:t>Upstream</a:t>
            </a:r>
          </a:p>
          <a:p>
            <a:r>
              <a:rPr lang="en-US" altLang="en-US" dirty="0" smtClean="0"/>
              <a:t>Downstream</a:t>
            </a:r>
          </a:p>
          <a:p>
            <a:endParaRPr lang="en-US" altLang="en-US" sz="800" dirty="0" smtClean="0"/>
          </a:p>
          <a:p>
            <a:r>
              <a:rPr lang="en-US" altLang="en-US" b="1" dirty="0" smtClean="0"/>
              <a:t>Center of gravity</a:t>
            </a:r>
          </a:p>
          <a:p>
            <a:pPr lvl="1"/>
            <a:r>
              <a:rPr lang="en-US" altLang="en-US" dirty="0" smtClean="0"/>
              <a:t>the part of the chain that is most important to the company and the point where its core competencies lie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4819"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FD8259B9-41AA-442F-BF68-6E225CC100DC}" type="slidenum">
              <a:rPr lang="en-US" altLang="en-US" sz="1200" smtClean="0"/>
              <a:pPr/>
              <a:t>19</a:t>
            </a:fld>
            <a:endParaRPr lang="en-US" altLang="en-US" sz="1200" dirty="0"/>
          </a:p>
        </p:txBody>
      </p:sp>
    </p:spTree>
    <p:extLst>
      <p:ext uri="{BB962C8B-B14F-4D97-AF65-F5344CB8AC3E}">
        <p14:creationId xmlns:p14="http://schemas.microsoft.com/office/powerpoint/2010/main" val="4251994125"/>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3000" dirty="0"/>
              <a:t>Apply the resource-based view of </a:t>
            </a:r>
            <a:r>
              <a:rPr lang="en-US" sz="3000" dirty="0" smtClean="0"/>
              <a:t>the firm </a:t>
            </a:r>
            <a:r>
              <a:rPr lang="en-US" sz="3000" dirty="0"/>
              <a:t>to determine core and </a:t>
            </a:r>
            <a:r>
              <a:rPr lang="en-US" sz="3000" dirty="0" smtClean="0"/>
              <a:t>distinctive competencies</a:t>
            </a:r>
            <a:endParaRPr lang="en-US" sz="3000" dirty="0"/>
          </a:p>
          <a:p>
            <a:r>
              <a:rPr lang="en-US" sz="3000" dirty="0" smtClean="0"/>
              <a:t>Use </a:t>
            </a:r>
            <a:r>
              <a:rPr lang="en-US" sz="3000" dirty="0"/>
              <a:t>the VRIO framework and the </a:t>
            </a:r>
            <a:r>
              <a:rPr lang="en-US" sz="3000" dirty="0" smtClean="0"/>
              <a:t>value chain </a:t>
            </a:r>
            <a:r>
              <a:rPr lang="en-US" sz="3000" dirty="0"/>
              <a:t>to assess an organization’s </a:t>
            </a:r>
            <a:r>
              <a:rPr lang="en-US" sz="3000" dirty="0" smtClean="0"/>
              <a:t>competitive advantage </a:t>
            </a:r>
            <a:r>
              <a:rPr lang="en-US" sz="3000" dirty="0"/>
              <a:t>and how it can </a:t>
            </a:r>
            <a:r>
              <a:rPr lang="en-US" sz="3000" dirty="0" smtClean="0"/>
              <a:t>be sustained</a:t>
            </a:r>
            <a:endParaRPr lang="en-US" sz="3000" dirty="0"/>
          </a:p>
          <a:p>
            <a:r>
              <a:rPr lang="en-US" sz="3000" dirty="0" smtClean="0"/>
              <a:t>Understand </a:t>
            </a:r>
            <a:r>
              <a:rPr lang="en-US" sz="3000" dirty="0"/>
              <a:t>a company’s business </a:t>
            </a:r>
            <a:r>
              <a:rPr lang="en-US" sz="3000" dirty="0" smtClean="0"/>
              <a:t>model and </a:t>
            </a:r>
            <a:r>
              <a:rPr lang="en-US" sz="3000" dirty="0"/>
              <a:t>how it could be imitated</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2</a:t>
            </a:fld>
            <a:endParaRPr lang="en-US" dirty="0"/>
          </a:p>
        </p:txBody>
      </p:sp>
    </p:spTree>
    <p:extLst>
      <p:ext uri="{BB962C8B-B14F-4D97-AF65-F5344CB8AC3E}">
        <p14:creationId xmlns:p14="http://schemas.microsoft.com/office/powerpoint/2010/main" val="3946350668"/>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Corporate Value Chain Analysis</a:t>
            </a:r>
            <a:endParaRPr lang="en-US" dirty="0"/>
          </a:p>
        </p:txBody>
      </p:sp>
      <p:sp>
        <p:nvSpPr>
          <p:cNvPr id="3" name="Text Placeholder 2"/>
          <p:cNvSpPr>
            <a:spLocks noGrp="1"/>
          </p:cNvSpPr>
          <p:nvPr>
            <p:ph type="body" idx="1"/>
          </p:nvPr>
        </p:nvSpPr>
        <p:spPr>
          <a:xfrm>
            <a:off x="381000" y="1676400"/>
            <a:ext cx="4038600" cy="639762"/>
          </a:xfrm>
        </p:spPr>
        <p:txBody>
          <a:bodyPr/>
          <a:lstStyle/>
          <a:p>
            <a:pPr algn="ctr"/>
            <a:r>
              <a:rPr lang="en-US" altLang="en-US" dirty="0">
                <a:latin typeface="Tahoma" pitchFamily="-112" charset="0"/>
              </a:rPr>
              <a:t>Primary </a:t>
            </a:r>
            <a:r>
              <a:rPr lang="en-US" altLang="en-US" dirty="0" smtClean="0">
                <a:latin typeface="Tahoma" pitchFamily="-112" charset="0"/>
              </a:rPr>
              <a:t>activities</a:t>
            </a:r>
            <a:endParaRPr lang="en-US" altLang="en-US" dirty="0">
              <a:latin typeface="Tahoma" pitchFamily="-112" charset="0"/>
            </a:endParaRPr>
          </a:p>
        </p:txBody>
      </p:sp>
      <p:sp>
        <p:nvSpPr>
          <p:cNvPr id="4" name="Content Placeholder 3"/>
          <p:cNvSpPr>
            <a:spLocks noGrp="1"/>
          </p:cNvSpPr>
          <p:nvPr>
            <p:ph sz="half" idx="2"/>
          </p:nvPr>
        </p:nvSpPr>
        <p:spPr>
          <a:xfrm>
            <a:off x="381000" y="2362200"/>
            <a:ext cx="4040188" cy="3951288"/>
          </a:xfrm>
        </p:spPr>
        <p:txBody>
          <a:bodyPr/>
          <a:lstStyle/>
          <a:p>
            <a:pPr marL="609600" indent="-609600"/>
            <a:r>
              <a:rPr lang="en-US" altLang="en-US" sz="2800" dirty="0">
                <a:latin typeface="Tahoma" pitchFamily="-112" charset="0"/>
              </a:rPr>
              <a:t>Inbound logistics</a:t>
            </a:r>
          </a:p>
          <a:p>
            <a:pPr marL="609600" indent="-609600"/>
            <a:r>
              <a:rPr lang="en-US" altLang="en-US" sz="2800" dirty="0">
                <a:latin typeface="Tahoma" pitchFamily="-112" charset="0"/>
              </a:rPr>
              <a:t>Operations</a:t>
            </a:r>
          </a:p>
          <a:p>
            <a:pPr marL="609600" indent="-609600"/>
            <a:r>
              <a:rPr lang="en-US" altLang="en-US" sz="2800" dirty="0">
                <a:latin typeface="Tahoma" pitchFamily="-112" charset="0"/>
              </a:rPr>
              <a:t>Outbound logistics</a:t>
            </a:r>
          </a:p>
          <a:p>
            <a:endParaRPr lang="en-US" dirty="0"/>
          </a:p>
        </p:txBody>
      </p:sp>
      <p:sp>
        <p:nvSpPr>
          <p:cNvPr id="5" name="Text Placeholder 4"/>
          <p:cNvSpPr>
            <a:spLocks noGrp="1"/>
          </p:cNvSpPr>
          <p:nvPr>
            <p:ph type="body" sz="quarter" idx="3"/>
          </p:nvPr>
        </p:nvSpPr>
        <p:spPr>
          <a:xfrm>
            <a:off x="4648200" y="1676400"/>
            <a:ext cx="4041775" cy="639762"/>
          </a:xfrm>
        </p:spPr>
        <p:txBody>
          <a:bodyPr/>
          <a:lstStyle/>
          <a:p>
            <a:pPr algn="ctr"/>
            <a:r>
              <a:rPr lang="en-US" altLang="en-US" dirty="0">
                <a:latin typeface="Tahoma" pitchFamily="-112" charset="0"/>
              </a:rPr>
              <a:t>Support </a:t>
            </a:r>
            <a:r>
              <a:rPr lang="en-US" altLang="en-US" dirty="0" smtClean="0">
                <a:latin typeface="Tahoma" pitchFamily="-112" charset="0"/>
              </a:rPr>
              <a:t>activities</a:t>
            </a:r>
            <a:endParaRPr lang="en-US" altLang="en-US" dirty="0">
              <a:latin typeface="Tahoma" pitchFamily="-112" charset="0"/>
            </a:endParaRPr>
          </a:p>
        </p:txBody>
      </p:sp>
      <p:sp>
        <p:nvSpPr>
          <p:cNvPr id="6" name="Content Placeholder 5"/>
          <p:cNvSpPr>
            <a:spLocks noGrp="1"/>
          </p:cNvSpPr>
          <p:nvPr>
            <p:ph sz="quarter" idx="4"/>
          </p:nvPr>
        </p:nvSpPr>
        <p:spPr>
          <a:xfrm>
            <a:off x="4648200" y="2362200"/>
            <a:ext cx="4041775" cy="3951288"/>
          </a:xfrm>
        </p:spPr>
        <p:txBody>
          <a:bodyPr/>
          <a:lstStyle/>
          <a:p>
            <a:pPr marL="404813" indent="-404813"/>
            <a:r>
              <a:rPr lang="en-US" altLang="en-US" sz="2800" dirty="0">
                <a:latin typeface="Tahoma" pitchFamily="-112" charset="0"/>
              </a:rPr>
              <a:t>Procurement</a:t>
            </a:r>
          </a:p>
          <a:p>
            <a:pPr marL="404813" indent="-404813"/>
            <a:r>
              <a:rPr lang="en-US" altLang="en-US" sz="2800" dirty="0">
                <a:latin typeface="Tahoma" pitchFamily="-112" charset="0"/>
              </a:rPr>
              <a:t>Technology development</a:t>
            </a:r>
          </a:p>
          <a:p>
            <a:pPr marL="404813" indent="-404813"/>
            <a:r>
              <a:rPr lang="en-US" altLang="en-US" sz="2800" dirty="0">
                <a:latin typeface="Tahoma" pitchFamily="-112" charset="0"/>
              </a:rPr>
              <a:t>Human resource management</a:t>
            </a:r>
          </a:p>
          <a:p>
            <a:pPr marL="404813" indent="-404813"/>
            <a:r>
              <a:rPr lang="en-US" altLang="en-US" sz="2800" dirty="0">
                <a:latin typeface="Tahoma" pitchFamily="-112" charset="0"/>
              </a:rPr>
              <a:t>Firm infrastructure</a:t>
            </a:r>
          </a:p>
          <a:p>
            <a:endParaRPr lang="en-US" dirty="0"/>
          </a:p>
        </p:txBody>
      </p:sp>
      <p:sp>
        <p:nvSpPr>
          <p:cNvPr id="7" name="Footer Placeholder 6"/>
          <p:cNvSpPr>
            <a:spLocks noGrp="1"/>
          </p:cNvSpPr>
          <p:nvPr>
            <p:ph type="ftr" sz="quarter" idx="11"/>
          </p:nvPr>
        </p:nvSpPr>
        <p:spPr/>
        <p:txBody>
          <a:bodyPr/>
          <a:lstStyle/>
          <a:p>
            <a:r>
              <a:rPr lang="en-US" dirty="0" smtClean="0"/>
              <a:t>Copyright © 2015 Pearson Education, Inc. </a:t>
            </a:r>
            <a:endParaRPr lang="en-US" dirty="0"/>
          </a:p>
        </p:txBody>
      </p:sp>
      <p:sp>
        <p:nvSpPr>
          <p:cNvPr id="8" name="Slide Number Placeholder 7"/>
          <p:cNvSpPr>
            <a:spLocks noGrp="1"/>
          </p:cNvSpPr>
          <p:nvPr>
            <p:ph type="sldNum" sz="quarter" idx="12"/>
          </p:nvPr>
        </p:nvSpPr>
        <p:spPr/>
        <p:txBody>
          <a:bodyPr/>
          <a:lstStyle/>
          <a:p>
            <a:r>
              <a:rPr lang="en-US" dirty="0" smtClean="0"/>
              <a:t>5-</a:t>
            </a:r>
            <a:fld id="{3BA836C6-F704-448B-94C4-5B456B503172}" type="slidenum">
              <a:rPr lang="en-US" smtClean="0"/>
              <a:pPr/>
              <a:t>20</a:t>
            </a:fld>
            <a:endParaRPr lang="en-US" dirty="0"/>
          </a:p>
        </p:txBody>
      </p:sp>
    </p:spTree>
    <p:extLst>
      <p:ext uri="{BB962C8B-B14F-4D97-AF65-F5344CB8AC3E}">
        <p14:creationId xmlns:p14="http://schemas.microsoft.com/office/powerpoint/2010/main" val="185412391"/>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a:t>
            </a:r>
            <a:r>
              <a:rPr lang="en-US" dirty="0" smtClean="0"/>
              <a:t>Corporation’s Value </a:t>
            </a:r>
            <a:r>
              <a:rPr lang="en-US" dirty="0"/>
              <a:t>Chain</a:t>
            </a:r>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3686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altLang="en-US" sz="1400" dirty="0" smtClean="0"/>
              <a:t>5-</a:t>
            </a:r>
            <a:fld id="{956AC287-42EA-47DD-9D91-DBA07C618705}" type="slidenum">
              <a:rPr lang="en-US" altLang="en-US" sz="1400" smtClean="0"/>
              <a:pPr eaLnBrk="1" hangingPunct="1"/>
              <a:t>21</a:t>
            </a:fld>
            <a:endParaRPr lang="en-US" altLang="en-US" sz="1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7082"/>
            <a:ext cx="8542136" cy="411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745798"/>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Corporate Value Chain Analysis</a:t>
            </a:r>
            <a:endParaRPr lang="en-US" dirty="0"/>
          </a:p>
        </p:txBody>
      </p:sp>
      <p:sp>
        <p:nvSpPr>
          <p:cNvPr id="37892" name="Rectangle 2"/>
          <p:cNvSpPr>
            <a:spLocks noGrp="1" noChangeArrowheads="1"/>
          </p:cNvSpPr>
          <p:nvPr>
            <p:ph idx="1"/>
          </p:nvPr>
        </p:nvSpPr>
        <p:spPr/>
        <p:txBody>
          <a:bodyPr>
            <a:normAutofit/>
          </a:bodyPr>
          <a:lstStyle/>
          <a:p>
            <a:pPr marL="514350" indent="-514350">
              <a:buFont typeface="+mj-lt"/>
              <a:buAutoNum type="arabicPeriod"/>
            </a:pPr>
            <a:r>
              <a:rPr lang="en-US" altLang="en-US" sz="3000" dirty="0" smtClean="0"/>
              <a:t>Examine </a:t>
            </a:r>
            <a:r>
              <a:rPr lang="en-US" altLang="en-US" sz="3000" dirty="0" smtClean="0">
                <a:solidFill>
                  <a:schemeClr val="tx2">
                    <a:lumMod val="60000"/>
                    <a:lumOff val="40000"/>
                  </a:schemeClr>
                </a:solidFill>
              </a:rPr>
              <a:t>each product line’s </a:t>
            </a:r>
            <a:r>
              <a:rPr lang="en-US" altLang="en-US" sz="3000" dirty="0" smtClean="0"/>
              <a:t>value chain in terms of the various activities involved in producing the product or service</a:t>
            </a:r>
          </a:p>
          <a:p>
            <a:pPr marL="514350" indent="-514350">
              <a:buFont typeface="+mj-lt"/>
              <a:buAutoNum type="arabicPeriod"/>
            </a:pPr>
            <a:r>
              <a:rPr lang="en-US" altLang="en-US" sz="3000" dirty="0" smtClean="0"/>
              <a:t>Examine the </a:t>
            </a:r>
            <a:r>
              <a:rPr lang="en-US" altLang="en-US" sz="3000" dirty="0" smtClean="0">
                <a:solidFill>
                  <a:schemeClr val="tx2">
                    <a:lumMod val="60000"/>
                    <a:lumOff val="40000"/>
                  </a:schemeClr>
                </a:solidFill>
              </a:rPr>
              <a:t>linkages</a:t>
            </a:r>
            <a:r>
              <a:rPr lang="en-US" altLang="en-US" sz="3000" dirty="0" smtClean="0"/>
              <a:t> within each product line’s value chain</a:t>
            </a:r>
          </a:p>
          <a:p>
            <a:pPr marL="514350" indent="-514350">
              <a:buFont typeface="+mj-lt"/>
              <a:buAutoNum type="arabicPeriod"/>
            </a:pPr>
            <a:r>
              <a:rPr lang="en-US" altLang="en-US" sz="3000" dirty="0" smtClean="0"/>
              <a:t>Examine the </a:t>
            </a:r>
            <a:r>
              <a:rPr lang="en-US" altLang="en-US" sz="3000" dirty="0" smtClean="0">
                <a:solidFill>
                  <a:schemeClr val="tx2">
                    <a:lumMod val="60000"/>
                    <a:lumOff val="40000"/>
                  </a:schemeClr>
                </a:solidFill>
              </a:rPr>
              <a:t>potential synergies </a:t>
            </a:r>
            <a:r>
              <a:rPr lang="en-US" altLang="en-US" sz="3000" dirty="0" smtClean="0"/>
              <a:t>among the value chains of different product lines or business units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7891"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A3C670A1-9B94-4646-9897-745BC13736D6}" type="slidenum">
              <a:rPr lang="en-US" altLang="en-US" sz="1200" smtClean="0"/>
              <a:pPr/>
              <a:t>22</a:t>
            </a:fld>
            <a:endParaRPr lang="en-US" altLang="en-US" sz="1200" dirty="0"/>
          </a:p>
        </p:txBody>
      </p:sp>
    </p:spTree>
    <p:extLst>
      <p:ext uri="{BB962C8B-B14F-4D97-AF65-F5344CB8AC3E}">
        <p14:creationId xmlns:p14="http://schemas.microsoft.com/office/powerpoint/2010/main" val="3702028748"/>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Basic Organizational Structures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82651413"/>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891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197CE2CB-257F-4CA5-86C6-DCA273D8D601}" type="slidenum">
              <a:rPr lang="en-US" altLang="en-US" sz="1200" smtClean="0"/>
              <a:pPr/>
              <a:t>23</a:t>
            </a:fld>
            <a:endParaRPr lang="en-US" altLang="en-US" sz="1200" dirty="0"/>
          </a:p>
        </p:txBody>
      </p:sp>
    </p:spTree>
    <p:extLst>
      <p:ext uri="{BB962C8B-B14F-4D97-AF65-F5344CB8AC3E}">
        <p14:creationId xmlns:p14="http://schemas.microsoft.com/office/powerpoint/2010/main" val="6136301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Organizational</a:t>
            </a:r>
            <a:r>
              <a:rPr lang="en-US" dirty="0"/>
              <a:t> </a:t>
            </a:r>
            <a:r>
              <a:rPr lang="en-US" dirty="0" smtClean="0"/>
              <a:t>Structures</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5-</a:t>
            </a:r>
            <a:fld id="{3BA836C6-F704-448B-94C4-5B456B503172}" type="slidenum">
              <a:rPr lang="en-US" smtClean="0"/>
              <a:pPr/>
              <a:t>24</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399"/>
            <a:ext cx="6553201" cy="467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23107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Corporate Culture: </a:t>
            </a:r>
            <a:br>
              <a:rPr lang="en-US" altLang="en-US" dirty="0" smtClean="0"/>
            </a:br>
            <a:r>
              <a:rPr lang="en-US" altLang="en-US" dirty="0" smtClean="0"/>
              <a:t>The Company Way</a:t>
            </a:r>
            <a:endParaRPr lang="en-US" dirty="0"/>
          </a:p>
        </p:txBody>
      </p:sp>
      <p:sp>
        <p:nvSpPr>
          <p:cNvPr id="40964" name="Rectangle 2"/>
          <p:cNvSpPr>
            <a:spLocks noGrp="1" noChangeArrowheads="1"/>
          </p:cNvSpPr>
          <p:nvPr>
            <p:ph idx="1"/>
          </p:nvPr>
        </p:nvSpPr>
        <p:spPr/>
        <p:txBody>
          <a:bodyPr/>
          <a:lstStyle/>
          <a:p>
            <a:r>
              <a:rPr lang="en-US" altLang="en-US" b="1" dirty="0" smtClean="0"/>
              <a:t>Corporate culture</a:t>
            </a:r>
          </a:p>
          <a:p>
            <a:pPr lvl="1"/>
            <a:r>
              <a:rPr lang="en-US" altLang="en-US" dirty="0" smtClean="0"/>
              <a:t>the collection of beliefs, expectations and values learned and shared by a corporation’s members and transmitted from one generation of employees to another</a:t>
            </a:r>
            <a:r>
              <a:rPr lang="en-US" altLang="en-US" dirty="0" smtClean="0"/>
              <a:t>.</a:t>
            </a:r>
            <a:endParaRPr lang="en-US" altLang="en-US" dirty="0" smtClean="0"/>
          </a:p>
          <a:p>
            <a:pPr lvl="1"/>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096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6794BEE3-F38E-4091-A95D-A1262DAC8A29}" type="slidenum">
              <a:rPr lang="en-US" altLang="en-US" sz="1200" smtClean="0"/>
              <a:pPr/>
              <a:t>25</a:t>
            </a:fld>
            <a:endParaRPr lang="en-US" altLang="en-US" sz="1200" dirty="0"/>
          </a:p>
        </p:txBody>
      </p:sp>
    </p:spTree>
    <p:extLst>
      <p:ext uri="{BB962C8B-B14F-4D97-AF65-F5344CB8AC3E}">
        <p14:creationId xmlns:p14="http://schemas.microsoft.com/office/powerpoint/2010/main" val="54737448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Functions of Corporate Culture</a:t>
            </a:r>
            <a:endParaRPr lang="en-US" dirty="0"/>
          </a:p>
        </p:txBody>
      </p:sp>
      <p:sp>
        <p:nvSpPr>
          <p:cNvPr id="41988" name="Rectangle 2"/>
          <p:cNvSpPr>
            <a:spLocks noGrp="1" noChangeArrowheads="1"/>
          </p:cNvSpPr>
          <p:nvPr>
            <p:ph idx="1"/>
          </p:nvPr>
        </p:nvSpPr>
        <p:spPr/>
        <p:txBody>
          <a:bodyPr/>
          <a:lstStyle/>
          <a:p>
            <a:pPr marL="514350" indent="-514350">
              <a:buFont typeface="+mj-lt"/>
              <a:buAutoNum type="arabicPeriod"/>
            </a:pPr>
            <a:r>
              <a:rPr lang="en-US" altLang="en-US" dirty="0" smtClean="0"/>
              <a:t>Conveys a </a:t>
            </a:r>
            <a:r>
              <a:rPr lang="en-US" altLang="en-US" dirty="0" smtClean="0">
                <a:solidFill>
                  <a:schemeClr val="tx2">
                    <a:lumMod val="60000"/>
                    <a:lumOff val="40000"/>
                  </a:schemeClr>
                </a:solidFill>
              </a:rPr>
              <a:t>sense of identity </a:t>
            </a:r>
            <a:r>
              <a:rPr lang="en-US" altLang="en-US" dirty="0" smtClean="0"/>
              <a:t>for employees</a:t>
            </a:r>
          </a:p>
          <a:p>
            <a:pPr marL="514350" indent="-514350">
              <a:buFont typeface="+mj-lt"/>
              <a:buAutoNum type="arabicPeriod"/>
            </a:pPr>
            <a:r>
              <a:rPr lang="en-US" altLang="en-US" dirty="0" smtClean="0"/>
              <a:t>Generates employee commitment</a:t>
            </a:r>
          </a:p>
          <a:p>
            <a:pPr marL="514350" indent="-514350">
              <a:buFont typeface="+mj-lt"/>
              <a:buAutoNum type="arabicPeriod"/>
            </a:pPr>
            <a:r>
              <a:rPr lang="en-US" altLang="en-US" dirty="0" smtClean="0"/>
              <a:t>Adds to the </a:t>
            </a:r>
            <a:r>
              <a:rPr lang="en-US" altLang="en-US" dirty="0" smtClean="0">
                <a:solidFill>
                  <a:schemeClr val="tx2">
                    <a:lumMod val="60000"/>
                    <a:lumOff val="40000"/>
                  </a:schemeClr>
                </a:solidFill>
              </a:rPr>
              <a:t>stability</a:t>
            </a:r>
            <a:r>
              <a:rPr lang="en-US" altLang="en-US" dirty="0" smtClean="0"/>
              <a:t> of the organization as a social system</a:t>
            </a:r>
          </a:p>
          <a:p>
            <a:pPr marL="514350" indent="-514350">
              <a:buFont typeface="+mj-lt"/>
              <a:buAutoNum type="arabicPeriod"/>
            </a:pPr>
            <a:r>
              <a:rPr lang="en-US" altLang="en-US" dirty="0" smtClean="0"/>
              <a:t>Serves as a </a:t>
            </a:r>
            <a:r>
              <a:rPr lang="en-US" altLang="en-US" dirty="0" smtClean="0">
                <a:solidFill>
                  <a:schemeClr val="tx2">
                    <a:lumMod val="60000"/>
                    <a:lumOff val="40000"/>
                  </a:schemeClr>
                </a:solidFill>
              </a:rPr>
              <a:t>frame of reference </a:t>
            </a:r>
            <a:r>
              <a:rPr lang="en-US" altLang="en-US" dirty="0" smtClean="0"/>
              <a:t>for employees to understand organizational activities and as a guide for behavior</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198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FC3B93FF-7C22-4500-8B7E-DE9D1928DB1C}" type="slidenum">
              <a:rPr lang="en-US" altLang="en-US" sz="1200" smtClean="0"/>
              <a:pPr/>
              <a:t>26</a:t>
            </a:fld>
            <a:endParaRPr lang="en-US" altLang="en-US" sz="1200" dirty="0"/>
          </a:p>
        </p:txBody>
      </p:sp>
    </p:spTree>
    <p:extLst>
      <p:ext uri="{BB962C8B-B14F-4D97-AF65-F5344CB8AC3E}">
        <p14:creationId xmlns:p14="http://schemas.microsoft.com/office/powerpoint/2010/main" val="171385006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Corporate Culture: </a:t>
            </a:r>
            <a:br>
              <a:rPr lang="en-US" altLang="en-US" dirty="0" smtClean="0"/>
            </a:br>
            <a:r>
              <a:rPr lang="en-US" altLang="en-US" dirty="0" smtClean="0"/>
              <a:t>The Company Way</a:t>
            </a:r>
            <a:endParaRPr lang="en-US" dirty="0"/>
          </a:p>
        </p:txBody>
      </p:sp>
      <p:sp>
        <p:nvSpPr>
          <p:cNvPr id="43012" name="Rectangle 2"/>
          <p:cNvSpPr>
            <a:spLocks noGrp="1" noChangeArrowheads="1"/>
          </p:cNvSpPr>
          <p:nvPr>
            <p:ph idx="1"/>
          </p:nvPr>
        </p:nvSpPr>
        <p:spPr/>
        <p:txBody>
          <a:bodyPr>
            <a:normAutofit/>
          </a:bodyPr>
          <a:lstStyle/>
          <a:p>
            <a:r>
              <a:rPr lang="en-US" altLang="en-US" b="1" dirty="0" smtClean="0"/>
              <a:t>Cultural intensity</a:t>
            </a:r>
          </a:p>
          <a:p>
            <a:pPr lvl="1"/>
            <a:r>
              <a:rPr lang="en-US" altLang="en-US" sz="2700" dirty="0" smtClean="0"/>
              <a:t>the degree of which members of a unit accept the norms, values and other cultural content associated with the unit</a:t>
            </a:r>
          </a:p>
          <a:p>
            <a:pPr lvl="1"/>
            <a:r>
              <a:rPr lang="en-US" sz="2700" dirty="0"/>
              <a:t>shows the culture’s depth</a:t>
            </a:r>
            <a:endParaRPr lang="en-US" altLang="en-US" sz="2700" dirty="0" smtClean="0"/>
          </a:p>
          <a:p>
            <a:r>
              <a:rPr lang="en-US" altLang="en-US" b="1" dirty="0" smtClean="0"/>
              <a:t>Cultural integration</a:t>
            </a:r>
          </a:p>
          <a:p>
            <a:pPr lvl="1"/>
            <a:r>
              <a:rPr lang="en-US" altLang="en-US" sz="2700" dirty="0" smtClean="0"/>
              <a:t>the extent of which units throughout the organization share a common culture</a:t>
            </a:r>
          </a:p>
          <a:p>
            <a:pPr lvl="1"/>
            <a:r>
              <a:rPr lang="en-US" sz="2700" dirty="0" smtClean="0"/>
              <a:t>culture’s </a:t>
            </a:r>
            <a:r>
              <a:rPr lang="en-US" sz="2700" dirty="0"/>
              <a:t>breadth</a:t>
            </a:r>
            <a:endParaRPr lang="en-US" altLang="en-US" sz="2700"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301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D1406479-1C58-4688-9DD9-CF3202429E74}" type="slidenum">
              <a:rPr lang="en-US" altLang="en-US" sz="1200" smtClean="0"/>
              <a:pPr/>
              <a:t>27</a:t>
            </a:fld>
            <a:endParaRPr lang="en-US" altLang="en-US" sz="1200" dirty="0"/>
          </a:p>
        </p:txBody>
      </p:sp>
    </p:spTree>
    <p:extLst>
      <p:ext uri="{BB962C8B-B14F-4D97-AF65-F5344CB8AC3E}">
        <p14:creationId xmlns:p14="http://schemas.microsoft.com/office/powerpoint/2010/main" val="2996025016"/>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Strategic Marketing Issues</a:t>
            </a:r>
            <a:endParaRPr lang="en-US" dirty="0"/>
          </a:p>
        </p:txBody>
      </p:sp>
      <p:sp>
        <p:nvSpPr>
          <p:cNvPr id="44036" name="Rectangle 2"/>
          <p:cNvSpPr>
            <a:spLocks noGrp="1" noChangeArrowheads="1"/>
          </p:cNvSpPr>
          <p:nvPr>
            <p:ph idx="1"/>
          </p:nvPr>
        </p:nvSpPr>
        <p:spPr/>
        <p:txBody>
          <a:bodyPr>
            <a:normAutofit/>
          </a:bodyPr>
          <a:lstStyle/>
          <a:p>
            <a:r>
              <a:rPr lang="en-US" altLang="en-US" b="1" dirty="0" smtClean="0"/>
              <a:t>Market position</a:t>
            </a:r>
          </a:p>
          <a:p>
            <a:pPr lvl="1"/>
            <a:r>
              <a:rPr lang="en-US" dirty="0" smtClean="0"/>
              <a:t>refers </a:t>
            </a:r>
            <a:r>
              <a:rPr lang="en-US" dirty="0"/>
              <a:t>to the selection </a:t>
            </a:r>
            <a:r>
              <a:rPr lang="en-US" dirty="0" smtClean="0"/>
              <a:t>of specific </a:t>
            </a:r>
            <a:r>
              <a:rPr lang="en-US" dirty="0"/>
              <a:t>areas for marketing concentration and can be expressed in terms of market, </a:t>
            </a:r>
            <a:r>
              <a:rPr lang="en-US" dirty="0" smtClean="0"/>
              <a:t>product </a:t>
            </a:r>
            <a:r>
              <a:rPr lang="en-US" dirty="0" smtClean="0"/>
              <a:t>and </a:t>
            </a:r>
            <a:r>
              <a:rPr lang="en-US" dirty="0"/>
              <a:t>geographic </a:t>
            </a:r>
            <a:r>
              <a:rPr lang="en-US" dirty="0" smtClean="0"/>
              <a:t>locations</a:t>
            </a:r>
            <a:endParaRPr lang="en-US" dirty="0" smtClean="0"/>
          </a:p>
          <a:p>
            <a:r>
              <a:rPr lang="en-US" altLang="en-US" b="1" dirty="0" smtClean="0"/>
              <a:t>Marketing </a:t>
            </a:r>
            <a:r>
              <a:rPr lang="en-US" altLang="en-US" b="1" dirty="0" smtClean="0"/>
              <a:t>mix</a:t>
            </a:r>
            <a:endParaRPr lang="en-US" altLang="en-US" b="1" dirty="0" smtClean="0"/>
          </a:p>
          <a:p>
            <a:pPr lvl="1"/>
            <a:r>
              <a:rPr lang="en-US" altLang="en-US" dirty="0" smtClean="0"/>
              <a:t>the </a:t>
            </a:r>
            <a:r>
              <a:rPr lang="en-US" altLang="en-US" dirty="0"/>
              <a:t>particular combination of key variables under a corporation’s control that can be used to affect demand and to gain competitive advantage</a:t>
            </a:r>
          </a:p>
          <a:p>
            <a:pPr lvl="1"/>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403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4D272AC6-5DB9-44B6-8506-6FBC00CDA191}" type="slidenum">
              <a:rPr lang="en-US" altLang="en-US" sz="1200" smtClean="0"/>
              <a:pPr/>
              <a:t>28</a:t>
            </a:fld>
            <a:endParaRPr lang="en-US" altLang="en-US" sz="1200" dirty="0"/>
          </a:p>
        </p:txBody>
      </p:sp>
    </p:spTree>
    <p:extLst>
      <p:ext uri="{BB962C8B-B14F-4D97-AF65-F5344CB8AC3E}">
        <p14:creationId xmlns:p14="http://schemas.microsoft.com/office/powerpoint/2010/main" val="3791506367"/>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Marketing </a:t>
            </a:r>
            <a:r>
              <a:rPr lang="en-US" dirty="0" smtClean="0"/>
              <a:t>Mix Variables</a:t>
            </a:r>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450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altLang="en-US" sz="1400" dirty="0" smtClean="0"/>
              <a:t>5-</a:t>
            </a:r>
            <a:fld id="{7BF38563-7F3A-4801-9F30-3FF897FB1A08}" type="slidenum">
              <a:rPr lang="en-US" altLang="en-US" sz="1400" smtClean="0"/>
              <a:pPr eaLnBrk="1" hangingPunct="1"/>
              <a:t>29</a:t>
            </a:fld>
            <a:endParaRPr lang="en-US" altLang="en-US" sz="1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67155"/>
            <a:ext cx="8686800" cy="272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968001"/>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3000" dirty="0"/>
              <a:t>Assess a company’s corporate culture </a:t>
            </a:r>
            <a:r>
              <a:rPr lang="en-US" sz="3000" dirty="0" smtClean="0"/>
              <a:t>and how </a:t>
            </a:r>
            <a:r>
              <a:rPr lang="en-US" sz="3000" dirty="0"/>
              <a:t>it might affect a proposed strategy</a:t>
            </a:r>
          </a:p>
          <a:p>
            <a:r>
              <a:rPr lang="en-US" sz="3000" dirty="0" smtClean="0"/>
              <a:t>Scan </a:t>
            </a:r>
            <a:r>
              <a:rPr lang="en-US" sz="3000" dirty="0"/>
              <a:t>functional resources to </a:t>
            </a:r>
            <a:r>
              <a:rPr lang="en-US" sz="3000" dirty="0" smtClean="0"/>
              <a:t>determine their </a:t>
            </a:r>
            <a:r>
              <a:rPr lang="en-US" sz="3000" dirty="0"/>
              <a:t>fit with a firm’s strategy</a:t>
            </a:r>
          </a:p>
          <a:p>
            <a:r>
              <a:rPr lang="en-US" sz="3000" dirty="0" smtClean="0"/>
              <a:t>Construct </a:t>
            </a:r>
            <a:r>
              <a:rPr lang="en-US" sz="3000" dirty="0"/>
              <a:t>an IFAS Table that </a:t>
            </a:r>
            <a:r>
              <a:rPr lang="en-US" sz="3000" dirty="0" smtClean="0"/>
              <a:t>summarizes internal </a:t>
            </a:r>
            <a:r>
              <a:rPr lang="en-US" sz="3000" dirty="0"/>
              <a:t>factors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3</a:t>
            </a:fld>
            <a:endParaRPr lang="en-US" dirty="0"/>
          </a:p>
        </p:txBody>
      </p:sp>
    </p:spTree>
    <p:extLst>
      <p:ext uri="{BB962C8B-B14F-4D97-AF65-F5344CB8AC3E}">
        <p14:creationId xmlns:p14="http://schemas.microsoft.com/office/powerpoint/2010/main" val="1990614768"/>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Life Cycle</a:t>
            </a:r>
          </a:p>
        </p:txBody>
      </p:sp>
      <p:sp>
        <p:nvSpPr>
          <p:cNvPr id="3" name="Content Placeholder 2"/>
          <p:cNvSpPr>
            <a:spLocks noGrp="1"/>
          </p:cNvSpPr>
          <p:nvPr>
            <p:ph sz="half" idx="1"/>
          </p:nvPr>
        </p:nvSpPr>
        <p:spPr/>
        <p:txBody>
          <a:bodyPr/>
          <a:lstStyle/>
          <a:p>
            <a:r>
              <a:rPr lang="en-US" b="1" dirty="0" smtClean="0"/>
              <a:t>Product </a:t>
            </a:r>
            <a:r>
              <a:rPr lang="en-US" b="1" dirty="0"/>
              <a:t>life cycle </a:t>
            </a:r>
            <a:endParaRPr lang="en-US" dirty="0"/>
          </a:p>
          <a:p>
            <a:pPr lvl="1"/>
            <a:r>
              <a:rPr lang="en-US" dirty="0" smtClean="0"/>
              <a:t>a </a:t>
            </a:r>
            <a:r>
              <a:rPr lang="en-US" dirty="0"/>
              <a:t>graph showing time plotted </a:t>
            </a:r>
            <a:r>
              <a:rPr lang="en-US" dirty="0" smtClean="0"/>
              <a:t>against the </a:t>
            </a:r>
            <a:r>
              <a:rPr lang="en-US" dirty="0"/>
              <a:t>sales of a product as it moves from introduction through growth and maturity to </a:t>
            </a:r>
            <a:r>
              <a:rPr lang="en-US" dirty="0" smtClean="0"/>
              <a:t>decline</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30</a:t>
            </a:fld>
            <a:endParaRPr lang="en-US" dirty="0"/>
          </a:p>
        </p:txBody>
      </p:sp>
      <p:pic>
        <p:nvPicPr>
          <p:cNvPr id="12"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661930"/>
            <a:ext cx="4038600" cy="270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40576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and Corporate Reputation</a:t>
            </a:r>
            <a:endParaRPr lang="en-US" dirty="0"/>
          </a:p>
        </p:txBody>
      </p:sp>
      <p:sp>
        <p:nvSpPr>
          <p:cNvPr id="47108" name="Rectangle 2"/>
          <p:cNvSpPr>
            <a:spLocks noGrp="1" noChangeArrowheads="1"/>
          </p:cNvSpPr>
          <p:nvPr>
            <p:ph idx="1"/>
          </p:nvPr>
        </p:nvSpPr>
        <p:spPr/>
        <p:txBody>
          <a:bodyPr/>
          <a:lstStyle/>
          <a:p>
            <a:r>
              <a:rPr lang="en-US" altLang="en-US" b="1" dirty="0" smtClean="0"/>
              <a:t>Brand</a:t>
            </a:r>
          </a:p>
          <a:p>
            <a:pPr lvl="1"/>
            <a:r>
              <a:rPr lang="en-US" altLang="en-US" dirty="0" smtClean="0"/>
              <a:t>a name given to a company’s product which identifies that item in the mind of the consumer</a:t>
            </a:r>
          </a:p>
          <a:p>
            <a:endParaRPr lang="en-US" altLang="en-US" sz="800" dirty="0" smtClean="0"/>
          </a:p>
          <a:p>
            <a:r>
              <a:rPr lang="en-US" altLang="en-US" b="1" dirty="0" smtClean="0"/>
              <a:t>Corporate brand</a:t>
            </a:r>
          </a:p>
          <a:p>
            <a:pPr lvl="1"/>
            <a:r>
              <a:rPr lang="en-US" altLang="en-US" dirty="0" smtClean="0"/>
              <a:t>a type of brand in which the company’s name serves as the brand</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71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63DE86DE-D6A5-438E-B848-2F2DDCDDAA85}" type="slidenum">
              <a:rPr lang="en-US" altLang="en-US" sz="1200" smtClean="0"/>
              <a:pPr/>
              <a:t>31</a:t>
            </a:fld>
            <a:endParaRPr lang="en-US" altLang="en-US" sz="1200" dirty="0"/>
          </a:p>
        </p:txBody>
      </p:sp>
    </p:spTree>
    <p:extLst>
      <p:ext uri="{BB962C8B-B14F-4D97-AF65-F5344CB8AC3E}">
        <p14:creationId xmlns:p14="http://schemas.microsoft.com/office/powerpoint/2010/main" val="49291839"/>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 and Corporate Reputation</a:t>
            </a:r>
            <a:endParaRPr lang="en-US" dirty="0"/>
          </a:p>
        </p:txBody>
      </p:sp>
      <p:sp>
        <p:nvSpPr>
          <p:cNvPr id="48132" name="Rectangle 2"/>
          <p:cNvSpPr>
            <a:spLocks noGrp="1" noChangeArrowheads="1"/>
          </p:cNvSpPr>
          <p:nvPr>
            <p:ph idx="1"/>
          </p:nvPr>
        </p:nvSpPr>
        <p:spPr/>
        <p:txBody>
          <a:bodyPr/>
          <a:lstStyle/>
          <a:p>
            <a:r>
              <a:rPr lang="en-US" altLang="en-US" b="1" dirty="0" smtClean="0"/>
              <a:t>Corporate reputation</a:t>
            </a:r>
          </a:p>
          <a:p>
            <a:pPr lvl="1"/>
            <a:r>
              <a:rPr lang="en-US" altLang="en-US" dirty="0" smtClean="0"/>
              <a:t>a widely held perception of a company by the general public</a:t>
            </a:r>
          </a:p>
          <a:p>
            <a:pPr marL="0" indent="0">
              <a:buNone/>
            </a:pPr>
            <a:r>
              <a:rPr lang="en-US" dirty="0" smtClean="0"/>
              <a:t>Consists </a:t>
            </a:r>
            <a:r>
              <a:rPr lang="en-US" dirty="0"/>
              <a:t>of </a:t>
            </a:r>
            <a:r>
              <a:rPr lang="en-US" dirty="0">
                <a:solidFill>
                  <a:schemeClr val="tx2">
                    <a:lumMod val="60000"/>
                    <a:lumOff val="40000"/>
                  </a:schemeClr>
                </a:solidFill>
              </a:rPr>
              <a:t>two </a:t>
            </a:r>
            <a:r>
              <a:rPr lang="en-US" dirty="0" smtClean="0">
                <a:solidFill>
                  <a:schemeClr val="tx2">
                    <a:lumMod val="60000"/>
                    <a:lumOff val="40000"/>
                  </a:schemeClr>
                </a:solidFill>
              </a:rPr>
              <a:t>attributes</a:t>
            </a:r>
            <a:r>
              <a:rPr lang="en-US" dirty="0" smtClean="0"/>
              <a:t>:</a:t>
            </a:r>
            <a:endParaRPr lang="en-US" altLang="en-US" dirty="0" smtClean="0"/>
          </a:p>
          <a:p>
            <a:r>
              <a:rPr lang="en-US" altLang="en-US" sz="3000" dirty="0" smtClean="0"/>
              <a:t>Stakeholders’ perceptions of quality</a:t>
            </a:r>
          </a:p>
          <a:p>
            <a:r>
              <a:rPr lang="en-US" altLang="en-US" sz="3000" dirty="0" smtClean="0"/>
              <a:t>Corporation’s prominence in the minds of stakeholders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813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417E5B59-0A58-45E0-A452-5F4D23127207}" type="slidenum">
              <a:rPr lang="en-US" altLang="en-US" sz="1200" smtClean="0"/>
              <a:pPr/>
              <a:t>32</a:t>
            </a:fld>
            <a:endParaRPr lang="en-US" altLang="en-US" sz="1200" dirty="0"/>
          </a:p>
        </p:txBody>
      </p:sp>
    </p:spTree>
    <p:extLst>
      <p:ext uri="{BB962C8B-B14F-4D97-AF65-F5344CB8AC3E}">
        <p14:creationId xmlns:p14="http://schemas.microsoft.com/office/powerpoint/2010/main" val="4231644654"/>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Strategic Financial Issues</a:t>
            </a:r>
            <a:endParaRPr lang="en-US" altLang="en-US" dirty="0"/>
          </a:p>
        </p:txBody>
      </p:sp>
      <p:sp>
        <p:nvSpPr>
          <p:cNvPr id="49156" name="Rectangle 2"/>
          <p:cNvSpPr>
            <a:spLocks noGrp="1" noChangeArrowheads="1"/>
          </p:cNvSpPr>
          <p:nvPr>
            <p:ph idx="1"/>
          </p:nvPr>
        </p:nvSpPr>
        <p:spPr/>
        <p:txBody>
          <a:bodyPr>
            <a:normAutofit/>
          </a:bodyPr>
          <a:lstStyle/>
          <a:p>
            <a:r>
              <a:rPr lang="en-US" altLang="en-US" b="1" dirty="0" smtClean="0"/>
              <a:t>Financial leverage</a:t>
            </a:r>
          </a:p>
          <a:p>
            <a:pPr lvl="1"/>
            <a:r>
              <a:rPr lang="en-US" altLang="en-US" dirty="0" smtClean="0"/>
              <a:t>ratio of total debt to total assets</a:t>
            </a:r>
          </a:p>
          <a:p>
            <a:pPr lvl="1"/>
            <a:r>
              <a:rPr lang="en-US" altLang="en-US" dirty="0" smtClean="0"/>
              <a:t>describes how debt is used to increase earnings available to common shareholders</a:t>
            </a:r>
          </a:p>
          <a:p>
            <a:r>
              <a:rPr lang="en-US" altLang="en-US" b="1" dirty="0" smtClean="0"/>
              <a:t>Capital budgeting</a:t>
            </a:r>
          </a:p>
          <a:p>
            <a:pPr lvl="1"/>
            <a:r>
              <a:rPr lang="en-US" altLang="en-US" dirty="0" smtClean="0"/>
              <a:t>the analyzing and ranking of possible investments in fixed assets in terms of additional outlays and receipts that will result from each investment</a:t>
            </a:r>
          </a:p>
          <a:p>
            <a:pPr lvl="1"/>
            <a:r>
              <a:rPr lang="en-US" altLang="en-US" dirty="0" smtClean="0"/>
              <a:t>Hurdle point</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915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BFDE3F5E-1501-484E-8A5D-A3870CF348BB}" type="slidenum">
              <a:rPr lang="en-US" altLang="en-US" sz="1200" smtClean="0"/>
              <a:pPr/>
              <a:t>33</a:t>
            </a:fld>
            <a:endParaRPr lang="en-US" altLang="en-US" sz="1200" dirty="0"/>
          </a:p>
        </p:txBody>
      </p:sp>
    </p:spTree>
    <p:extLst>
      <p:ext uri="{BB962C8B-B14F-4D97-AF65-F5344CB8AC3E}">
        <p14:creationId xmlns:p14="http://schemas.microsoft.com/office/powerpoint/2010/main" val="223461691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Strategic Research and Development Issues</a:t>
            </a:r>
            <a:endParaRPr lang="en-US" dirty="0"/>
          </a:p>
        </p:txBody>
      </p:sp>
      <p:sp>
        <p:nvSpPr>
          <p:cNvPr id="50180" name="Rectangle 2"/>
          <p:cNvSpPr>
            <a:spLocks noGrp="1" noChangeArrowheads="1"/>
          </p:cNvSpPr>
          <p:nvPr>
            <p:ph idx="1"/>
          </p:nvPr>
        </p:nvSpPr>
        <p:spPr/>
        <p:txBody>
          <a:bodyPr/>
          <a:lstStyle/>
          <a:p>
            <a:r>
              <a:rPr lang="en-US" altLang="en-US" b="1" dirty="0" smtClean="0"/>
              <a:t>R&amp;D </a:t>
            </a:r>
            <a:r>
              <a:rPr lang="en-US" altLang="en-US" b="1" dirty="0" smtClean="0"/>
              <a:t>intensity</a:t>
            </a:r>
          </a:p>
          <a:p>
            <a:pPr lvl="1"/>
            <a:r>
              <a:rPr lang="en-US" altLang="en-US" dirty="0" smtClean="0"/>
              <a:t>spending on </a:t>
            </a:r>
            <a:r>
              <a:rPr lang="en-US" altLang="en-US" dirty="0" smtClean="0"/>
              <a:t>R&amp;D </a:t>
            </a:r>
            <a:r>
              <a:rPr lang="en-US" altLang="en-US" dirty="0" smtClean="0"/>
              <a:t>as a percentage of sales revenue</a:t>
            </a:r>
          </a:p>
          <a:p>
            <a:pPr lvl="1"/>
            <a:r>
              <a:rPr lang="en-US" dirty="0"/>
              <a:t>principal means of gaining market share in global competition</a:t>
            </a:r>
            <a:endParaRPr lang="en-US" altLang="en-US" dirty="0" smtClean="0"/>
          </a:p>
          <a:p>
            <a:r>
              <a:rPr lang="en-US" altLang="en-US" b="1" dirty="0" smtClean="0"/>
              <a:t>Technology transfer</a:t>
            </a:r>
          </a:p>
          <a:p>
            <a:pPr lvl="1"/>
            <a:r>
              <a:rPr lang="en-US" altLang="en-US" dirty="0" smtClean="0"/>
              <a:t>the process of taking new technology from the laboratory to the marketplace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01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F0ED5370-FCB1-4996-9F7E-1F84643B3E70}" type="slidenum">
              <a:rPr lang="en-US" altLang="en-US" sz="1200" smtClean="0"/>
              <a:pPr/>
              <a:t>34</a:t>
            </a:fld>
            <a:endParaRPr lang="en-US" altLang="en-US" sz="1200" dirty="0"/>
          </a:p>
        </p:txBody>
      </p:sp>
    </p:spTree>
    <p:extLst>
      <p:ext uri="{BB962C8B-B14F-4D97-AF65-F5344CB8AC3E}">
        <p14:creationId xmlns:p14="http://schemas.microsoft.com/office/powerpoint/2010/main" val="3991657280"/>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R&amp;D </a:t>
            </a:r>
            <a:r>
              <a:rPr lang="en-US" dirty="0" smtClean="0"/>
              <a:t>Mix</a:t>
            </a:r>
            <a:endParaRPr lang="en-US" dirty="0"/>
          </a:p>
        </p:txBody>
      </p:sp>
      <p:sp>
        <p:nvSpPr>
          <p:cNvPr id="51204" name="Rectangle 2"/>
          <p:cNvSpPr>
            <a:spLocks noGrp="1" noChangeArrowheads="1"/>
          </p:cNvSpPr>
          <p:nvPr>
            <p:ph idx="1"/>
          </p:nvPr>
        </p:nvSpPr>
        <p:spPr/>
        <p:txBody>
          <a:bodyPr>
            <a:normAutofit fontScale="92500"/>
          </a:bodyPr>
          <a:lstStyle/>
          <a:p>
            <a:r>
              <a:rPr lang="en-US" altLang="en-US" b="1" dirty="0" smtClean="0"/>
              <a:t>Basic </a:t>
            </a:r>
            <a:r>
              <a:rPr lang="en-US" altLang="en-US" b="1" dirty="0" smtClean="0"/>
              <a:t>R&amp;D</a:t>
            </a:r>
            <a:endParaRPr lang="en-US" altLang="en-US" b="1" dirty="0" smtClean="0"/>
          </a:p>
          <a:p>
            <a:pPr lvl="1"/>
            <a:r>
              <a:rPr lang="en-US" altLang="en-US" dirty="0" smtClean="0"/>
              <a:t>focuses on theoretical problems</a:t>
            </a:r>
          </a:p>
          <a:p>
            <a:r>
              <a:rPr lang="en-US" altLang="en-US" b="1" dirty="0" smtClean="0"/>
              <a:t>Product </a:t>
            </a:r>
            <a:r>
              <a:rPr lang="en-US" altLang="en-US" b="1" dirty="0" smtClean="0"/>
              <a:t>R&amp;D</a:t>
            </a:r>
            <a:endParaRPr lang="en-US" altLang="en-US" b="1" dirty="0" smtClean="0"/>
          </a:p>
          <a:p>
            <a:pPr lvl="1"/>
            <a:r>
              <a:rPr lang="en-US" altLang="en-US" dirty="0" smtClean="0"/>
              <a:t>concentrates on marketing and is concerned with product or product packaging improvements</a:t>
            </a:r>
          </a:p>
          <a:p>
            <a:r>
              <a:rPr lang="en-US" altLang="en-US" b="1" dirty="0" smtClean="0"/>
              <a:t>Engineering </a:t>
            </a:r>
            <a:r>
              <a:rPr lang="en-US" altLang="en-US" b="1" dirty="0" smtClean="0"/>
              <a:t>R&amp;D</a:t>
            </a:r>
            <a:endParaRPr lang="en-US" altLang="en-US" b="1" dirty="0" smtClean="0"/>
          </a:p>
          <a:p>
            <a:pPr lvl="1"/>
            <a:r>
              <a:rPr lang="en-US" altLang="en-US" dirty="0" smtClean="0"/>
              <a:t>concerned with engineering, concentrating on quality </a:t>
            </a:r>
            <a:r>
              <a:rPr lang="en-US" altLang="en-US" dirty="0" smtClean="0"/>
              <a:t>control </a:t>
            </a:r>
            <a:r>
              <a:rPr lang="en-US" altLang="en-US" dirty="0" smtClean="0"/>
              <a:t>and the development of design specifications and improved production equipment</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12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811C4CC4-B318-4E54-872F-3AB15EE92B57}" type="slidenum">
              <a:rPr lang="en-US" altLang="en-US" sz="1200" smtClean="0"/>
              <a:pPr/>
              <a:t>35</a:t>
            </a:fld>
            <a:endParaRPr lang="en-US" altLang="en-US" sz="1200" dirty="0"/>
          </a:p>
        </p:txBody>
      </p:sp>
    </p:spTree>
    <p:extLst>
      <p:ext uri="{BB962C8B-B14F-4D97-AF65-F5344CB8AC3E}">
        <p14:creationId xmlns:p14="http://schemas.microsoft.com/office/powerpoint/2010/main" val="3447755693"/>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Impact of Technological Discontinuity on Strategy</a:t>
            </a:r>
            <a:endParaRPr lang="en-US" dirty="0"/>
          </a:p>
        </p:txBody>
      </p:sp>
      <p:sp>
        <p:nvSpPr>
          <p:cNvPr id="52228" name="Rectangle 2"/>
          <p:cNvSpPr>
            <a:spLocks noGrp="1" noChangeArrowheads="1"/>
          </p:cNvSpPr>
          <p:nvPr>
            <p:ph idx="1"/>
          </p:nvPr>
        </p:nvSpPr>
        <p:spPr/>
        <p:txBody>
          <a:bodyPr/>
          <a:lstStyle/>
          <a:p>
            <a:r>
              <a:rPr lang="en-US" altLang="en-US" b="1" dirty="0" smtClean="0"/>
              <a:t>Technology discontinuity</a:t>
            </a:r>
          </a:p>
          <a:p>
            <a:pPr lvl="1"/>
            <a:r>
              <a:rPr lang="en-US" altLang="en-US" dirty="0" smtClean="0"/>
              <a:t>when a new technology cannot be used to enhance current technology, but substitutes for the technology to yield better performance</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222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9679858E-1318-48FD-A5C7-C21269310468}" type="slidenum">
              <a:rPr lang="en-US" altLang="en-US" sz="1200" smtClean="0"/>
              <a:pPr/>
              <a:t>36</a:t>
            </a:fld>
            <a:endParaRPr lang="en-US" altLang="en-US" sz="1200" dirty="0"/>
          </a:p>
        </p:txBody>
      </p:sp>
    </p:spTree>
    <p:extLst>
      <p:ext uri="{BB962C8B-B14F-4D97-AF65-F5344CB8AC3E}">
        <p14:creationId xmlns:p14="http://schemas.microsoft.com/office/powerpoint/2010/main" val="2821326552"/>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Strategic Operations Issues</a:t>
            </a:r>
            <a:endParaRPr lang="en-US" dirty="0"/>
          </a:p>
        </p:txBody>
      </p:sp>
      <p:sp>
        <p:nvSpPr>
          <p:cNvPr id="54276" name="Rectangle 2"/>
          <p:cNvSpPr>
            <a:spLocks noGrp="1" noChangeArrowheads="1"/>
          </p:cNvSpPr>
          <p:nvPr>
            <p:ph idx="1"/>
          </p:nvPr>
        </p:nvSpPr>
        <p:spPr/>
        <p:txBody>
          <a:bodyPr>
            <a:normAutofit lnSpcReduction="10000"/>
          </a:bodyPr>
          <a:lstStyle/>
          <a:p>
            <a:r>
              <a:rPr lang="en-US" altLang="en-US" b="1" dirty="0" smtClean="0"/>
              <a:t>Intermittent </a:t>
            </a:r>
            <a:r>
              <a:rPr lang="en-US" altLang="en-US" b="1" dirty="0" smtClean="0"/>
              <a:t>systems</a:t>
            </a:r>
            <a:endParaRPr lang="en-US" altLang="en-US" b="1" dirty="0" smtClean="0"/>
          </a:p>
          <a:p>
            <a:pPr lvl="1"/>
            <a:r>
              <a:rPr lang="en-US" altLang="en-US" dirty="0" smtClean="0"/>
              <a:t>item is normally processed sequentially, but the work and sequence of the process vary</a:t>
            </a:r>
          </a:p>
          <a:p>
            <a:endParaRPr lang="en-US" altLang="en-US" sz="500" dirty="0" smtClean="0"/>
          </a:p>
          <a:p>
            <a:r>
              <a:rPr lang="en-US" altLang="en-US" b="1" dirty="0" smtClean="0"/>
              <a:t>Continuous systems</a:t>
            </a:r>
          </a:p>
          <a:p>
            <a:pPr lvl="1"/>
            <a:r>
              <a:rPr lang="en-US" altLang="en-US" dirty="0" smtClean="0"/>
              <a:t>work is laid out in lines on which products can be continuously assembled or processed</a:t>
            </a:r>
          </a:p>
          <a:p>
            <a:endParaRPr lang="en-US" altLang="en-US" sz="500" dirty="0" smtClean="0"/>
          </a:p>
          <a:p>
            <a:r>
              <a:rPr lang="en-US" altLang="en-US" b="1" dirty="0" smtClean="0"/>
              <a:t>Operating leverage</a:t>
            </a:r>
          </a:p>
          <a:p>
            <a:pPr lvl="1"/>
            <a:r>
              <a:rPr lang="en-US" altLang="en-US" dirty="0" smtClean="0"/>
              <a:t>impact of a specific change in sales volume on net operation income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427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7DFFCED2-4654-4EB2-AD50-D7062A769B9B}" type="slidenum">
              <a:rPr lang="en-US" altLang="en-US" sz="1200" smtClean="0"/>
              <a:pPr/>
              <a:t>37</a:t>
            </a:fld>
            <a:endParaRPr lang="en-US" altLang="en-US" sz="1200" dirty="0"/>
          </a:p>
        </p:txBody>
      </p:sp>
    </p:spTree>
    <p:extLst>
      <p:ext uri="{BB962C8B-B14F-4D97-AF65-F5344CB8AC3E}">
        <p14:creationId xmlns:p14="http://schemas.microsoft.com/office/powerpoint/2010/main" val="901443675"/>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Experience Curve</a:t>
            </a:r>
            <a:endParaRPr lang="en-US" dirty="0"/>
          </a:p>
        </p:txBody>
      </p:sp>
      <p:sp>
        <p:nvSpPr>
          <p:cNvPr id="55300" name="Rectangle 2"/>
          <p:cNvSpPr>
            <a:spLocks noGrp="1" noChangeArrowheads="1"/>
          </p:cNvSpPr>
          <p:nvPr>
            <p:ph idx="1"/>
          </p:nvPr>
        </p:nvSpPr>
        <p:spPr/>
        <p:txBody>
          <a:bodyPr/>
          <a:lstStyle/>
          <a:p>
            <a:r>
              <a:rPr lang="en-US" altLang="en-US" b="1" dirty="0" smtClean="0"/>
              <a:t>Experience curve</a:t>
            </a:r>
          </a:p>
          <a:p>
            <a:pPr lvl="1"/>
            <a:r>
              <a:rPr lang="en-US" altLang="en-US" dirty="0" smtClean="0"/>
              <a:t>unit production costs decline by some fixed percentage each time the total accumulated volume of production units doubles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529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AFBACA2A-CD99-41A1-B236-1A93FA389E4B}" type="slidenum">
              <a:rPr lang="en-US" altLang="en-US" sz="1200" smtClean="0"/>
              <a:pPr/>
              <a:t>38</a:t>
            </a:fld>
            <a:endParaRPr lang="en-US" altLang="en-US" sz="1200" dirty="0"/>
          </a:p>
        </p:txBody>
      </p:sp>
    </p:spTree>
    <p:extLst>
      <p:ext uri="{BB962C8B-B14F-4D97-AF65-F5344CB8AC3E}">
        <p14:creationId xmlns:p14="http://schemas.microsoft.com/office/powerpoint/2010/main" val="4160522024"/>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Increasing Use of Teams</a:t>
            </a:r>
            <a:endParaRPr lang="en-US" dirty="0"/>
          </a:p>
        </p:txBody>
      </p:sp>
      <p:sp>
        <p:nvSpPr>
          <p:cNvPr id="57348" name="Rectangle 2"/>
          <p:cNvSpPr>
            <a:spLocks noGrp="1" noChangeArrowheads="1"/>
          </p:cNvSpPr>
          <p:nvPr>
            <p:ph idx="1"/>
          </p:nvPr>
        </p:nvSpPr>
        <p:spPr/>
        <p:txBody>
          <a:bodyPr>
            <a:normAutofit fontScale="92500" lnSpcReduction="10000"/>
          </a:bodyPr>
          <a:lstStyle/>
          <a:p>
            <a:r>
              <a:rPr lang="en-US" altLang="en-US" b="1" dirty="0" smtClean="0"/>
              <a:t>Autonomous (self-managed)</a:t>
            </a:r>
          </a:p>
          <a:p>
            <a:pPr lvl="1"/>
            <a:r>
              <a:rPr lang="en-US" altLang="en-US" dirty="0" smtClean="0"/>
              <a:t>a group of people work together without a supervisor to plan, coordinate and evaluate their work</a:t>
            </a:r>
          </a:p>
          <a:p>
            <a:r>
              <a:rPr lang="en-US" altLang="en-US" b="1" dirty="0" smtClean="0"/>
              <a:t>Cross-functional work teams</a:t>
            </a:r>
          </a:p>
          <a:p>
            <a:pPr lvl="1"/>
            <a:r>
              <a:rPr lang="en-US" altLang="en-US" dirty="0" smtClean="0"/>
              <a:t>various disciplines are involved in a project from the beginning</a:t>
            </a:r>
          </a:p>
          <a:p>
            <a:r>
              <a:rPr lang="en-US" altLang="en-US" b="1" dirty="0" smtClean="0"/>
              <a:t>Concurrent engineering</a:t>
            </a:r>
          </a:p>
          <a:p>
            <a:pPr lvl="1"/>
            <a:r>
              <a:rPr lang="en-US" altLang="en-US" dirty="0" smtClean="0"/>
              <a:t>specialists work side-by-side and compare notes constantly to design cost-effective products with features customers want</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734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F0042D95-C693-4F8E-9BA1-C2A911EE873D}" type="slidenum">
              <a:rPr lang="en-US" altLang="en-US" sz="1200" smtClean="0"/>
              <a:pPr/>
              <a:t>39</a:t>
            </a:fld>
            <a:endParaRPr lang="en-US" altLang="en-US" sz="1200" dirty="0"/>
          </a:p>
        </p:txBody>
      </p:sp>
    </p:spTree>
    <p:extLst>
      <p:ext uri="{BB962C8B-B14F-4D97-AF65-F5344CB8AC3E}">
        <p14:creationId xmlns:p14="http://schemas.microsoft.com/office/powerpoint/2010/main" val="33472084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Resource-Based Approach</a:t>
            </a:r>
            <a:br>
              <a:rPr lang="en-US" dirty="0" smtClean="0"/>
            </a:br>
            <a:r>
              <a:rPr lang="en-US" dirty="0" smtClean="0"/>
              <a:t>to Organizational Analysis</a:t>
            </a:r>
            <a:endParaRPr lang="en-US" dirty="0"/>
          </a:p>
        </p:txBody>
      </p:sp>
      <p:sp>
        <p:nvSpPr>
          <p:cNvPr id="19460" name="Rectangle 2"/>
          <p:cNvSpPr>
            <a:spLocks noGrp="1" noChangeArrowheads="1"/>
          </p:cNvSpPr>
          <p:nvPr>
            <p:ph idx="1"/>
          </p:nvPr>
        </p:nvSpPr>
        <p:spPr/>
        <p:txBody>
          <a:bodyPr/>
          <a:lstStyle/>
          <a:p>
            <a:r>
              <a:rPr lang="en-US" altLang="en-US" b="1" dirty="0" smtClean="0"/>
              <a:t>Organizational analysis</a:t>
            </a:r>
          </a:p>
          <a:p>
            <a:pPr lvl="1"/>
            <a:r>
              <a:rPr lang="en-US" altLang="en-US" dirty="0" smtClean="0"/>
              <a:t>concerned with identifying and developing an organization’s resources and competencies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1945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F2569E37-25C8-4B7A-9C5A-9309D5EE0FBD}" type="slidenum">
              <a:rPr lang="en-US" altLang="en-US" sz="1200" smtClean="0"/>
              <a:pPr/>
              <a:t>4</a:t>
            </a:fld>
            <a:endParaRPr lang="en-US" altLang="en-US" sz="1200" dirty="0"/>
          </a:p>
        </p:txBody>
      </p:sp>
    </p:spTree>
    <p:extLst>
      <p:ext uri="{BB962C8B-B14F-4D97-AF65-F5344CB8AC3E}">
        <p14:creationId xmlns:p14="http://schemas.microsoft.com/office/powerpoint/2010/main" val="943791528"/>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Increasing Use of Teams</a:t>
            </a:r>
            <a:endParaRPr lang="en-US" dirty="0"/>
          </a:p>
        </p:txBody>
      </p:sp>
      <p:sp>
        <p:nvSpPr>
          <p:cNvPr id="58372" name="Rectangle 2"/>
          <p:cNvSpPr>
            <a:spLocks noGrp="1" noChangeArrowheads="1"/>
          </p:cNvSpPr>
          <p:nvPr>
            <p:ph idx="1"/>
          </p:nvPr>
        </p:nvSpPr>
        <p:spPr/>
        <p:txBody>
          <a:bodyPr/>
          <a:lstStyle/>
          <a:p>
            <a:r>
              <a:rPr lang="en-US" b="1" dirty="0"/>
              <a:t>Virtual teams </a:t>
            </a:r>
            <a:endParaRPr lang="en-US" dirty="0"/>
          </a:p>
          <a:p>
            <a:pPr lvl="1"/>
            <a:r>
              <a:rPr lang="en-US" dirty="0" smtClean="0"/>
              <a:t>groups </a:t>
            </a:r>
            <a:r>
              <a:rPr lang="en-US" dirty="0"/>
              <a:t>of geographically and/or organizationally dispersed </a:t>
            </a:r>
            <a:r>
              <a:rPr lang="en-US" dirty="0" smtClean="0"/>
              <a:t>co-workers that </a:t>
            </a:r>
            <a:r>
              <a:rPr lang="en-US" dirty="0"/>
              <a:t>are assembled using a combination of telecommunications and information </a:t>
            </a:r>
            <a:r>
              <a:rPr lang="en-US" dirty="0" smtClean="0"/>
              <a:t>technologies to </a:t>
            </a:r>
            <a:r>
              <a:rPr lang="en-US" dirty="0"/>
              <a:t>accomplish an organizational task</a:t>
            </a:r>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837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C7A11FA7-C26B-43B0-83F8-6CFE30B726A3}" type="slidenum">
              <a:rPr lang="en-US" altLang="en-US" sz="1200" smtClean="0"/>
              <a:pPr/>
              <a:t>40</a:t>
            </a:fld>
            <a:endParaRPr lang="en-US" altLang="en-US" sz="1200" dirty="0"/>
          </a:p>
        </p:txBody>
      </p:sp>
    </p:spTree>
    <p:extLst>
      <p:ext uri="{BB962C8B-B14F-4D97-AF65-F5344CB8AC3E}">
        <p14:creationId xmlns:p14="http://schemas.microsoft.com/office/powerpoint/2010/main" val="3897455034"/>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Trends Driving Virtual Teams</a:t>
            </a:r>
            <a:endParaRPr lang="en-US" dirty="0"/>
          </a:p>
        </p:txBody>
      </p:sp>
      <p:sp>
        <p:nvSpPr>
          <p:cNvPr id="59396" name="Rectangle 2"/>
          <p:cNvSpPr>
            <a:spLocks noGrp="1" noChangeArrowheads="1"/>
          </p:cNvSpPr>
          <p:nvPr>
            <p:ph idx="1"/>
          </p:nvPr>
        </p:nvSpPr>
        <p:spPr/>
        <p:txBody>
          <a:bodyPr/>
          <a:lstStyle/>
          <a:p>
            <a:r>
              <a:rPr lang="en-US" altLang="en-US" dirty="0" smtClean="0"/>
              <a:t>Flatter organizational structures</a:t>
            </a:r>
          </a:p>
          <a:p>
            <a:r>
              <a:rPr lang="en-US" altLang="en-US" dirty="0" smtClean="0"/>
              <a:t>Turbulent environments</a:t>
            </a:r>
          </a:p>
          <a:p>
            <a:r>
              <a:rPr lang="en-US" altLang="en-US" dirty="0" smtClean="0"/>
              <a:t>Increased employee autonomy</a:t>
            </a:r>
          </a:p>
          <a:p>
            <a:r>
              <a:rPr lang="en-US" altLang="en-US" dirty="0" smtClean="0"/>
              <a:t>Higher knowledge requirements</a:t>
            </a:r>
          </a:p>
          <a:p>
            <a:r>
              <a:rPr lang="en-US" altLang="en-US" dirty="0" smtClean="0"/>
              <a:t>Increased globalization</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939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11B4E80E-1B6C-4319-BC32-EA0F3E356756}" type="slidenum">
              <a:rPr lang="en-US" altLang="en-US" sz="1200" smtClean="0"/>
              <a:pPr/>
              <a:t>41</a:t>
            </a:fld>
            <a:endParaRPr lang="en-US" altLang="en-US" sz="1200" dirty="0"/>
          </a:p>
        </p:txBody>
      </p:sp>
    </p:spTree>
    <p:extLst>
      <p:ext uri="{BB962C8B-B14F-4D97-AF65-F5344CB8AC3E}">
        <p14:creationId xmlns:p14="http://schemas.microsoft.com/office/powerpoint/2010/main" val="1338187270"/>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Quality of Work Life and </a:t>
            </a:r>
            <a:br>
              <a:rPr lang="en-US" dirty="0" smtClean="0"/>
            </a:br>
            <a:r>
              <a:rPr lang="en-US" dirty="0" smtClean="0"/>
              <a:t>Human Diversity</a:t>
            </a:r>
            <a:endParaRPr lang="en-US" dirty="0"/>
          </a:p>
        </p:txBody>
      </p:sp>
      <p:sp>
        <p:nvSpPr>
          <p:cNvPr id="60420" name="Rectangle 2"/>
          <p:cNvSpPr>
            <a:spLocks noGrp="1" noChangeArrowheads="1"/>
          </p:cNvSpPr>
          <p:nvPr>
            <p:ph idx="1"/>
          </p:nvPr>
        </p:nvSpPr>
        <p:spPr/>
        <p:txBody>
          <a:bodyPr/>
          <a:lstStyle/>
          <a:p>
            <a:pPr marL="0" indent="0">
              <a:buNone/>
            </a:pPr>
            <a:r>
              <a:rPr lang="en-US" altLang="en-US" b="1" dirty="0" smtClean="0">
                <a:solidFill>
                  <a:schemeClr val="tx2">
                    <a:lumMod val="60000"/>
                    <a:lumOff val="40000"/>
                  </a:schemeClr>
                </a:solidFill>
              </a:rPr>
              <a:t>Quality of work life </a:t>
            </a:r>
            <a:r>
              <a:rPr lang="en-US" altLang="en-US" dirty="0" smtClean="0"/>
              <a:t>includes improvements in:</a:t>
            </a:r>
          </a:p>
          <a:p>
            <a:r>
              <a:rPr lang="en-US" altLang="en-US" sz="3000" dirty="0" smtClean="0"/>
              <a:t>Introducing participative problem solving</a:t>
            </a:r>
          </a:p>
          <a:p>
            <a:r>
              <a:rPr lang="en-US" altLang="en-US" sz="3000" dirty="0" smtClean="0"/>
              <a:t>Restructuring work</a:t>
            </a:r>
          </a:p>
          <a:p>
            <a:r>
              <a:rPr lang="en-US" altLang="en-US" sz="3000" dirty="0" smtClean="0"/>
              <a:t>Introducing innovative reward systems</a:t>
            </a:r>
          </a:p>
          <a:p>
            <a:r>
              <a:rPr lang="en-US" altLang="en-US" sz="3000" dirty="0" smtClean="0"/>
              <a:t>Improving the work environment</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041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51EECAD1-51E9-4A68-A7D6-900C3462566F}" type="slidenum">
              <a:rPr lang="en-US" altLang="en-US" sz="1200" smtClean="0"/>
              <a:pPr/>
              <a:t>42</a:t>
            </a:fld>
            <a:endParaRPr lang="en-US" altLang="en-US" sz="1200" dirty="0"/>
          </a:p>
        </p:txBody>
      </p:sp>
    </p:spTree>
    <p:extLst>
      <p:ext uri="{BB962C8B-B14F-4D97-AF65-F5344CB8AC3E}">
        <p14:creationId xmlns:p14="http://schemas.microsoft.com/office/powerpoint/2010/main" val="3889516596"/>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Quality of Work Life and </a:t>
            </a:r>
            <a:br>
              <a:rPr lang="en-US" dirty="0" smtClean="0"/>
            </a:br>
            <a:r>
              <a:rPr lang="en-US" dirty="0" smtClean="0"/>
              <a:t>Human Diversity</a:t>
            </a:r>
            <a:endParaRPr lang="en-US" dirty="0"/>
          </a:p>
        </p:txBody>
      </p:sp>
      <p:sp>
        <p:nvSpPr>
          <p:cNvPr id="61444" name="Rectangle 2"/>
          <p:cNvSpPr>
            <a:spLocks noGrp="1" noChangeArrowheads="1"/>
          </p:cNvSpPr>
          <p:nvPr>
            <p:ph idx="1"/>
          </p:nvPr>
        </p:nvSpPr>
        <p:spPr/>
        <p:txBody>
          <a:bodyPr/>
          <a:lstStyle/>
          <a:p>
            <a:r>
              <a:rPr lang="en-US" altLang="en-US" b="1" dirty="0" smtClean="0"/>
              <a:t>Human diversity</a:t>
            </a:r>
          </a:p>
          <a:p>
            <a:pPr lvl="1"/>
            <a:r>
              <a:rPr lang="en-US" altLang="en-US" dirty="0" smtClean="0"/>
              <a:t>the mix in the workplace of people from different races, cultures and backgrounds</a:t>
            </a:r>
          </a:p>
          <a:p>
            <a:pPr lvl="1"/>
            <a:r>
              <a:rPr lang="en-US" altLang="en-US" dirty="0"/>
              <a:t>p</a:t>
            </a:r>
            <a:r>
              <a:rPr lang="en-US" altLang="en-US" dirty="0" smtClean="0"/>
              <a:t>rovides </a:t>
            </a:r>
            <a:r>
              <a:rPr lang="en-US" altLang="en-US" dirty="0" smtClean="0"/>
              <a:t>a competitive advantage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144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CF343BDC-E260-4B3A-94B1-DEB07BF46714}" type="slidenum">
              <a:rPr lang="en-US" altLang="en-US" sz="1200" smtClean="0"/>
              <a:pPr/>
              <a:t>43</a:t>
            </a:fld>
            <a:endParaRPr lang="en-US" altLang="en-US" sz="1200" dirty="0"/>
          </a:p>
        </p:txBody>
      </p:sp>
    </p:spTree>
    <p:extLst>
      <p:ext uri="{BB962C8B-B14F-4D97-AF65-F5344CB8AC3E}">
        <p14:creationId xmlns:p14="http://schemas.microsoft.com/office/powerpoint/2010/main" val="2724875689"/>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Strategic Information Systems/Technology Issues</a:t>
            </a:r>
            <a:endParaRPr lang="en-US" dirty="0"/>
          </a:p>
        </p:txBody>
      </p:sp>
      <p:sp>
        <p:nvSpPr>
          <p:cNvPr id="62468" name="Rectangle 2"/>
          <p:cNvSpPr>
            <a:spLocks noGrp="1" noChangeArrowheads="1"/>
          </p:cNvSpPr>
          <p:nvPr>
            <p:ph idx="1"/>
          </p:nvPr>
        </p:nvSpPr>
        <p:spPr/>
        <p:txBody>
          <a:bodyPr/>
          <a:lstStyle/>
          <a:p>
            <a:pPr marL="0" indent="0">
              <a:buNone/>
            </a:pPr>
            <a:r>
              <a:rPr lang="en-US" altLang="en-US" dirty="0" smtClean="0">
                <a:solidFill>
                  <a:schemeClr val="tx2">
                    <a:lumMod val="60000"/>
                    <a:lumOff val="40000"/>
                  </a:schemeClr>
                </a:solidFill>
              </a:rPr>
              <a:t>Information systems/technology </a:t>
            </a:r>
            <a:r>
              <a:rPr lang="en-US" altLang="en-US" dirty="0" smtClean="0"/>
              <a:t>contributions to performance:</a:t>
            </a:r>
          </a:p>
          <a:p>
            <a:r>
              <a:rPr lang="en-US" altLang="en-US" sz="3000" dirty="0" smtClean="0"/>
              <a:t>Automation of back office processes</a:t>
            </a:r>
          </a:p>
          <a:p>
            <a:r>
              <a:rPr lang="en-US" altLang="en-US" sz="3000" dirty="0" smtClean="0"/>
              <a:t>Automation of individual tasks</a:t>
            </a:r>
          </a:p>
          <a:p>
            <a:r>
              <a:rPr lang="en-US" altLang="en-US" sz="3000" dirty="0" smtClean="0"/>
              <a:t>Enhancement of key business functions</a:t>
            </a:r>
          </a:p>
          <a:p>
            <a:r>
              <a:rPr lang="en-US" altLang="en-US" sz="3000" dirty="0" smtClean="0"/>
              <a:t>Development of a competitive advantage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246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7DC4BFFA-B8C0-4B99-A0DF-9F0C5EEEA863}" type="slidenum">
              <a:rPr lang="en-US" altLang="en-US" sz="1200" smtClean="0"/>
              <a:pPr/>
              <a:t>44</a:t>
            </a:fld>
            <a:endParaRPr lang="en-US" altLang="en-US" sz="1200" dirty="0"/>
          </a:p>
        </p:txBody>
      </p:sp>
    </p:spTree>
    <p:extLst>
      <p:ext uri="{BB962C8B-B14F-4D97-AF65-F5344CB8AC3E}">
        <p14:creationId xmlns:p14="http://schemas.microsoft.com/office/powerpoint/2010/main" val="1327596367"/>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Strategic Information Systems/Technology Issues</a:t>
            </a:r>
            <a:endParaRPr lang="en-US" dirty="0"/>
          </a:p>
        </p:txBody>
      </p:sp>
      <p:sp>
        <p:nvSpPr>
          <p:cNvPr id="3" name="Content Placeholder 2"/>
          <p:cNvSpPr>
            <a:spLocks noGrp="1"/>
          </p:cNvSpPr>
          <p:nvPr>
            <p:ph idx="1"/>
          </p:nvPr>
        </p:nvSpPr>
        <p:spPr/>
        <p:txBody>
          <a:bodyPr>
            <a:normAutofit/>
          </a:bodyPr>
          <a:lstStyle/>
          <a:p>
            <a:r>
              <a:rPr lang="en-US" b="1" dirty="0"/>
              <a:t>Web 2.0 </a:t>
            </a:r>
            <a:endParaRPr lang="en-US" b="1" dirty="0" smtClean="0"/>
          </a:p>
          <a:p>
            <a:pPr lvl="1"/>
            <a:r>
              <a:rPr lang="en-US" dirty="0" smtClean="0"/>
              <a:t>the </a:t>
            </a:r>
            <a:r>
              <a:rPr lang="en-US" dirty="0"/>
              <a:t>use of wikis, blogs, RSS (Really Simple Syndication), social networks (e.g., LinkedIn </a:t>
            </a:r>
            <a:r>
              <a:rPr lang="en-US" dirty="0" smtClean="0"/>
              <a:t>and Facebook</a:t>
            </a:r>
            <a:r>
              <a:rPr lang="en-US" dirty="0"/>
              <a:t>), </a:t>
            </a:r>
            <a:r>
              <a:rPr lang="en-US" dirty="0" smtClean="0"/>
              <a:t>podcasts </a:t>
            </a:r>
            <a:r>
              <a:rPr lang="en-US" dirty="0"/>
              <a:t>and mash-ups through company Web sites to forge tighter links with </a:t>
            </a:r>
            <a:r>
              <a:rPr lang="en-US" dirty="0" smtClean="0"/>
              <a:t>customers and </a:t>
            </a:r>
            <a:r>
              <a:rPr lang="en-US" dirty="0"/>
              <a:t>suppliers and to engage employees more successfully</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45</a:t>
            </a:fld>
            <a:endParaRPr lang="en-US" dirty="0"/>
          </a:p>
        </p:txBody>
      </p:sp>
    </p:spTree>
    <p:extLst>
      <p:ext uri="{BB962C8B-B14F-4D97-AF65-F5344CB8AC3E}">
        <p14:creationId xmlns:p14="http://schemas.microsoft.com/office/powerpoint/2010/main" val="3802244611"/>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Strategic Information Systems/Technology Issues</a:t>
            </a:r>
            <a:endParaRPr lang="en-US" dirty="0"/>
          </a:p>
        </p:txBody>
      </p:sp>
      <p:sp>
        <p:nvSpPr>
          <p:cNvPr id="64516" name="Rectangle 2"/>
          <p:cNvSpPr>
            <a:spLocks noGrp="1" noChangeArrowheads="1"/>
          </p:cNvSpPr>
          <p:nvPr>
            <p:ph idx="1"/>
          </p:nvPr>
        </p:nvSpPr>
        <p:spPr/>
        <p:txBody>
          <a:bodyPr/>
          <a:lstStyle/>
          <a:p>
            <a:r>
              <a:rPr lang="en-US" b="1" dirty="0"/>
              <a:t>Supply chain management </a:t>
            </a:r>
            <a:endParaRPr lang="en-US" dirty="0"/>
          </a:p>
          <a:p>
            <a:pPr lvl="1"/>
            <a:r>
              <a:rPr lang="en-US" dirty="0" smtClean="0"/>
              <a:t>the </a:t>
            </a:r>
            <a:r>
              <a:rPr lang="en-US" dirty="0"/>
              <a:t>forming of networks for sourcing raw materials, </a:t>
            </a:r>
            <a:r>
              <a:rPr lang="en-US" dirty="0" smtClean="0"/>
              <a:t>manufacturing products </a:t>
            </a:r>
            <a:r>
              <a:rPr lang="en-US" dirty="0"/>
              <a:t>or creating services, storing and distributing the </a:t>
            </a:r>
            <a:r>
              <a:rPr lang="en-US" dirty="0" smtClean="0"/>
              <a:t>goods </a:t>
            </a:r>
            <a:r>
              <a:rPr lang="en-US" dirty="0"/>
              <a:t>and </a:t>
            </a:r>
            <a:r>
              <a:rPr lang="en-US" dirty="0" smtClean="0"/>
              <a:t>delivering them </a:t>
            </a:r>
            <a:r>
              <a:rPr lang="en-US" dirty="0"/>
              <a:t>to customers and </a:t>
            </a:r>
            <a:r>
              <a:rPr lang="en-US" dirty="0" smtClean="0"/>
              <a:t>consumers</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451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1D8658DF-1777-4F63-AF9D-86828D32F406}" type="slidenum">
              <a:rPr lang="en-US" altLang="en-US" sz="1200" smtClean="0"/>
              <a:pPr/>
              <a:t>46</a:t>
            </a:fld>
            <a:endParaRPr lang="en-US" altLang="en-US" sz="1200" dirty="0"/>
          </a:p>
        </p:txBody>
      </p:sp>
    </p:spTree>
    <p:extLst>
      <p:ext uri="{BB962C8B-B14F-4D97-AF65-F5344CB8AC3E}">
        <p14:creationId xmlns:p14="http://schemas.microsoft.com/office/powerpoint/2010/main" val="908332307"/>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Factor Analysis Summary</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5-</a:t>
            </a:r>
            <a:fld id="{3BA836C6-F704-448B-94C4-5B456B503172}" type="slidenum">
              <a:rPr lang="en-US" smtClean="0"/>
              <a:pPr/>
              <a:t>47</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55" y="1905000"/>
            <a:ext cx="835568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871128"/>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5-</a:t>
            </a:r>
            <a:fld id="{3BA836C6-F704-448B-94C4-5B456B503172}" type="slidenum">
              <a:rPr lang="en-US" smtClean="0"/>
              <a:pPr/>
              <a:t>48</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Tahoma" pitchFamily="-112" charset="0"/>
              </a:rPr>
              <a:t>Core and Distinctive Competencies</a:t>
            </a:r>
            <a:endParaRPr lang="en-US" dirty="0"/>
          </a:p>
        </p:txBody>
      </p:sp>
      <p:sp>
        <p:nvSpPr>
          <p:cNvPr id="3" name="Content Placeholder 2"/>
          <p:cNvSpPr>
            <a:spLocks noGrp="1"/>
          </p:cNvSpPr>
          <p:nvPr>
            <p:ph idx="1"/>
          </p:nvPr>
        </p:nvSpPr>
        <p:spPr/>
        <p:txBody>
          <a:bodyPr>
            <a:normAutofit lnSpcReduction="10000"/>
          </a:bodyPr>
          <a:lstStyle/>
          <a:p>
            <a:r>
              <a:rPr lang="en-US" b="1" dirty="0"/>
              <a:t>Resources </a:t>
            </a:r>
            <a:endParaRPr lang="en-US" dirty="0"/>
          </a:p>
          <a:p>
            <a:pPr lvl="1"/>
            <a:r>
              <a:rPr lang="en-US" dirty="0"/>
              <a:t>a</a:t>
            </a:r>
            <a:r>
              <a:rPr lang="en-US" dirty="0" smtClean="0"/>
              <a:t>n </a:t>
            </a:r>
            <a:r>
              <a:rPr lang="en-US" dirty="0"/>
              <a:t>organization’s assets and are thus the basic building blocks of the </a:t>
            </a:r>
            <a:r>
              <a:rPr lang="en-US" dirty="0" smtClean="0"/>
              <a:t>organization</a:t>
            </a:r>
            <a:endParaRPr lang="en-US" dirty="0" smtClean="0"/>
          </a:p>
          <a:p>
            <a:pPr lvl="1"/>
            <a:r>
              <a:rPr lang="en-US" dirty="0"/>
              <a:t>t</a:t>
            </a:r>
            <a:r>
              <a:rPr lang="en-US" dirty="0" smtClean="0"/>
              <a:t>angible</a:t>
            </a:r>
            <a:r>
              <a:rPr lang="en-US" dirty="0" smtClean="0"/>
              <a:t>, intangible</a:t>
            </a:r>
          </a:p>
          <a:p>
            <a:r>
              <a:rPr lang="en-US" b="1" dirty="0"/>
              <a:t>Capabilities </a:t>
            </a:r>
            <a:endParaRPr lang="en-US" b="1" dirty="0" smtClean="0"/>
          </a:p>
          <a:p>
            <a:pPr lvl="1"/>
            <a:r>
              <a:rPr lang="en-US" dirty="0"/>
              <a:t>r</a:t>
            </a:r>
            <a:r>
              <a:rPr lang="en-US" dirty="0" smtClean="0"/>
              <a:t>efer </a:t>
            </a:r>
            <a:r>
              <a:rPr lang="en-US" dirty="0" smtClean="0"/>
              <a:t>to </a:t>
            </a:r>
            <a:r>
              <a:rPr lang="en-US" dirty="0"/>
              <a:t>a corporation’s ability to exploit its </a:t>
            </a:r>
            <a:r>
              <a:rPr lang="en-US" dirty="0" smtClean="0"/>
              <a:t>resources</a:t>
            </a:r>
            <a:endParaRPr lang="en-US" dirty="0"/>
          </a:p>
          <a:p>
            <a:pPr lvl="1"/>
            <a:r>
              <a:rPr lang="en-US" dirty="0"/>
              <a:t>c</a:t>
            </a:r>
            <a:r>
              <a:rPr lang="en-US" dirty="0" smtClean="0"/>
              <a:t>onsist </a:t>
            </a:r>
            <a:r>
              <a:rPr lang="en-US" dirty="0"/>
              <a:t>of business processes and </a:t>
            </a:r>
            <a:r>
              <a:rPr lang="en-US" dirty="0" smtClean="0"/>
              <a:t>routines that </a:t>
            </a:r>
            <a:r>
              <a:rPr lang="en-US" dirty="0"/>
              <a:t>manage the interaction among resources to turn inputs into outputs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5</a:t>
            </a:fld>
            <a:endParaRPr lang="en-US" dirty="0"/>
          </a:p>
        </p:txBody>
      </p:sp>
    </p:spTree>
    <p:extLst>
      <p:ext uri="{BB962C8B-B14F-4D97-AF65-F5344CB8AC3E}">
        <p14:creationId xmlns:p14="http://schemas.microsoft.com/office/powerpoint/2010/main" val="3260673927"/>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Core and Distinctive Competencies</a:t>
            </a:r>
            <a:endParaRPr lang="en-US" dirty="0"/>
          </a:p>
        </p:txBody>
      </p:sp>
      <p:sp>
        <p:nvSpPr>
          <p:cNvPr id="21508" name="Rectangle 2"/>
          <p:cNvSpPr>
            <a:spLocks noGrp="1" noChangeArrowheads="1"/>
          </p:cNvSpPr>
          <p:nvPr>
            <p:ph idx="1"/>
          </p:nvPr>
        </p:nvSpPr>
        <p:spPr/>
        <p:txBody>
          <a:bodyPr>
            <a:normAutofit/>
          </a:bodyPr>
          <a:lstStyle/>
          <a:p>
            <a:r>
              <a:rPr lang="en-US" altLang="en-US" b="1" dirty="0" smtClean="0"/>
              <a:t>Core competency</a:t>
            </a:r>
          </a:p>
          <a:p>
            <a:pPr lvl="1"/>
            <a:r>
              <a:rPr lang="en-US" altLang="en-US" dirty="0" smtClean="0"/>
              <a:t>a collection of competencies that cross divisional boundaries, is wide-spread throughout the corporation and is something the corporation does exceedingly well</a:t>
            </a:r>
          </a:p>
          <a:p>
            <a:r>
              <a:rPr lang="en-US" altLang="en-US" b="1" dirty="0" smtClean="0"/>
              <a:t>Distinctive competency</a:t>
            </a:r>
          </a:p>
          <a:p>
            <a:pPr lvl="1"/>
            <a:r>
              <a:rPr lang="en-US" altLang="en-US" dirty="0" smtClean="0"/>
              <a:t>core competencies that are superior to those of the competition</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15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A2EB20D0-2AED-4B60-8F3F-DF689BBAD5D6}" type="slidenum">
              <a:rPr lang="en-US" altLang="en-US" sz="1200" smtClean="0"/>
              <a:pPr/>
              <a:t>6</a:t>
            </a:fld>
            <a:endParaRPr lang="en-US" altLang="en-US" sz="1200" dirty="0"/>
          </a:p>
        </p:txBody>
      </p:sp>
    </p:spTree>
    <p:extLst>
      <p:ext uri="{BB962C8B-B14F-4D97-AF65-F5344CB8AC3E}">
        <p14:creationId xmlns:p14="http://schemas.microsoft.com/office/powerpoint/2010/main" val="598246341"/>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VRIO Framework of Analysis</a:t>
            </a:r>
            <a:endParaRPr lang="en-US" dirty="0"/>
          </a:p>
        </p:txBody>
      </p:sp>
      <p:sp>
        <p:nvSpPr>
          <p:cNvPr id="9" name="Content Placeholder 8"/>
          <p:cNvSpPr>
            <a:spLocks noGrp="1"/>
          </p:cNvSpPr>
          <p:nvPr>
            <p:ph idx="1"/>
          </p:nvPr>
        </p:nvSpPr>
        <p:spPr/>
        <p:txBody>
          <a:bodyPr/>
          <a:lstStyle/>
          <a:p>
            <a:pPr marL="514350" indent="-514350">
              <a:buFont typeface="+mj-lt"/>
              <a:buAutoNum type="arabicPeriod"/>
            </a:pPr>
            <a:r>
              <a:rPr lang="en-US" b="1" dirty="0" smtClean="0"/>
              <a:t>Value</a:t>
            </a:r>
            <a:r>
              <a:rPr lang="en-US" b="1" dirty="0"/>
              <a:t>: </a:t>
            </a:r>
            <a:r>
              <a:rPr lang="en-US" dirty="0"/>
              <a:t>Does it provide customer value and competitive advantage?</a:t>
            </a:r>
          </a:p>
          <a:p>
            <a:pPr marL="514350" indent="-514350">
              <a:buFont typeface="+mj-lt"/>
              <a:buAutoNum type="arabicPeriod"/>
            </a:pPr>
            <a:r>
              <a:rPr lang="en-US" b="1" dirty="0" smtClean="0"/>
              <a:t>Rareness</a:t>
            </a:r>
            <a:r>
              <a:rPr lang="en-US" b="1" dirty="0"/>
              <a:t>: </a:t>
            </a:r>
            <a:r>
              <a:rPr lang="en-US" dirty="0"/>
              <a:t>Do no other competitors possess it?</a:t>
            </a:r>
          </a:p>
          <a:p>
            <a:pPr marL="514350" indent="-514350">
              <a:buFont typeface="+mj-lt"/>
              <a:buAutoNum type="arabicPeriod"/>
            </a:pPr>
            <a:r>
              <a:rPr lang="en-US" b="1" dirty="0" smtClean="0"/>
              <a:t>Imitability</a:t>
            </a:r>
            <a:r>
              <a:rPr lang="en-US" b="1" dirty="0"/>
              <a:t>: </a:t>
            </a:r>
            <a:r>
              <a:rPr lang="en-US" dirty="0"/>
              <a:t>Is it costly for others to imitate?</a:t>
            </a:r>
          </a:p>
          <a:p>
            <a:pPr marL="514350" indent="-514350">
              <a:buFont typeface="+mj-lt"/>
              <a:buAutoNum type="arabicPeriod"/>
            </a:pPr>
            <a:r>
              <a:rPr lang="en-US" b="1" dirty="0" smtClean="0"/>
              <a:t>Organization</a:t>
            </a:r>
            <a:r>
              <a:rPr lang="en-US" b="1" dirty="0"/>
              <a:t>: </a:t>
            </a:r>
            <a:r>
              <a:rPr lang="en-US" dirty="0"/>
              <a:t>Is the firm organized to exploit the resource?</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5-</a:t>
            </a:r>
            <a:fld id="{3BA836C6-F704-448B-94C4-5B456B503172}" type="slidenum">
              <a:rPr lang="en-US" smtClean="0"/>
              <a:pPr/>
              <a:t>7</a:t>
            </a:fld>
            <a:endParaRPr lang="en-US" dirty="0"/>
          </a:p>
        </p:txBody>
      </p:sp>
    </p:spTree>
    <p:extLst>
      <p:ext uri="{BB962C8B-B14F-4D97-AF65-F5344CB8AC3E}">
        <p14:creationId xmlns:p14="http://schemas.microsoft.com/office/powerpoint/2010/main" val="1943346965"/>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Using Resources to Gain Competitive Advantage</a:t>
            </a:r>
            <a:endParaRPr lang="en-US" dirty="0"/>
          </a:p>
        </p:txBody>
      </p:sp>
      <p:sp>
        <p:nvSpPr>
          <p:cNvPr id="23556" name="Rectangle 2"/>
          <p:cNvSpPr>
            <a:spLocks noGrp="1" noChangeArrowheads="1"/>
          </p:cNvSpPr>
          <p:nvPr>
            <p:ph idx="1"/>
          </p:nvPr>
        </p:nvSpPr>
        <p:spPr/>
        <p:txBody>
          <a:bodyPr>
            <a:normAutofit fontScale="92500" lnSpcReduction="20000"/>
          </a:bodyPr>
          <a:lstStyle/>
          <a:p>
            <a:pPr marL="514350" indent="-514350">
              <a:buFont typeface="+mj-lt"/>
              <a:buAutoNum type="arabicPeriod"/>
            </a:pPr>
            <a:r>
              <a:rPr lang="en-US" altLang="en-US" sz="3000" dirty="0" smtClean="0"/>
              <a:t>Identify and classify </a:t>
            </a:r>
            <a:r>
              <a:rPr lang="en-US" altLang="en-US" sz="3000" dirty="0" smtClean="0">
                <a:solidFill>
                  <a:schemeClr val="tx2">
                    <a:lumMod val="60000"/>
                    <a:lumOff val="40000"/>
                  </a:schemeClr>
                </a:solidFill>
              </a:rPr>
              <a:t>resources</a:t>
            </a:r>
            <a:r>
              <a:rPr lang="en-US" altLang="en-US" sz="3000" dirty="0" smtClean="0"/>
              <a:t> in terms of strengths and weaknesses</a:t>
            </a:r>
          </a:p>
          <a:p>
            <a:pPr marL="514350" indent="-514350">
              <a:buFont typeface="+mj-lt"/>
              <a:buAutoNum type="arabicPeriod"/>
            </a:pPr>
            <a:r>
              <a:rPr lang="en-US" altLang="en-US" sz="3000" dirty="0" smtClean="0"/>
              <a:t>Combine the firm’s strengths into specific capabilities and </a:t>
            </a:r>
            <a:r>
              <a:rPr lang="en-US" altLang="en-US" sz="3000" dirty="0" smtClean="0">
                <a:solidFill>
                  <a:schemeClr val="tx2">
                    <a:lumMod val="60000"/>
                    <a:lumOff val="40000"/>
                  </a:schemeClr>
                </a:solidFill>
              </a:rPr>
              <a:t>core competencies</a:t>
            </a:r>
          </a:p>
          <a:p>
            <a:pPr marL="514350" indent="-514350">
              <a:buFont typeface="+mj-lt"/>
              <a:buAutoNum type="arabicPeriod"/>
            </a:pPr>
            <a:r>
              <a:rPr lang="en-US" altLang="en-US" sz="3000" dirty="0" smtClean="0"/>
              <a:t>Appraise </a:t>
            </a:r>
            <a:r>
              <a:rPr lang="en-US" altLang="en-US" sz="3000" dirty="0" smtClean="0">
                <a:solidFill>
                  <a:schemeClr val="tx2">
                    <a:lumMod val="60000"/>
                    <a:lumOff val="40000"/>
                  </a:schemeClr>
                </a:solidFill>
              </a:rPr>
              <a:t>profit </a:t>
            </a:r>
            <a:r>
              <a:rPr lang="en-US" altLang="en-US" sz="3000" dirty="0" smtClean="0">
                <a:solidFill>
                  <a:schemeClr val="tx2">
                    <a:lumMod val="60000"/>
                    <a:lumOff val="40000"/>
                  </a:schemeClr>
                </a:solidFill>
              </a:rPr>
              <a:t>potential</a:t>
            </a:r>
            <a:r>
              <a:rPr lang="en-US" altLang="en-US" sz="3000" dirty="0" smtClean="0"/>
              <a:t>—Are </a:t>
            </a:r>
            <a:r>
              <a:rPr lang="en-US" altLang="en-US" sz="3000" dirty="0" smtClean="0"/>
              <a:t>there any distinctive competencies?</a:t>
            </a:r>
          </a:p>
          <a:p>
            <a:pPr marL="514350" indent="-514350">
              <a:buFont typeface="+mj-lt"/>
              <a:buAutoNum type="arabicPeriod"/>
            </a:pPr>
            <a:r>
              <a:rPr lang="en-US" altLang="en-US" sz="3000" dirty="0" smtClean="0"/>
              <a:t>Select the strategy that best </a:t>
            </a:r>
            <a:r>
              <a:rPr lang="en-US" altLang="en-US" sz="3000" dirty="0" smtClean="0">
                <a:solidFill>
                  <a:schemeClr val="tx2">
                    <a:lumMod val="60000"/>
                    <a:lumOff val="40000"/>
                  </a:schemeClr>
                </a:solidFill>
              </a:rPr>
              <a:t>exploits</a:t>
            </a:r>
            <a:r>
              <a:rPr lang="en-US" altLang="en-US" sz="3000" dirty="0" smtClean="0">
                <a:solidFill>
                  <a:schemeClr val="accent1">
                    <a:lumMod val="75000"/>
                  </a:schemeClr>
                </a:solidFill>
              </a:rPr>
              <a:t> </a:t>
            </a:r>
            <a:r>
              <a:rPr lang="en-US" altLang="en-US" sz="3000" dirty="0" smtClean="0"/>
              <a:t>the firm’s capabilities and competencies relative to external opportunities</a:t>
            </a:r>
          </a:p>
          <a:p>
            <a:pPr marL="514350" indent="-514350">
              <a:buFont typeface="+mj-lt"/>
              <a:buAutoNum type="arabicPeriod"/>
            </a:pPr>
            <a:r>
              <a:rPr lang="en-US" altLang="en-US" sz="3000" dirty="0" smtClean="0"/>
              <a:t>Identify </a:t>
            </a:r>
            <a:r>
              <a:rPr lang="en-US" altLang="en-US" sz="3000" dirty="0" smtClean="0">
                <a:solidFill>
                  <a:schemeClr val="tx2">
                    <a:lumMod val="60000"/>
                    <a:lumOff val="40000"/>
                  </a:schemeClr>
                </a:solidFill>
              </a:rPr>
              <a:t>resource gaps </a:t>
            </a:r>
            <a:r>
              <a:rPr lang="en-US" altLang="en-US" sz="3000" dirty="0" smtClean="0"/>
              <a:t>and invest in upgrading weaknesses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355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0F80CCC2-87DA-4B21-8085-860E7748D61F}" type="slidenum">
              <a:rPr lang="en-US" altLang="en-US" sz="1200" smtClean="0"/>
              <a:pPr/>
              <a:t>8</a:t>
            </a:fld>
            <a:endParaRPr lang="en-US" altLang="en-US" sz="1200" dirty="0"/>
          </a:p>
        </p:txBody>
      </p:sp>
    </p:spTree>
    <p:extLst>
      <p:ext uri="{BB962C8B-B14F-4D97-AF65-F5344CB8AC3E}">
        <p14:creationId xmlns:p14="http://schemas.microsoft.com/office/powerpoint/2010/main" val="1498966930"/>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Access to a Distinctive Competency</a:t>
            </a:r>
            <a:endParaRPr lang="en-US" dirty="0"/>
          </a:p>
        </p:txBody>
      </p:sp>
      <p:sp>
        <p:nvSpPr>
          <p:cNvPr id="24580" name="Rectangle 2"/>
          <p:cNvSpPr>
            <a:spLocks noGrp="1" noChangeArrowheads="1"/>
          </p:cNvSpPr>
          <p:nvPr>
            <p:ph idx="1"/>
          </p:nvPr>
        </p:nvSpPr>
        <p:spPr/>
        <p:txBody>
          <a:bodyPr/>
          <a:lstStyle/>
          <a:p>
            <a:r>
              <a:rPr lang="en-US" altLang="en-US" dirty="0" smtClean="0"/>
              <a:t>Asset endowment</a:t>
            </a:r>
          </a:p>
          <a:p>
            <a:r>
              <a:rPr lang="en-US" altLang="en-US" dirty="0" smtClean="0"/>
              <a:t>Acquired from someone else</a:t>
            </a:r>
          </a:p>
          <a:p>
            <a:r>
              <a:rPr lang="en-US" altLang="en-US" dirty="0" smtClean="0"/>
              <a:t>Shared with another business</a:t>
            </a:r>
          </a:p>
          <a:p>
            <a:r>
              <a:rPr lang="en-US" altLang="en-US" dirty="0" smtClean="0"/>
              <a:t>Built and accumulated within the company</a:t>
            </a:r>
          </a:p>
          <a:p>
            <a:pPr marL="0" indent="0">
              <a:buNone/>
            </a:pP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45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5-</a:t>
            </a:r>
            <a:fld id="{E9056CE7-0112-4836-9999-8CAD46195434}" type="slidenum">
              <a:rPr lang="en-US" altLang="en-US" sz="1200" smtClean="0"/>
              <a:pPr/>
              <a:t>9</a:t>
            </a:fld>
            <a:endParaRPr lang="en-US" altLang="en-US" sz="1200" dirty="0"/>
          </a:p>
        </p:txBody>
      </p:sp>
    </p:spTree>
    <p:extLst>
      <p:ext uri="{BB962C8B-B14F-4D97-AF65-F5344CB8AC3E}">
        <p14:creationId xmlns:p14="http://schemas.microsoft.com/office/powerpoint/2010/main" val="1908949420"/>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4300</Words>
  <Application>Microsoft Office PowerPoint</Application>
  <PresentationFormat>On-screen Show (4:3)</PresentationFormat>
  <Paragraphs>487</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Internal Scanning: Organizational Analysis</vt:lpstr>
      <vt:lpstr>Learning Objectives</vt:lpstr>
      <vt:lpstr>Learning Objectives</vt:lpstr>
      <vt:lpstr>A Resource-Based Approach to Organizational Analysis</vt:lpstr>
      <vt:lpstr>Core and Distinctive Competencies</vt:lpstr>
      <vt:lpstr>Core and Distinctive Competencies</vt:lpstr>
      <vt:lpstr>VRIO Framework of Analysis</vt:lpstr>
      <vt:lpstr>Using Resources to Gain Competitive Advantage</vt:lpstr>
      <vt:lpstr>Access to a Distinctive Competency</vt:lpstr>
      <vt:lpstr>Access to a Distinctive Competency</vt:lpstr>
      <vt:lpstr>Determining the Sustainability  of an Advantage</vt:lpstr>
      <vt:lpstr>Determining the Sustainability  of an Advantage</vt:lpstr>
      <vt:lpstr>Determining the Sustainability  of an Advantage</vt:lpstr>
      <vt:lpstr>Business Models</vt:lpstr>
      <vt:lpstr>Business Models</vt:lpstr>
      <vt:lpstr>Business Models</vt:lpstr>
      <vt:lpstr>Business Models</vt:lpstr>
      <vt:lpstr>Value-Chain Analysis</vt:lpstr>
      <vt:lpstr>Industry Value Chain Analysis</vt:lpstr>
      <vt:lpstr>Corporate Value Chain Analysis</vt:lpstr>
      <vt:lpstr>A Corporation’s Value Chain</vt:lpstr>
      <vt:lpstr>Corporate Value Chain Analysis</vt:lpstr>
      <vt:lpstr>Basic Organizational Structures</vt:lpstr>
      <vt:lpstr>Basic Organizational Structures</vt:lpstr>
      <vt:lpstr>Corporate Culture:  The Company Way</vt:lpstr>
      <vt:lpstr>Functions of Corporate Culture</vt:lpstr>
      <vt:lpstr>Corporate Culture:  The Company Way</vt:lpstr>
      <vt:lpstr>Strategic Marketing Issues</vt:lpstr>
      <vt:lpstr>Marketing Mix Variables</vt:lpstr>
      <vt:lpstr>Product Life Cycle</vt:lpstr>
      <vt:lpstr>Brand and Corporate Reputation</vt:lpstr>
      <vt:lpstr>Brand and Corporate Reputation</vt:lpstr>
      <vt:lpstr>Strategic Financial Issues</vt:lpstr>
      <vt:lpstr>Strategic Research and Development Issues</vt:lpstr>
      <vt:lpstr>R&amp;D Mix</vt:lpstr>
      <vt:lpstr>Impact of Technological Discontinuity on Strategy</vt:lpstr>
      <vt:lpstr>Strategic Operations Issues</vt:lpstr>
      <vt:lpstr>Experience Curve</vt:lpstr>
      <vt:lpstr>Increasing Use of Teams</vt:lpstr>
      <vt:lpstr>Increasing Use of Teams</vt:lpstr>
      <vt:lpstr>Trends Driving Virtual Teams</vt:lpstr>
      <vt:lpstr>Quality of Work Life and  Human Diversity</vt:lpstr>
      <vt:lpstr>Quality of Work Life and  Human Diversity</vt:lpstr>
      <vt:lpstr>Strategic Information Systems/Technology Issues</vt:lpstr>
      <vt:lpstr>Strategic Information Systems/Technology Issues</vt:lpstr>
      <vt:lpstr>Strategic Information Systems/Technology Issues</vt:lpstr>
      <vt:lpstr>Internal Factor Analysis Summary</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35</cp:revision>
  <dcterms:created xsi:type="dcterms:W3CDTF">2013-09-21T18:13:02Z</dcterms:created>
  <dcterms:modified xsi:type="dcterms:W3CDTF">2014-01-18T21:32:28Z</dcterms:modified>
</cp:coreProperties>
</file>