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36855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F42B9-76BA-4CF3-96D4-90E7ED0869B3}"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8792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192181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98408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824163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663406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620574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1458981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296513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250970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1235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9F42B9-76BA-4CF3-96D4-90E7ED0869B3}"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173434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9F42B9-76BA-4CF3-96D4-90E7ED0869B3}" type="datetimeFigureOut">
              <a:rPr lang="en-US" smtClean="0"/>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12644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214573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3795203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59F42B9-76BA-4CF3-96D4-90E7ED0869B3}" type="datetimeFigureOut">
              <a:rPr lang="en-US" smtClean="0"/>
              <a:t>12/20/2020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2585713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F42B9-76BA-4CF3-96D4-90E7ED0869B3}"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1E0F9-E06A-4A11-848A-5E05411F4D57}" type="slidenum">
              <a:rPr lang="en-US" smtClean="0"/>
              <a:t>‹#›</a:t>
            </a:fld>
            <a:endParaRPr lang="en-US"/>
          </a:p>
        </p:txBody>
      </p:sp>
    </p:spTree>
    <p:extLst>
      <p:ext uri="{BB962C8B-B14F-4D97-AF65-F5344CB8AC3E}">
        <p14:creationId xmlns:p14="http://schemas.microsoft.com/office/powerpoint/2010/main" val="267213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59F42B9-76BA-4CF3-96D4-90E7ED0869B3}" type="datetimeFigureOut">
              <a:rPr lang="en-US" smtClean="0"/>
              <a:t>12/20/2020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3E1E0F9-E06A-4A11-848A-5E05411F4D57}" type="slidenum">
              <a:rPr lang="en-US" smtClean="0"/>
              <a:t>‹#›</a:t>
            </a:fld>
            <a:endParaRPr lang="en-US"/>
          </a:p>
        </p:txBody>
      </p:sp>
    </p:spTree>
    <p:extLst>
      <p:ext uri="{BB962C8B-B14F-4D97-AF65-F5344CB8AC3E}">
        <p14:creationId xmlns:p14="http://schemas.microsoft.com/office/powerpoint/2010/main" val="33490108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B4B58-B69E-4514-BD02-5BBC74C2A086}"/>
              </a:ext>
            </a:extLst>
          </p:cNvPr>
          <p:cNvSpPr>
            <a:spLocks noGrp="1"/>
          </p:cNvSpPr>
          <p:nvPr>
            <p:ph type="ctrTitle"/>
          </p:nvPr>
        </p:nvSpPr>
        <p:spPr/>
        <p:txBody>
          <a:bodyPr>
            <a:normAutofit fontScale="90000"/>
          </a:bodyPr>
          <a:lstStyle/>
          <a:p>
            <a:r>
              <a:rPr lang="en-US" sz="2800" u="sng" dirty="0"/>
              <a:t>ASSIGNMENT:</a:t>
            </a:r>
            <a:r>
              <a:rPr lang="en-US" sz="2800" dirty="0"/>
              <a:t> </a:t>
            </a:r>
            <a:r>
              <a:rPr lang="en-US" sz="2800" b="1" dirty="0"/>
              <a:t>EDUCATIONAL PSYCHOLOGY</a:t>
            </a:r>
            <a:br>
              <a:rPr lang="en-US" sz="2800" b="1" u="sng" dirty="0"/>
            </a:br>
            <a:br>
              <a:rPr lang="en-US" sz="2800" b="1" u="sng" dirty="0"/>
            </a:br>
            <a:r>
              <a:rPr lang="en-US" sz="2800" u="sng" dirty="0"/>
              <a:t>TOPIC:</a:t>
            </a:r>
            <a:r>
              <a:rPr lang="en-US" sz="2800" dirty="0"/>
              <a:t> </a:t>
            </a:r>
            <a:r>
              <a:rPr lang="en-US" sz="2800" b="1" dirty="0"/>
              <a:t>EMVIRONMENT, NEED FOR BETTER COMMUNICATION, SOME GUIDELINES</a:t>
            </a:r>
            <a:br>
              <a:rPr lang="en-US" sz="2800" b="1" u="sng" dirty="0"/>
            </a:br>
            <a:br>
              <a:rPr lang="en-US" sz="2800" b="1" u="sng" dirty="0"/>
            </a:br>
            <a:r>
              <a:rPr lang="en-US" sz="2800" u="sng" dirty="0"/>
              <a:t>SUBMITTED TO:</a:t>
            </a:r>
            <a:r>
              <a:rPr lang="en-US" sz="2800" dirty="0"/>
              <a:t> </a:t>
            </a:r>
            <a:r>
              <a:rPr lang="en-US" sz="2800" b="1" dirty="0"/>
              <a:t>MS. HINA ZAHRA</a:t>
            </a:r>
            <a:br>
              <a:rPr lang="en-US" sz="2800" b="1" dirty="0"/>
            </a:br>
            <a:br>
              <a:rPr lang="en-US" sz="2800" b="1" dirty="0"/>
            </a:br>
            <a:r>
              <a:rPr lang="en-US" sz="2800" u="sng" dirty="0"/>
              <a:t>SUBMITTED BY:</a:t>
            </a:r>
            <a:r>
              <a:rPr lang="en-US" sz="2800" dirty="0"/>
              <a:t> </a:t>
            </a:r>
            <a:r>
              <a:rPr lang="en-US" sz="2800" b="1" dirty="0"/>
              <a:t>MUHAMMAD ADNAN, MUHAMMAD YOUNAS, ANSAR ABBAS</a:t>
            </a:r>
            <a:br>
              <a:rPr lang="en-US" dirty="0"/>
            </a:br>
            <a:endParaRPr lang="en-US" dirty="0"/>
          </a:p>
        </p:txBody>
      </p:sp>
      <p:sp>
        <p:nvSpPr>
          <p:cNvPr id="3" name="Subtitle 2">
            <a:extLst>
              <a:ext uri="{FF2B5EF4-FFF2-40B4-BE49-F238E27FC236}">
                <a16:creationId xmlns:a16="http://schemas.microsoft.com/office/drawing/2014/main" id="{BA303951-A35F-47B8-91D1-C43B7425D787}"/>
              </a:ext>
            </a:extLst>
          </p:cNvPr>
          <p:cNvSpPr>
            <a:spLocks noGrp="1"/>
          </p:cNvSpPr>
          <p:nvPr>
            <p:ph type="subTitle" idx="1"/>
          </p:nvPr>
        </p:nvSpPr>
        <p:spPr/>
        <p:txBody>
          <a:bodyPr>
            <a:noAutofit/>
          </a:bodyPr>
          <a:lstStyle/>
          <a:p>
            <a:r>
              <a:rPr lang="en-US" sz="5400" b="1" dirty="0"/>
              <a:t>SU SUB CAMPUS BHAKKAR</a:t>
            </a:r>
          </a:p>
        </p:txBody>
      </p:sp>
    </p:spTree>
    <p:extLst>
      <p:ext uri="{BB962C8B-B14F-4D97-AF65-F5344CB8AC3E}">
        <p14:creationId xmlns:p14="http://schemas.microsoft.com/office/powerpoint/2010/main" val="2483452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F469F-BB76-4A7D-BBA6-3E8BE7B73A34}"/>
              </a:ext>
            </a:extLst>
          </p:cNvPr>
          <p:cNvSpPr>
            <a:spLocks noGrp="1"/>
          </p:cNvSpPr>
          <p:nvPr>
            <p:ph type="title"/>
          </p:nvPr>
        </p:nvSpPr>
        <p:spPr/>
        <p:txBody>
          <a:bodyPr/>
          <a:lstStyle/>
          <a:p>
            <a:r>
              <a:rPr lang="en-US" dirty="0"/>
              <a:t>ENVIRONMENT</a:t>
            </a:r>
          </a:p>
        </p:txBody>
      </p:sp>
      <p:sp>
        <p:nvSpPr>
          <p:cNvPr id="3" name="Content Placeholder 2">
            <a:extLst>
              <a:ext uri="{FF2B5EF4-FFF2-40B4-BE49-F238E27FC236}">
                <a16:creationId xmlns:a16="http://schemas.microsoft.com/office/drawing/2014/main" id="{C221E181-CE8B-4E2B-B071-5052B4C8DE27}"/>
              </a:ext>
            </a:extLst>
          </p:cNvPr>
          <p:cNvSpPr>
            <a:spLocks noGrp="1"/>
          </p:cNvSpPr>
          <p:nvPr>
            <p:ph idx="1"/>
          </p:nvPr>
        </p:nvSpPr>
        <p:spPr/>
        <p:txBody>
          <a:bodyPr>
            <a:normAutofit fontScale="85000" lnSpcReduction="20000"/>
          </a:bodyPr>
          <a:lstStyle/>
          <a:p>
            <a:pPr fontAlgn="base"/>
            <a:r>
              <a:rPr lang="en-GB" dirty="0"/>
              <a:t>What Makes a Good Learning Environment?</a:t>
            </a:r>
            <a:endParaRPr lang="en-US" dirty="0"/>
          </a:p>
          <a:p>
            <a:pPr fontAlgn="base"/>
            <a:r>
              <a:rPr lang="en-GB" b="1" dirty="0"/>
              <a:t>Establish a supportive learning culture</a:t>
            </a:r>
            <a:endParaRPr lang="en-US" b="1" dirty="0"/>
          </a:p>
          <a:p>
            <a:pPr fontAlgn="base"/>
            <a:r>
              <a:rPr lang="en-GB" dirty="0"/>
              <a:t>Each member of the learning community should have the feeling of connectedness. They must feel that they are contributing to the overall environment while being a bigger and important part of a supportive learning culture.  </a:t>
            </a:r>
            <a:endParaRPr lang="en-US" dirty="0"/>
          </a:p>
          <a:p>
            <a:pPr fontAlgn="base"/>
            <a:r>
              <a:rPr lang="en-GB" dirty="0"/>
              <a:t>For this, a proper support system or mentorship program should be developed that would provide them the required assistance whenever needed. The idea can also be supported by creating online discussion forums or online platforms where learners can gather and discuss various topics.</a:t>
            </a:r>
            <a:endParaRPr lang="en-US" dirty="0"/>
          </a:p>
          <a:p>
            <a:pPr fontAlgn="base"/>
            <a:r>
              <a:rPr lang="en-GB" b="1" dirty="0"/>
              <a:t>Address Learners’ Needs</a:t>
            </a:r>
            <a:endParaRPr lang="en-US" b="1" dirty="0"/>
          </a:p>
          <a:p>
            <a:pPr fontAlgn="base"/>
            <a:r>
              <a:rPr lang="en-GB" dirty="0"/>
              <a:t>Just like adults, learners also have some psychological needs for order and security, love and belonging, competence and personal power, novelty and freedom and even fun. It is important to meet these needs at all times and to help learners progress and be taught with a positive attitude.</a:t>
            </a:r>
            <a:endParaRPr lang="en-US" dirty="0"/>
          </a:p>
        </p:txBody>
      </p:sp>
    </p:spTree>
    <p:extLst>
      <p:ext uri="{BB962C8B-B14F-4D97-AF65-F5344CB8AC3E}">
        <p14:creationId xmlns:p14="http://schemas.microsoft.com/office/powerpoint/2010/main" val="140502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47ABC-F79A-4412-A694-088BC7DEE06C}"/>
              </a:ext>
            </a:extLst>
          </p:cNvPr>
          <p:cNvSpPr>
            <a:spLocks noGrp="1"/>
          </p:cNvSpPr>
          <p:nvPr>
            <p:ph type="title"/>
          </p:nvPr>
        </p:nvSpPr>
        <p:spPr/>
        <p:txBody>
          <a:bodyPr/>
          <a:lstStyle/>
          <a:p>
            <a:r>
              <a:rPr lang="en-US" dirty="0"/>
              <a:t>ENVIRONMENT</a:t>
            </a:r>
          </a:p>
        </p:txBody>
      </p:sp>
      <p:sp>
        <p:nvSpPr>
          <p:cNvPr id="3" name="Content Placeholder 2">
            <a:extLst>
              <a:ext uri="{FF2B5EF4-FFF2-40B4-BE49-F238E27FC236}">
                <a16:creationId xmlns:a16="http://schemas.microsoft.com/office/drawing/2014/main" id="{F5C7039B-18A8-4DF2-97AD-ACC2A7852EED}"/>
              </a:ext>
            </a:extLst>
          </p:cNvPr>
          <p:cNvSpPr>
            <a:spLocks noGrp="1"/>
          </p:cNvSpPr>
          <p:nvPr>
            <p:ph idx="1"/>
          </p:nvPr>
        </p:nvSpPr>
        <p:spPr/>
        <p:txBody>
          <a:bodyPr>
            <a:normAutofit fontScale="85000" lnSpcReduction="20000"/>
          </a:bodyPr>
          <a:lstStyle/>
          <a:p>
            <a:pPr fontAlgn="base"/>
            <a:r>
              <a:rPr lang="en-GB" b="1" dirty="0"/>
              <a:t>Keep it Positive</a:t>
            </a:r>
            <a:endParaRPr lang="en-US" b="1" dirty="0"/>
          </a:p>
          <a:p>
            <a:pPr fontAlgn="base"/>
            <a:r>
              <a:rPr lang="en-GB" dirty="0"/>
              <a:t>Learners respond far better to praise than punitive measures. Appreciation is the key to motivation, unlike humiliation, that is highly discouraging. Learners appreciate the freedom to express their opinions; similarly, the opinions of their peers also play a crucial role in defining their learning attitude.</a:t>
            </a:r>
            <a:endParaRPr lang="en-US" dirty="0"/>
          </a:p>
          <a:p>
            <a:pPr fontAlgn="base"/>
            <a:r>
              <a:rPr lang="en-GB" b="1" dirty="0"/>
              <a:t>Provide Feedback</a:t>
            </a:r>
            <a:endParaRPr lang="en-US" b="1" dirty="0"/>
          </a:p>
          <a:p>
            <a:pPr fontAlgn="base"/>
            <a:r>
              <a:rPr lang="en-GB" dirty="0"/>
              <a:t>Feedback is the great way to connect with learners and to set their learning efforts in the right direction. Feedback is vital for learners as it helps them in tracking their progress and in changing their learning strategy accordingly. It helps them recognize their weak areas while improving the developed skills.</a:t>
            </a:r>
            <a:endParaRPr lang="en-US" dirty="0"/>
          </a:p>
          <a:p>
            <a:pPr fontAlgn="base"/>
            <a:r>
              <a:rPr lang="en-GB" b="1" dirty="0"/>
              <a:t>Celebrate Success</a:t>
            </a:r>
            <a:endParaRPr lang="en-US" b="1" dirty="0"/>
          </a:p>
          <a:p>
            <a:pPr fontAlgn="base"/>
            <a:r>
              <a:rPr lang="en-GB" dirty="0"/>
              <a:t>In addition to feedback and appreciation, another way to establish a positive and effective learning environment is to celebrate the learners’ success. This could be anything from a shout out to a big reward. When learners’ achievements are recognized and shared by the instructors with other learners, it creates a sense of achievement and fosters healthy learning </a:t>
            </a:r>
            <a:r>
              <a:rPr lang="en-GB" dirty="0" err="1"/>
              <a:t>behavior</a:t>
            </a:r>
            <a:r>
              <a:rPr lang="en-GB" dirty="0"/>
              <a:t>.</a:t>
            </a:r>
            <a:endParaRPr lang="en-US" dirty="0"/>
          </a:p>
          <a:p>
            <a:endParaRPr lang="en-US" dirty="0"/>
          </a:p>
        </p:txBody>
      </p:sp>
    </p:spTree>
    <p:extLst>
      <p:ext uri="{BB962C8B-B14F-4D97-AF65-F5344CB8AC3E}">
        <p14:creationId xmlns:p14="http://schemas.microsoft.com/office/powerpoint/2010/main" val="216681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003B-7A1A-4799-9516-266725A9C854}"/>
              </a:ext>
            </a:extLst>
          </p:cNvPr>
          <p:cNvSpPr>
            <a:spLocks noGrp="1"/>
          </p:cNvSpPr>
          <p:nvPr>
            <p:ph type="title"/>
          </p:nvPr>
        </p:nvSpPr>
        <p:spPr/>
        <p:txBody>
          <a:bodyPr/>
          <a:lstStyle/>
          <a:p>
            <a:r>
              <a:rPr lang="en-US" dirty="0"/>
              <a:t>ENVIRONMENT</a:t>
            </a:r>
          </a:p>
        </p:txBody>
      </p:sp>
      <p:sp>
        <p:nvSpPr>
          <p:cNvPr id="3" name="Content Placeholder 2">
            <a:extLst>
              <a:ext uri="{FF2B5EF4-FFF2-40B4-BE49-F238E27FC236}">
                <a16:creationId xmlns:a16="http://schemas.microsoft.com/office/drawing/2014/main" id="{7AB5B2DD-4A84-43EF-A1EA-D1FFA65D4ACE}"/>
              </a:ext>
            </a:extLst>
          </p:cNvPr>
          <p:cNvSpPr>
            <a:spLocks noGrp="1"/>
          </p:cNvSpPr>
          <p:nvPr>
            <p:ph idx="1"/>
          </p:nvPr>
        </p:nvSpPr>
        <p:spPr/>
        <p:txBody>
          <a:bodyPr>
            <a:normAutofit/>
          </a:bodyPr>
          <a:lstStyle/>
          <a:p>
            <a:pPr fontAlgn="base"/>
            <a:r>
              <a:rPr lang="en-GB" b="1" dirty="0"/>
              <a:t>Safety</a:t>
            </a:r>
            <a:endParaRPr lang="en-US" b="1" dirty="0"/>
          </a:p>
          <a:p>
            <a:pPr fontAlgn="base"/>
            <a:r>
              <a:rPr lang="en-GB" dirty="0"/>
              <a:t>A good learning environment offers a safe platform for learners. Before you can expect learners to succeed academically, they should also feel safe both mentally and physically. While most of the schools take physical safety measures, not many learning platforms consider the mental safety of the learners.</a:t>
            </a:r>
            <a:endParaRPr lang="en-US" dirty="0"/>
          </a:p>
          <a:p>
            <a:pPr fontAlgn="base"/>
            <a:r>
              <a:rPr lang="en-GB" dirty="0"/>
              <a:t>Safety in a learning environment goes beyond physical well-being. In order to maintain a safe learning environment, learners must feel supported, welcomed, and respected.</a:t>
            </a:r>
            <a:endParaRPr lang="en-US" dirty="0"/>
          </a:p>
        </p:txBody>
      </p:sp>
    </p:spTree>
    <p:extLst>
      <p:ext uri="{BB962C8B-B14F-4D97-AF65-F5344CB8AC3E}">
        <p14:creationId xmlns:p14="http://schemas.microsoft.com/office/powerpoint/2010/main" val="21920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D751-1A90-49A0-BBA9-F1A4629FA090}"/>
              </a:ext>
            </a:extLst>
          </p:cNvPr>
          <p:cNvSpPr>
            <a:spLocks noGrp="1"/>
          </p:cNvSpPr>
          <p:nvPr>
            <p:ph type="title"/>
          </p:nvPr>
        </p:nvSpPr>
        <p:spPr/>
        <p:txBody>
          <a:bodyPr>
            <a:normAutofit fontScale="90000"/>
          </a:bodyPr>
          <a:lstStyle/>
          <a:p>
            <a:r>
              <a:rPr lang="en-GB" b="1" dirty="0"/>
              <a:t>THE NEEDFOR BETTER COMMUNICATION</a:t>
            </a:r>
            <a:br>
              <a:rPr lang="en-US" dirty="0"/>
            </a:br>
            <a:endParaRPr lang="en-US" dirty="0"/>
          </a:p>
        </p:txBody>
      </p:sp>
      <p:sp>
        <p:nvSpPr>
          <p:cNvPr id="3" name="Content Placeholder 2">
            <a:extLst>
              <a:ext uri="{FF2B5EF4-FFF2-40B4-BE49-F238E27FC236}">
                <a16:creationId xmlns:a16="http://schemas.microsoft.com/office/drawing/2014/main" id="{FD18F317-6301-4191-B2D0-B0133CD0A7C1}"/>
              </a:ext>
            </a:extLst>
          </p:cNvPr>
          <p:cNvSpPr>
            <a:spLocks noGrp="1"/>
          </p:cNvSpPr>
          <p:nvPr>
            <p:ph idx="1"/>
          </p:nvPr>
        </p:nvSpPr>
        <p:spPr/>
        <p:txBody>
          <a:bodyPr>
            <a:normAutofit/>
          </a:bodyPr>
          <a:lstStyle/>
          <a:p>
            <a:pPr fontAlgn="base"/>
            <a:r>
              <a:rPr lang="en-GB" b="1" dirty="0"/>
              <a:t>1. Create a safe environment</a:t>
            </a:r>
            <a:endParaRPr lang="en-US" b="1" dirty="0"/>
          </a:p>
          <a:p>
            <a:r>
              <a:rPr lang="en-GB" dirty="0"/>
              <a:t>Create a safe and supportive environment where students feel comfortable to open up and express their thoughts and ideas. By having an open-door policy and allowing students to pop in and talk about anything that may occur is a great way to promote good communication. Giving students extra support, tuition or explanations before and after class helps shy students that don’t feel comfortable in class to ask questions to learn.</a:t>
            </a:r>
            <a:endParaRPr lang="en-US" dirty="0"/>
          </a:p>
        </p:txBody>
      </p:sp>
    </p:spTree>
    <p:extLst>
      <p:ext uri="{BB962C8B-B14F-4D97-AF65-F5344CB8AC3E}">
        <p14:creationId xmlns:p14="http://schemas.microsoft.com/office/powerpoint/2010/main" val="104769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3365-49B5-4F2F-A505-21419A4C2718}"/>
              </a:ext>
            </a:extLst>
          </p:cNvPr>
          <p:cNvSpPr>
            <a:spLocks noGrp="1"/>
          </p:cNvSpPr>
          <p:nvPr>
            <p:ph type="title"/>
          </p:nvPr>
        </p:nvSpPr>
        <p:spPr/>
        <p:txBody>
          <a:bodyPr>
            <a:normAutofit fontScale="90000"/>
          </a:bodyPr>
          <a:lstStyle/>
          <a:p>
            <a:r>
              <a:rPr lang="en-GB" b="1" dirty="0"/>
              <a:t>THE NEEDFOR BETTER COMMUNICATION</a:t>
            </a:r>
            <a:br>
              <a:rPr lang="en-US" dirty="0"/>
            </a:br>
            <a:endParaRPr lang="en-US" dirty="0"/>
          </a:p>
        </p:txBody>
      </p:sp>
      <p:sp>
        <p:nvSpPr>
          <p:cNvPr id="3" name="Content Placeholder 2">
            <a:extLst>
              <a:ext uri="{FF2B5EF4-FFF2-40B4-BE49-F238E27FC236}">
                <a16:creationId xmlns:a16="http://schemas.microsoft.com/office/drawing/2014/main" id="{E350C6D9-369E-4274-BC40-62649DA13836}"/>
              </a:ext>
            </a:extLst>
          </p:cNvPr>
          <p:cNvSpPr>
            <a:spLocks noGrp="1"/>
          </p:cNvSpPr>
          <p:nvPr>
            <p:ph idx="1"/>
          </p:nvPr>
        </p:nvSpPr>
        <p:spPr/>
        <p:txBody>
          <a:bodyPr>
            <a:normAutofit fontScale="77500" lnSpcReduction="20000"/>
          </a:bodyPr>
          <a:lstStyle/>
          <a:p>
            <a:pPr fontAlgn="base"/>
            <a:r>
              <a:rPr lang="en-GB" b="1" dirty="0"/>
              <a:t>2. More teamwork</a:t>
            </a:r>
            <a:endParaRPr lang="en-US" b="1" dirty="0"/>
          </a:p>
          <a:p>
            <a:pPr fontAlgn="base"/>
            <a:r>
              <a:rPr lang="en-GB" dirty="0"/>
              <a:t>Doing more team activities, and group work is a great way to take the focus off competing with one another and concentrate more on working together to get the best results. It can encourage	 communication, cooperation and collaboration and help students talk more and effectively express themselves with their peers.</a:t>
            </a:r>
            <a:endParaRPr lang="en-US" dirty="0"/>
          </a:p>
          <a:p>
            <a:pPr fontAlgn="base"/>
            <a:r>
              <a:rPr lang="en-GB" b="1" dirty="0"/>
              <a:t>3. Don’t stand at the front of the classroom</a:t>
            </a:r>
            <a:endParaRPr lang="en-US" b="1" dirty="0"/>
          </a:p>
          <a:p>
            <a:pPr fontAlgn="base"/>
            <a:r>
              <a:rPr lang="en-GB" dirty="0"/>
              <a:t>Moving around the classroom, and getting involved with the students will create less of a student-teacher feel. By moving away from the front of the classroom and joining them either at their desks to discuss ideas and getting involved in small discussions will help them feel more comfortable and more likely to open up.</a:t>
            </a:r>
            <a:endParaRPr lang="en-US" dirty="0"/>
          </a:p>
          <a:p>
            <a:pPr fontAlgn="base"/>
            <a:r>
              <a:rPr lang="en-GB" b="1" dirty="0"/>
              <a:t>4. Active listening</a:t>
            </a:r>
            <a:endParaRPr lang="en-US" b="1" dirty="0"/>
          </a:p>
          <a:p>
            <a:pPr fontAlgn="base"/>
            <a:r>
              <a:rPr lang="en-GB" dirty="0"/>
              <a:t>Listen to hear your students, not just to respond and give an answer. Sometimes just lending an ear can be extremely useful in promoting a supportive and caring environment. Listening to your students enables you to provide better assistance and consequently a better education.</a:t>
            </a:r>
            <a:endParaRPr lang="en-US" dirty="0"/>
          </a:p>
          <a:p>
            <a:endParaRPr lang="en-US" dirty="0"/>
          </a:p>
        </p:txBody>
      </p:sp>
    </p:spTree>
    <p:extLst>
      <p:ext uri="{BB962C8B-B14F-4D97-AF65-F5344CB8AC3E}">
        <p14:creationId xmlns:p14="http://schemas.microsoft.com/office/powerpoint/2010/main" val="299425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C239-34C7-4D1E-B407-0F8F9FA13089}"/>
              </a:ext>
            </a:extLst>
          </p:cNvPr>
          <p:cNvSpPr>
            <a:spLocks noGrp="1"/>
          </p:cNvSpPr>
          <p:nvPr>
            <p:ph type="title"/>
          </p:nvPr>
        </p:nvSpPr>
        <p:spPr/>
        <p:txBody>
          <a:bodyPr>
            <a:normAutofit fontScale="90000"/>
          </a:bodyPr>
          <a:lstStyle/>
          <a:p>
            <a:r>
              <a:rPr lang="en-GB" b="1" dirty="0"/>
              <a:t>THE NEEDFOR BETTER COMMUNICATION</a:t>
            </a:r>
            <a:br>
              <a:rPr lang="en-US" dirty="0"/>
            </a:br>
            <a:endParaRPr lang="en-US" dirty="0"/>
          </a:p>
        </p:txBody>
      </p:sp>
      <p:sp>
        <p:nvSpPr>
          <p:cNvPr id="3" name="Content Placeholder 2">
            <a:extLst>
              <a:ext uri="{FF2B5EF4-FFF2-40B4-BE49-F238E27FC236}">
                <a16:creationId xmlns:a16="http://schemas.microsoft.com/office/drawing/2014/main" id="{2943BF28-BC1F-4AD9-910B-9E581234BBE8}"/>
              </a:ext>
            </a:extLst>
          </p:cNvPr>
          <p:cNvSpPr>
            <a:spLocks noGrp="1"/>
          </p:cNvSpPr>
          <p:nvPr>
            <p:ph idx="1"/>
          </p:nvPr>
        </p:nvSpPr>
        <p:spPr/>
        <p:txBody>
          <a:bodyPr/>
          <a:lstStyle/>
          <a:p>
            <a:pPr fontAlgn="base"/>
            <a:r>
              <a:rPr lang="en-GB" b="1" dirty="0"/>
              <a:t>5. Positive feedback</a:t>
            </a:r>
            <a:endParaRPr lang="en-US" b="1" dirty="0"/>
          </a:p>
          <a:p>
            <a:pPr fontAlgn="base"/>
            <a:r>
              <a:rPr lang="en-GB" dirty="0"/>
              <a:t>Often teachers forget to mention when a student has performed well and instead focus on the negative aspects such as bad </a:t>
            </a:r>
            <a:r>
              <a:rPr lang="en-GB" dirty="0" err="1"/>
              <a:t>behavior</a:t>
            </a:r>
            <a:r>
              <a:rPr lang="en-GB" dirty="0"/>
              <a:t>. This can have significant effects and demoralize students. Giving positive feedback is a necessary part of promoting effective communication in the classroom. It has been shown that students that receive praise are more likely to believe that they can accomplish tasks and be successful.</a:t>
            </a:r>
            <a:endParaRPr lang="en-US" dirty="0"/>
          </a:p>
        </p:txBody>
      </p:sp>
    </p:spTree>
    <p:extLst>
      <p:ext uri="{BB962C8B-B14F-4D97-AF65-F5344CB8AC3E}">
        <p14:creationId xmlns:p14="http://schemas.microsoft.com/office/powerpoint/2010/main" val="1875513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389C-09AB-4203-840E-72B89547AEB9}"/>
              </a:ext>
            </a:extLst>
          </p:cNvPr>
          <p:cNvSpPr>
            <a:spLocks noGrp="1"/>
          </p:cNvSpPr>
          <p:nvPr>
            <p:ph type="title"/>
          </p:nvPr>
        </p:nvSpPr>
        <p:spPr/>
        <p:txBody>
          <a:bodyPr>
            <a:normAutofit/>
          </a:bodyPr>
          <a:lstStyle/>
          <a:p>
            <a:r>
              <a:rPr lang="en-GB" b="1" dirty="0"/>
              <a:t>SOME GUIDELINES</a:t>
            </a:r>
            <a:br>
              <a:rPr lang="en-US" dirty="0"/>
            </a:br>
            <a:endParaRPr lang="en-US" dirty="0"/>
          </a:p>
        </p:txBody>
      </p:sp>
      <p:sp>
        <p:nvSpPr>
          <p:cNvPr id="3" name="Content Placeholder 2">
            <a:extLst>
              <a:ext uri="{FF2B5EF4-FFF2-40B4-BE49-F238E27FC236}">
                <a16:creationId xmlns:a16="http://schemas.microsoft.com/office/drawing/2014/main" id="{C48A9072-330A-4802-BE96-A90F3890EEAC}"/>
              </a:ext>
            </a:extLst>
          </p:cNvPr>
          <p:cNvSpPr>
            <a:spLocks noGrp="1"/>
          </p:cNvSpPr>
          <p:nvPr>
            <p:ph idx="1"/>
          </p:nvPr>
        </p:nvSpPr>
        <p:spPr>
          <a:xfrm>
            <a:off x="1295402" y="2035937"/>
            <a:ext cx="9601196" cy="3318936"/>
          </a:xfrm>
        </p:spPr>
        <p:txBody>
          <a:bodyPr>
            <a:normAutofit fontScale="77500" lnSpcReduction="20000"/>
          </a:bodyPr>
          <a:lstStyle/>
          <a:p>
            <a:pPr marL="0" indent="0" fontAlgn="base">
              <a:buNone/>
            </a:pPr>
            <a:r>
              <a:rPr lang="en-GB" dirty="0"/>
              <a:t> </a:t>
            </a:r>
            <a:endParaRPr lang="en-US" dirty="0"/>
          </a:p>
          <a:p>
            <a:r>
              <a:rPr lang="en-GB" b="1" dirty="0"/>
              <a:t>Guidelines for Creating a Safe Learning Environment </a:t>
            </a:r>
            <a:endParaRPr lang="en-US" b="1" dirty="0"/>
          </a:p>
          <a:p>
            <a:r>
              <a:rPr lang="en-GB" b="1" dirty="0"/>
              <a:t> </a:t>
            </a:r>
            <a:endParaRPr lang="en-US" b="1" dirty="0"/>
          </a:p>
          <a:p>
            <a:r>
              <a:rPr lang="en-GB" b="1" u="sng" dirty="0"/>
              <a:t>1. Post Student Work.</a:t>
            </a:r>
            <a:r>
              <a:rPr lang="en-GB" dirty="0"/>
              <a:t> When displays of essays, poems, projects, and exams dominate the walls, there is student ownership of the room. When they look around and see their own writing and thinking, they certainly experience a higher level of comfort than if they see store-bought posters.</a:t>
            </a:r>
            <a:endParaRPr lang="en-US" dirty="0"/>
          </a:p>
          <a:p>
            <a:r>
              <a:rPr lang="en-GB" b="1" u="sng" dirty="0"/>
              <a:t>2. Admit When You Don't Know.</a:t>
            </a:r>
            <a:r>
              <a:rPr lang="en-GB" dirty="0"/>
              <a:t> Students appreciate when we show our humanity. Saying "I'm not really sure. Does anyone else know or might they like to look that up for us?" is powerful stuff.</a:t>
            </a:r>
            <a:endParaRPr lang="en-US" dirty="0"/>
          </a:p>
          <a:p>
            <a:r>
              <a:rPr lang="en-GB" b="1" u="sng" dirty="0"/>
              <a:t>3. Remain Calm at All Times. </a:t>
            </a:r>
            <a:r>
              <a:rPr lang="en-GB" dirty="0"/>
              <a:t>Once a teacher loses it with a class or student, it takes a long time to rebuild that feeling of safety and trust within those four walls. Step right outside the door and take a few breaths. It's worth it.</a:t>
            </a:r>
            <a:endParaRPr lang="en-US" dirty="0"/>
          </a:p>
          <a:p>
            <a:endParaRPr lang="en-US" dirty="0"/>
          </a:p>
        </p:txBody>
      </p:sp>
    </p:spTree>
    <p:extLst>
      <p:ext uri="{BB962C8B-B14F-4D97-AF65-F5344CB8AC3E}">
        <p14:creationId xmlns:p14="http://schemas.microsoft.com/office/powerpoint/2010/main" val="4031102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F7E20-2FCE-4874-98D8-08B696C4F6E6}"/>
              </a:ext>
            </a:extLst>
          </p:cNvPr>
          <p:cNvSpPr>
            <a:spLocks noGrp="1"/>
          </p:cNvSpPr>
          <p:nvPr>
            <p:ph type="title"/>
          </p:nvPr>
        </p:nvSpPr>
        <p:spPr/>
        <p:txBody>
          <a:bodyPr>
            <a:normAutofit/>
          </a:bodyPr>
          <a:lstStyle/>
          <a:p>
            <a:r>
              <a:rPr lang="en-GB" b="1" dirty="0"/>
              <a:t>SOME GUIDELINES</a:t>
            </a:r>
            <a:br>
              <a:rPr lang="en-US" dirty="0"/>
            </a:br>
            <a:endParaRPr lang="en-US" dirty="0"/>
          </a:p>
        </p:txBody>
      </p:sp>
      <p:sp>
        <p:nvSpPr>
          <p:cNvPr id="3" name="Content Placeholder 2">
            <a:extLst>
              <a:ext uri="{FF2B5EF4-FFF2-40B4-BE49-F238E27FC236}">
                <a16:creationId xmlns:a16="http://schemas.microsoft.com/office/drawing/2014/main" id="{78E92917-BCB2-4E8A-82BD-E57E0EC4227E}"/>
              </a:ext>
            </a:extLst>
          </p:cNvPr>
          <p:cNvSpPr>
            <a:spLocks noGrp="1"/>
          </p:cNvSpPr>
          <p:nvPr>
            <p:ph idx="1"/>
          </p:nvPr>
        </p:nvSpPr>
        <p:spPr/>
        <p:txBody>
          <a:bodyPr>
            <a:normAutofit fontScale="92500" lnSpcReduction="10000"/>
          </a:bodyPr>
          <a:lstStyle/>
          <a:p>
            <a:r>
              <a:rPr lang="en-GB" b="1" u="sng" dirty="0"/>
              <a:t>4. Take Every Opportunity to Model Kindness.</a:t>
            </a:r>
            <a:r>
              <a:rPr lang="en-GB" dirty="0"/>
              <a:t> They will follow.</a:t>
            </a:r>
            <a:endParaRPr lang="en-US" dirty="0"/>
          </a:p>
          <a:p>
            <a:r>
              <a:rPr lang="en-GB" b="1" u="sng" dirty="0"/>
              <a:t>5. Address Grudges Early On.</a:t>
            </a:r>
            <a:r>
              <a:rPr lang="en-GB" dirty="0"/>
              <a:t> If tension is building between a couple of students, create time and space for them to talk it out while you mediate.</a:t>
            </a:r>
            <a:endParaRPr lang="en-US" dirty="0"/>
          </a:p>
          <a:p>
            <a:r>
              <a:rPr lang="en-GB" b="1" u="sng" dirty="0"/>
              <a:t>7. Smile Often.</a:t>
            </a:r>
            <a:r>
              <a:rPr lang="en-GB" dirty="0"/>
              <a:t> The antiquated saying in the teaching profession is wait until Christmas to smile. This is just plain silly. Let the children see those pearly whites often and genuinely. The more smiles we offer to students, the more we will receive.</a:t>
            </a:r>
            <a:endParaRPr lang="en-US" dirty="0"/>
          </a:p>
          <a:p>
            <a:r>
              <a:rPr lang="en-GB" b="1" u="sng" dirty="0"/>
              <a:t>8. Sit with Your Students.</a:t>
            </a:r>
            <a:r>
              <a:rPr lang="en-GB" dirty="0"/>
              <a:t> Sitting in a chair made for a child is not the most comfortable thing for an adult. But joining a group of children at their table takes us off stage and lets us, even just for a few moments, become a member of the group. We might ask a strategic question, inquire about the group's project, or simply listen.</a:t>
            </a:r>
            <a:endParaRPr lang="en-US" dirty="0"/>
          </a:p>
          <a:p>
            <a:endParaRPr lang="en-US" dirty="0"/>
          </a:p>
        </p:txBody>
      </p:sp>
    </p:spTree>
    <p:extLst>
      <p:ext uri="{BB962C8B-B14F-4D97-AF65-F5344CB8AC3E}">
        <p14:creationId xmlns:p14="http://schemas.microsoft.com/office/powerpoint/2010/main" val="3291334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TotalTime>
  <Words>1140</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ASSIGNMENT: EDUCATIONAL PSYCHOLOGY  TOPIC: EMVIRONMENT, NEED FOR BETTER COMMUNICATION, SOME GUIDELINES  SUBMITTED TO: MS. HINA ZAHRA  SUBMITTED BY: MUHAMMAD ADNAN, MUHAMMAD YOUNAS, ANSAR ABBAS </vt:lpstr>
      <vt:lpstr>ENVIRONMENT</vt:lpstr>
      <vt:lpstr>ENVIRONMENT</vt:lpstr>
      <vt:lpstr>ENVIRONMENT</vt:lpstr>
      <vt:lpstr>THE NEEDFOR BETTER COMMUNICATION </vt:lpstr>
      <vt:lpstr>THE NEEDFOR BETTER COMMUNICATION </vt:lpstr>
      <vt:lpstr>THE NEEDFOR BETTER COMMUNICATION </vt:lpstr>
      <vt:lpstr>SOME GUIDELINES </vt:lpstr>
      <vt:lpstr>SOME GUIDELINES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Educational Psychology   Topic: Environment, The Need for Better Communication, Some Guidelines   Submitted to: Ma`am Hina Zahra   Submitted by: Muhammad Younas, Ansar Abbas, Muhammad Adnan</dc:title>
  <dc:creator>Adnan Khan</dc:creator>
  <cp:lastModifiedBy>Adnan Khan</cp:lastModifiedBy>
  <cp:revision>4</cp:revision>
  <dcterms:created xsi:type="dcterms:W3CDTF">2020-12-20T18:37:54Z</dcterms:created>
  <dcterms:modified xsi:type="dcterms:W3CDTF">2020-12-20T19:08:34Z</dcterms:modified>
</cp:coreProperties>
</file>