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20"/>
  </p:notesMasterIdLst>
  <p:sldIdLst>
    <p:sldId id="504" r:id="rId2"/>
    <p:sldId id="505" r:id="rId3"/>
    <p:sldId id="465" r:id="rId4"/>
    <p:sldId id="466" r:id="rId5"/>
    <p:sldId id="508" r:id="rId6"/>
    <p:sldId id="509" r:id="rId7"/>
    <p:sldId id="519" r:id="rId8"/>
    <p:sldId id="522" r:id="rId9"/>
    <p:sldId id="523" r:id="rId10"/>
    <p:sldId id="524" r:id="rId11"/>
    <p:sldId id="511" r:id="rId12"/>
    <p:sldId id="513" r:id="rId13"/>
    <p:sldId id="489" r:id="rId14"/>
    <p:sldId id="517" r:id="rId15"/>
    <p:sldId id="490" r:id="rId16"/>
    <p:sldId id="483" r:id="rId17"/>
    <p:sldId id="518" r:id="rId18"/>
    <p:sldId id="52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75240B"/>
    <a:srgbClr val="000099"/>
    <a:srgbClr val="0000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91522" autoAdjust="0"/>
  </p:normalViewPr>
  <p:slideViewPr>
    <p:cSldViewPr>
      <p:cViewPr varScale="1">
        <p:scale>
          <a:sx n="61" d="100"/>
          <a:sy n="61" d="100"/>
        </p:scale>
        <p:origin x="42" y="7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5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defRPr>
            </a:lvl1pPr>
          </a:lstStyle>
          <a:p>
            <a:pPr>
              <a:defRPr/>
            </a:pPr>
            <a:endParaRPr lang="en-US" altLang="zh-TW"/>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defRPr>
            </a:lvl1pPr>
          </a:lstStyle>
          <a:p>
            <a:pPr>
              <a:defRPr/>
            </a:pPr>
            <a:endParaRPr lang="en-US" altLang="zh-TW"/>
          </a:p>
        </p:txBody>
      </p:sp>
      <p:sp>
        <p:nvSpPr>
          <p:cNvPr id="460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defRPr>
            </a:lvl1pPr>
          </a:lstStyle>
          <a:p>
            <a:pPr>
              <a:defRPr/>
            </a:pPr>
            <a:endParaRPr lang="en-US" altLang="zh-TW"/>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charset="0"/>
              </a:defRPr>
            </a:lvl1pPr>
          </a:lstStyle>
          <a:p>
            <a:pPr>
              <a:defRPr/>
            </a:pPr>
            <a:fld id="{9E1B2F9A-186B-4AC8-B273-1CDEBB29F7E8}" type="slidenum">
              <a:rPr lang="zh-TW" altLang="en-US"/>
              <a:pPr>
                <a:defRPr/>
              </a:pPr>
              <a:t>‹#›</a:t>
            </a:fld>
            <a:endParaRPr lang="en-US" altLang="zh-TW"/>
          </a:p>
        </p:txBody>
      </p:sp>
    </p:spTree>
    <p:extLst>
      <p:ext uri="{BB962C8B-B14F-4D97-AF65-F5344CB8AC3E}">
        <p14:creationId xmlns:p14="http://schemas.microsoft.com/office/powerpoint/2010/main" val="3324221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61EC5C-1F46-4FD6-B67C-7A74CB001911}" type="slidenum">
              <a:rPr lang="en-US"/>
              <a:pPr/>
              <a:t>5</a:t>
            </a:fld>
            <a:endParaRPr lang="en-US"/>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latin typeface="Arial" charset="0"/>
                <a:cs typeface="Times New Roman" pitchFamily="18" charset="0"/>
              </a:rPr>
              <a:t>Teaching tip</a:t>
            </a:r>
          </a:p>
          <a:p>
            <a:pPr eaLnBrk="1" hangingPunct="1"/>
            <a:r>
              <a:rPr lang="en-US" smtClean="0">
                <a:latin typeface="Arial" charset="0"/>
                <a:cs typeface="Times" pitchFamily="18" charset="0"/>
              </a:rPr>
              <a:t>It is helpful to draw the relationship between viewable and actual size.</a:t>
            </a:r>
            <a:r>
              <a:rPr lang="en-US" smtClean="0">
                <a:latin typeface="Arial"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B1FD0AE-F8F8-4B88-8F24-82B59B7108FC}" type="slidenum">
              <a:rPr lang="en-US">
                <a:latin typeface="Arial" pitchFamily="34" charset="0"/>
              </a:rPr>
              <a:pPr/>
              <a:t>16</a:t>
            </a:fld>
            <a:endParaRPr lang="en-US">
              <a:latin typeface="Arial" pitchFamily="34" charset="0"/>
            </a:endParaRPr>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a:ln/>
        </p:spPr>
        <p:txBody>
          <a:bodyPr/>
          <a:lstStyle/>
          <a:p>
            <a:pPr eaLnBrk="1" hangingPunct="1"/>
            <a:r>
              <a:rPr lang="en-US" b="1" i="1" smtClean="0">
                <a:latin typeface="Arial" pitchFamily="34" charset="0"/>
                <a:cs typeface="Times New Roman" pitchFamily="18" charset="0"/>
              </a:rPr>
              <a:t>Insider information</a:t>
            </a:r>
          </a:p>
          <a:p>
            <a:pPr eaLnBrk="1" hangingPunct="1"/>
            <a:r>
              <a:rPr lang="en-US" smtClean="0">
                <a:latin typeface="Arial" pitchFamily="34" charset="0"/>
                <a:ea typeface="Times" pitchFamily="34" charset="0"/>
                <a:cs typeface="Times" pitchFamily="34" charset="0"/>
              </a:rPr>
              <a:t>The two leading video card families are ATI’s Radeon and NVIDIA’s GeForce line. Both offer exceptional graphics cards ranging from $50 to $600.</a:t>
            </a:r>
            <a:r>
              <a:rPr lang="en-US" smtClean="0">
                <a:latin typeface="Arial" pitchFamily="34"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8C56B5-1D38-4F36-BEA5-481A718FC42F}" type="slidenum">
              <a:rPr lang="en-US"/>
              <a:pPr/>
              <a:t>6</a:t>
            </a:fld>
            <a:endParaRPr lang="en-US"/>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dirty="0" smtClean="0">
                <a:latin typeface="Arial" charset="0"/>
                <a:cs typeface="Times New Roman" pitchFamily="18" charset="0"/>
              </a:rPr>
              <a:t>Insider information</a:t>
            </a:r>
          </a:p>
          <a:p>
            <a:pPr eaLnBrk="1" hangingPunct="1"/>
            <a:r>
              <a:rPr lang="en-US" dirty="0" smtClean="0">
                <a:latin typeface="Arial" charset="0"/>
                <a:cs typeface="Times" pitchFamily="18" charset="0"/>
              </a:rPr>
              <a:t>Many CRT’s are capable of supporting several resolutions. LCD monitors in contrast often can only support one or two resolutions. The reason are the transistors on the LCD cannot move, while the electron gun on the CRT can simply aim for a smaller pixel.</a:t>
            </a:r>
            <a:r>
              <a:rPr lang="en-US" dirty="0" smtClean="0">
                <a:latin typeface="Arial" charset="0"/>
              </a:rPr>
              <a:t> </a:t>
            </a:r>
          </a:p>
          <a:p>
            <a:pPr eaLnBrk="1" hangingPunct="1"/>
            <a:endParaRPr lang="en-US" dirty="0" smtClean="0">
              <a:latin typeface="Arial" charset="0"/>
            </a:endParaRPr>
          </a:p>
          <a:p>
            <a:pPr eaLnBrk="1" hangingPunct="1"/>
            <a:r>
              <a:rPr lang="en-US" dirty="0" smtClean="0">
                <a:latin typeface="Arial" charset="0"/>
                <a:cs typeface="Times" pitchFamily="18" charset="0"/>
              </a:rPr>
              <a:t>If you are in a computer class, stop and have students adjust their resolution on the screen. The simplest method is to right click the desktop and select properties. Click the settings tab, and adjust the slider. As the students are experimenting, have a student answer why larger resolution numbers make smaller images. The answer is higher resolutions draw with smaller pixels.</a:t>
            </a:r>
            <a:r>
              <a:rPr lang="en-US" dirty="0" smtClean="0">
                <a:latin typeface="Arial"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A1586B4-B0A2-45A9-80ED-F9A7F2AAC142}" type="slidenum">
              <a:rPr lang="en-US">
                <a:latin typeface="Arial" pitchFamily="34" charset="0"/>
              </a:rPr>
              <a:pPr/>
              <a:t>8</a:t>
            </a:fld>
            <a:endParaRPr lang="en-US">
              <a:latin typeface="Arial" pitchFamily="34" charset="0"/>
            </a:endParaRPr>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r>
              <a:rPr lang="en-US" b="1" i="1" dirty="0" smtClean="0">
                <a:latin typeface="Arial" pitchFamily="34" charset="0"/>
                <a:cs typeface="Times New Roman" pitchFamily="18" charset="0"/>
              </a:rPr>
              <a:t>Insider information</a:t>
            </a:r>
          </a:p>
          <a:p>
            <a:pPr eaLnBrk="1" hangingPunct="1"/>
            <a:r>
              <a:rPr lang="en-US" dirty="0" smtClean="0">
                <a:latin typeface="Arial" pitchFamily="34" charset="0"/>
                <a:ea typeface="Times" pitchFamily="34" charset="0"/>
                <a:cs typeface="Times" pitchFamily="34" charset="0"/>
              </a:rPr>
              <a:t>Many CRT’s are capable of supporting several resolutions. LCD monitors in contrast often can only support one or two resolutions. The reason are the transistors on the LCD cannot move, while the electron gun on the CRT can simply aim for a smaller pixel.</a:t>
            </a:r>
            <a:r>
              <a:rPr lang="en-US" dirty="0" smtClean="0">
                <a:latin typeface="Arial" pitchFamily="34" charset="0"/>
              </a:rPr>
              <a:t> </a:t>
            </a:r>
          </a:p>
          <a:p>
            <a:pPr eaLnBrk="1" hangingPunct="1"/>
            <a:endParaRPr lang="en-US" dirty="0" smtClean="0">
              <a:latin typeface="Arial" pitchFamily="34" charset="0"/>
            </a:endParaRPr>
          </a:p>
          <a:p>
            <a:pPr eaLnBrk="1" hangingPunct="1"/>
            <a:r>
              <a:rPr lang="en-US" dirty="0" smtClean="0">
                <a:latin typeface="Arial" pitchFamily="34" charset="0"/>
                <a:ea typeface="Times" pitchFamily="34" charset="0"/>
                <a:cs typeface="Times" pitchFamily="34" charset="0"/>
              </a:rPr>
              <a:t>If you are in a computer class, stop and have students adjust their resolution on the screen. The simplest method is to right click the desktop and select properties. Click the settings tab, and adjust the slider. As the students are experimenting, have a student answer why larger resolution numbers make smaller images. The answer is higher resolutions draw with smaller pixels.</a:t>
            </a:r>
            <a:r>
              <a:rPr lang="en-US" dirty="0" smtClean="0">
                <a:latin typeface="Arial" pitchFamily="34"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A1586B4-B0A2-45A9-80ED-F9A7F2AAC142}" type="slidenum">
              <a:rPr lang="en-US">
                <a:latin typeface="Arial" pitchFamily="34" charset="0"/>
              </a:rPr>
              <a:pPr/>
              <a:t>9</a:t>
            </a:fld>
            <a:endParaRPr lang="en-US">
              <a:latin typeface="Arial" pitchFamily="34" charset="0"/>
            </a:endParaRPr>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7E84F94-D479-4047-8B3A-835883E4FD20}" type="slidenum">
              <a:rPr lang="en-US">
                <a:latin typeface="Arial" pitchFamily="34" charset="0"/>
              </a:rPr>
              <a:pPr/>
              <a:t>10</a:t>
            </a:fld>
            <a:endParaRPr lang="en-US">
              <a:latin typeface="Arial" pitchFamily="34" charset="0"/>
            </a:endParaRPr>
          </a:p>
        </p:txBody>
      </p:sp>
      <p:sp>
        <p:nvSpPr>
          <p:cNvPr id="37891" name="Rectangle 2"/>
          <p:cNvSpPr>
            <a:spLocks noGrp="1" noRot="1" noChangeAspect="1" noChangeArrowheads="1" noTextEdit="1"/>
          </p:cNvSpPr>
          <p:nvPr>
            <p:ph type="sldImg"/>
          </p:nvPr>
        </p:nvSpPr>
        <p:spPr>
          <a:xfrm>
            <a:off x="381000" y="685800"/>
            <a:ext cx="6096000" cy="3429000"/>
          </a:xfrm>
          <a:ln/>
        </p:spPr>
      </p:sp>
      <p:sp>
        <p:nvSpPr>
          <p:cNvPr id="37892" name="Rectangle 3"/>
          <p:cNvSpPr>
            <a:spLocks noGrp="1" noChangeArrowheads="1"/>
          </p:cNvSpPr>
          <p:nvPr>
            <p:ph type="body" idx="1"/>
          </p:nvPr>
        </p:nvSpPr>
        <p:spPr>
          <a:noFill/>
          <a:ln/>
        </p:spPr>
        <p:txBody>
          <a:bodyPr/>
          <a:lstStyle/>
          <a:p>
            <a:pPr eaLnBrk="1" hangingPunct="1"/>
            <a:r>
              <a:rPr lang="en-US" b="1" i="1" smtClean="0">
                <a:latin typeface="Arial" pitchFamily="34" charset="0"/>
                <a:cs typeface="Times New Roman" pitchFamily="18" charset="0"/>
              </a:rPr>
              <a:t>Insider information</a:t>
            </a:r>
          </a:p>
          <a:p>
            <a:pPr eaLnBrk="1" hangingPunct="1"/>
            <a:r>
              <a:rPr lang="en-US" smtClean="0">
                <a:latin typeface="Arial" pitchFamily="34" charset="0"/>
                <a:ea typeface="Times" pitchFamily="34" charset="0"/>
                <a:cs typeface="Times" pitchFamily="34" charset="0"/>
              </a:rPr>
              <a:t>Whenever a TV camera films a computer monitor, the monitor seems to have a line moving up the screen. This is the monitor refreshing the pixels. The camera films faster than the eye can see, which is why the refresh is noticeable.</a:t>
            </a:r>
            <a:r>
              <a:rPr lang="en-US" smtClean="0">
                <a:latin typeface="Arial" pitchFamily="34"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12</a:t>
            </a:fld>
            <a:endParaRPr lang="en-US" altLang="zh-TW"/>
          </a:p>
        </p:txBody>
      </p:sp>
    </p:spTree>
    <p:extLst>
      <p:ext uri="{BB962C8B-B14F-4D97-AF65-F5344CB8AC3E}">
        <p14:creationId xmlns:p14="http://schemas.microsoft.com/office/powerpoint/2010/main" val="94982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8824520-5042-4BF8-BC68-D227E25832BB}" type="slidenum">
              <a:rPr lang="en-US">
                <a:latin typeface="Arial" pitchFamily="34" charset="0"/>
              </a:rPr>
              <a:pPr/>
              <a:t>13</a:t>
            </a:fld>
            <a:endParaRPr lang="en-US">
              <a:latin typeface="Arial" pitchFamily="34" charset="0"/>
            </a:endParaRPr>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p:spPr>
        <p:txBody>
          <a:bodyPr/>
          <a:lstStyle/>
          <a:p>
            <a:pPr eaLnBrk="1" hangingPunct="1"/>
            <a:r>
              <a:rPr lang="en-US" b="1" i="1" smtClean="0">
                <a:latin typeface="Arial" pitchFamily="34" charset="0"/>
                <a:cs typeface="Times New Roman" pitchFamily="18" charset="0"/>
              </a:rPr>
              <a:t>Insider Information</a:t>
            </a:r>
          </a:p>
          <a:p>
            <a:pPr eaLnBrk="1" hangingPunct="1"/>
            <a:r>
              <a:rPr lang="en-US" smtClean="0">
                <a:latin typeface="Arial" pitchFamily="34" charset="0"/>
                <a:ea typeface="Times" pitchFamily="34" charset="0"/>
                <a:cs typeface="Times" pitchFamily="34" charset="0"/>
              </a:rPr>
              <a:t>Sound Blaster is the primary manufacturer of sound cards. Exceptional models start at around $30.00.</a:t>
            </a:r>
            <a:r>
              <a:rPr lang="en-US" smtClean="0">
                <a:latin typeface="Arial" pitchFamily="34"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06A3B5C-4603-488C-8EF5-0A4E4743837D}" type="slidenum">
              <a:rPr lang="en-US"/>
              <a:pPr/>
              <a:t>14</a:t>
            </a:fld>
            <a:endParaRPr lang="en-US"/>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smtClean="0">
                <a:latin typeface="Arial" charset="0"/>
                <a:cs typeface="Times New Roman" pitchFamily="18" charset="0"/>
              </a:rPr>
              <a:t>Insider information</a:t>
            </a:r>
          </a:p>
          <a:p>
            <a:pPr eaLnBrk="1" hangingPunct="1"/>
            <a:r>
              <a:rPr lang="en-US" smtClean="0">
                <a:latin typeface="Arial" charset="0"/>
                <a:cs typeface="Times" pitchFamily="18" charset="0"/>
              </a:rPr>
              <a:t>The PS2 game SOCOM II Navy Seals includes a USB headset to allow verbal communication with other team members.</a:t>
            </a:r>
            <a:r>
              <a:rPr lang="en-US" smtClean="0">
                <a:latin typeface="Arial"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7A2DCB0-12D0-498A-A97E-917207B9E3D1}" type="slidenum">
              <a:rPr lang="en-US">
                <a:latin typeface="Arial" pitchFamily="34" charset="0"/>
              </a:rPr>
              <a:pPr/>
              <a:t>15</a:t>
            </a:fld>
            <a:endParaRPr lang="en-US">
              <a:latin typeface="Arial" pitchFamily="34" charset="0"/>
            </a:endParaRPr>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ln/>
        </p:spPr>
        <p:txBody>
          <a:bodyPr/>
          <a:lstStyle/>
          <a:p>
            <a:pPr eaLnBrk="1" hangingPunct="1"/>
            <a:r>
              <a:rPr lang="en-US" b="1" i="1" smtClean="0">
                <a:latin typeface="Arial" pitchFamily="34" charset="0"/>
                <a:cs typeface="Times New Roman" pitchFamily="18" charset="0"/>
              </a:rPr>
              <a:t>Insider information</a:t>
            </a:r>
          </a:p>
          <a:p>
            <a:pPr eaLnBrk="1" hangingPunct="1"/>
            <a:r>
              <a:rPr lang="en-US" smtClean="0">
                <a:latin typeface="Arial" pitchFamily="34" charset="0"/>
                <a:ea typeface="Times" pitchFamily="34" charset="0"/>
                <a:cs typeface="Times" pitchFamily="34" charset="0"/>
              </a:rPr>
              <a:t>The PS2 game SOCOM II Navy Seals includes a USB headset to allow verbal communication with other team members.</a:t>
            </a:r>
            <a:r>
              <a:rPr lang="en-US" smtClean="0">
                <a:latin typeface="Arial"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09-Apr-20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fld id="{9780756C-F960-4117-80AF-EA23FC974A5B}" type="slidenum">
              <a:rPr lang="en-US" smtClean="0"/>
              <a:pPr>
                <a:defRPr/>
              </a:pPr>
              <a:t>‹#›</a:t>
            </a:fld>
            <a:endParaRPr lang="en-US"/>
          </a:p>
        </p:txBody>
      </p:sp>
    </p:spTree>
    <p:extLst>
      <p:ext uri="{BB962C8B-B14F-4D97-AF65-F5344CB8AC3E}">
        <p14:creationId xmlns:p14="http://schemas.microsoft.com/office/powerpoint/2010/main" val="1376998410"/>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09-Apr-20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TW" smtClean="0"/>
              <a:t>1A-</a:t>
            </a:r>
            <a:fld id="{3717DDF7-0656-4DAB-B7F7-5925390E3F8A}" type="slidenum">
              <a:rPr lang="en-US" altLang="zh-TW" smtClean="0"/>
              <a:pPr>
                <a:defRPr/>
              </a:pPr>
              <a:t>‹#›</a:t>
            </a:fld>
            <a:endParaRPr lang="en-US" altLang="zh-TW"/>
          </a:p>
        </p:txBody>
      </p:sp>
    </p:spTree>
    <p:extLst>
      <p:ext uri="{BB962C8B-B14F-4D97-AF65-F5344CB8AC3E}">
        <p14:creationId xmlns:p14="http://schemas.microsoft.com/office/powerpoint/2010/main" val="2640965307"/>
      </p:ext>
    </p:extLst>
  </p:cSld>
  <p:clrMapOvr>
    <a:masterClrMapping/>
  </p:clrMapOvr>
  <p:transition spd="slow">
    <p:push dir="u"/>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09-Apr-20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TW" smtClean="0"/>
              <a:t>1A-</a:t>
            </a:r>
            <a:fld id="{3717DDF7-0656-4DAB-B7F7-5925390E3F8A}" type="slidenum">
              <a:rPr lang="en-US" altLang="zh-TW" smtClean="0"/>
              <a:pPr>
                <a:defRPr/>
              </a:pPr>
              <a:t>‹#›</a:t>
            </a:fld>
            <a:endParaRPr lang="en-US" altLang="zh-TW"/>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30996915"/>
      </p:ext>
    </p:extLst>
  </p:cSld>
  <p:clrMapOvr>
    <a:masterClrMapping/>
  </p:clrMapOvr>
  <p:transition spd="slow">
    <p:push dir="u"/>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09-Apr-20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TW" smtClean="0"/>
              <a:t>1A-</a:t>
            </a:r>
            <a:fld id="{3717DDF7-0656-4DAB-B7F7-5925390E3F8A}" type="slidenum">
              <a:rPr lang="en-US" altLang="zh-TW" smtClean="0"/>
              <a:pPr>
                <a:defRPr/>
              </a:pPr>
              <a:t>‹#›</a:t>
            </a:fld>
            <a:endParaRPr lang="en-US" altLang="zh-TW"/>
          </a:p>
        </p:txBody>
      </p:sp>
    </p:spTree>
    <p:extLst>
      <p:ext uri="{BB962C8B-B14F-4D97-AF65-F5344CB8AC3E}">
        <p14:creationId xmlns:p14="http://schemas.microsoft.com/office/powerpoint/2010/main" val="446376259"/>
      </p:ext>
    </p:extLst>
  </p:cSld>
  <p:clrMapOvr>
    <a:masterClrMapping/>
  </p:clrMapOvr>
  <p:transition spd="slow">
    <p:push dir="u"/>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09-Apr-20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TW" smtClean="0"/>
              <a:t>1A-</a:t>
            </a:r>
            <a:fld id="{3717DDF7-0656-4DAB-B7F7-5925390E3F8A}" type="slidenum">
              <a:rPr lang="en-US" altLang="zh-TW" smtClean="0"/>
              <a:pPr>
                <a:defRPr/>
              </a:pPr>
              <a:t>‹#›</a:t>
            </a:fld>
            <a:endParaRPr lang="en-US" altLang="zh-TW"/>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7635235"/>
      </p:ext>
    </p:extLst>
  </p:cSld>
  <p:clrMapOvr>
    <a:masterClrMapping/>
  </p:clrMapOvr>
  <p:transition spd="slow">
    <p:push dir="u"/>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09-Apr-20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zh-TW" smtClean="0"/>
              <a:t>1A-</a:t>
            </a:r>
            <a:fld id="{3717DDF7-0656-4DAB-B7F7-5925390E3F8A}" type="slidenum">
              <a:rPr lang="en-US" altLang="zh-TW" smtClean="0"/>
              <a:pPr>
                <a:defRPr/>
              </a:pPr>
              <a:t>‹#›</a:t>
            </a:fld>
            <a:endParaRPr lang="en-US" altLang="zh-TW"/>
          </a:p>
        </p:txBody>
      </p:sp>
    </p:spTree>
    <p:extLst>
      <p:ext uri="{BB962C8B-B14F-4D97-AF65-F5344CB8AC3E}">
        <p14:creationId xmlns:p14="http://schemas.microsoft.com/office/powerpoint/2010/main" val="2425099442"/>
      </p:ext>
    </p:extLst>
  </p:cSld>
  <p:clrMapOvr>
    <a:masterClrMapping/>
  </p:clrMapOvr>
  <p:transition spd="slow">
    <p:push dir="u"/>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BF24A9-4361-41B7-92C1-9AF2AB561137}" type="slidenum">
              <a:rPr lang="en-US" altLang="zh-TW" smtClean="0"/>
              <a:pPr>
                <a:defRPr/>
              </a:pPr>
              <a:t>‹#›</a:t>
            </a:fld>
            <a:endParaRPr lang="en-US" altLang="zh-TW" dirty="0"/>
          </a:p>
        </p:txBody>
      </p:sp>
    </p:spTree>
    <p:extLst>
      <p:ext uri="{BB962C8B-B14F-4D97-AF65-F5344CB8AC3E}">
        <p14:creationId xmlns:p14="http://schemas.microsoft.com/office/powerpoint/2010/main" val="24833335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A9DB6A-25FB-4E81-803F-651DAA872B3C}" type="slidenum">
              <a:rPr lang="en-US" altLang="zh-TW" smtClean="0"/>
              <a:pPr>
                <a:defRPr/>
              </a:pPr>
              <a:t>‹#›</a:t>
            </a:fld>
            <a:endParaRPr lang="en-US" altLang="zh-TW" dirty="0"/>
          </a:p>
        </p:txBody>
      </p:sp>
    </p:spTree>
    <p:extLst>
      <p:ext uri="{BB962C8B-B14F-4D97-AF65-F5344CB8AC3E}">
        <p14:creationId xmlns:p14="http://schemas.microsoft.com/office/powerpoint/2010/main" val="420195185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2E5CB2-9C56-4C4E-9F8A-031E63E2A4DA}" type="slidenum">
              <a:rPr lang="en-US" altLang="zh-TW" smtClean="0"/>
              <a:pPr>
                <a:defRPr/>
              </a:pPr>
              <a:t>‹#›</a:t>
            </a:fld>
            <a:endParaRPr lang="en-US" altLang="zh-TW" dirty="0"/>
          </a:p>
        </p:txBody>
      </p:sp>
    </p:spTree>
    <p:extLst>
      <p:ext uri="{BB962C8B-B14F-4D97-AF65-F5344CB8AC3E}">
        <p14:creationId xmlns:p14="http://schemas.microsoft.com/office/powerpoint/2010/main" val="2476283076"/>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335256-ADE6-43D6-A981-2886660B0796}" type="slidenum">
              <a:rPr lang="en-US" altLang="zh-TW" smtClean="0"/>
              <a:pPr>
                <a:defRPr/>
              </a:pPr>
              <a:t>‹#›</a:t>
            </a:fld>
            <a:endParaRPr lang="en-US" altLang="zh-TW" dirty="0"/>
          </a:p>
        </p:txBody>
      </p:sp>
    </p:spTree>
    <p:extLst>
      <p:ext uri="{BB962C8B-B14F-4D97-AF65-F5344CB8AC3E}">
        <p14:creationId xmlns:p14="http://schemas.microsoft.com/office/powerpoint/2010/main" val="21432787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C3D07C-A2AA-4DCB-898C-7A06FADB3426}" type="slidenum">
              <a:rPr lang="en-US" altLang="zh-TW" smtClean="0"/>
              <a:pPr>
                <a:defRPr/>
              </a:pPr>
              <a:t>‹#›</a:t>
            </a:fld>
            <a:endParaRPr lang="en-US" altLang="zh-TW" dirty="0"/>
          </a:p>
        </p:txBody>
      </p:sp>
    </p:spTree>
    <p:extLst>
      <p:ext uri="{BB962C8B-B14F-4D97-AF65-F5344CB8AC3E}">
        <p14:creationId xmlns:p14="http://schemas.microsoft.com/office/powerpoint/2010/main" val="298477864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AEA1F95-350B-44FD-9071-F15C296607A9}" type="slidenum">
              <a:rPr lang="en-US" altLang="zh-TW" smtClean="0"/>
              <a:pPr>
                <a:defRPr/>
              </a:pPr>
              <a:t>‹#›</a:t>
            </a:fld>
            <a:endParaRPr lang="en-US" altLang="zh-TW" dirty="0"/>
          </a:p>
        </p:txBody>
      </p:sp>
    </p:spTree>
    <p:extLst>
      <p:ext uri="{BB962C8B-B14F-4D97-AF65-F5344CB8AC3E}">
        <p14:creationId xmlns:p14="http://schemas.microsoft.com/office/powerpoint/2010/main" val="285212064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23BCABD-A53B-40D1-8502-7FA74BDAE1B7}" type="slidenum">
              <a:rPr lang="en-US" altLang="zh-TW" smtClean="0"/>
              <a:pPr>
                <a:defRPr/>
              </a:pPr>
              <a:t>‹#›</a:t>
            </a:fld>
            <a:endParaRPr lang="en-US" altLang="zh-TW" dirty="0"/>
          </a:p>
        </p:txBody>
      </p:sp>
    </p:spTree>
    <p:extLst>
      <p:ext uri="{BB962C8B-B14F-4D97-AF65-F5344CB8AC3E}">
        <p14:creationId xmlns:p14="http://schemas.microsoft.com/office/powerpoint/2010/main" val="329445696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238B59B-AA63-4C56-AB84-1F0DD27CC35E}" type="slidenum">
              <a:rPr lang="en-US" altLang="zh-TW" smtClean="0"/>
              <a:pPr>
                <a:defRPr/>
              </a:pPr>
              <a:t>‹#›</a:t>
            </a:fld>
            <a:endParaRPr lang="en-US" altLang="zh-TW" dirty="0"/>
          </a:p>
        </p:txBody>
      </p:sp>
    </p:spTree>
    <p:extLst>
      <p:ext uri="{BB962C8B-B14F-4D97-AF65-F5344CB8AC3E}">
        <p14:creationId xmlns:p14="http://schemas.microsoft.com/office/powerpoint/2010/main" val="2983868462"/>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0734743-88B2-4581-A8AA-00F87CBB6250}" type="slidenum">
              <a:rPr lang="en-US" altLang="zh-TW" smtClean="0"/>
              <a:pPr>
                <a:defRPr/>
              </a:pPr>
              <a:t>‹#›</a:t>
            </a:fld>
            <a:endParaRPr lang="en-US" altLang="zh-TW" dirty="0"/>
          </a:p>
        </p:txBody>
      </p:sp>
    </p:spTree>
    <p:extLst>
      <p:ext uri="{BB962C8B-B14F-4D97-AF65-F5344CB8AC3E}">
        <p14:creationId xmlns:p14="http://schemas.microsoft.com/office/powerpoint/2010/main" val="17352419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D927B3-C7F7-436C-81B8-22767F4AC886}" type="slidenum">
              <a:rPr lang="en-US" altLang="zh-TW" smtClean="0"/>
              <a:pPr>
                <a:defRPr/>
              </a:pPr>
              <a:t>‹#›</a:t>
            </a:fld>
            <a:endParaRPr lang="en-US" altLang="zh-TW" dirty="0"/>
          </a:p>
        </p:txBody>
      </p:sp>
    </p:spTree>
    <p:extLst>
      <p:ext uri="{BB962C8B-B14F-4D97-AF65-F5344CB8AC3E}">
        <p14:creationId xmlns:p14="http://schemas.microsoft.com/office/powerpoint/2010/main" val="30818444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5240" y="3883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09-Apr-20</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r>
              <a:rPr lang="en-US" altLang="zh-TW" smtClean="0"/>
              <a:t>1A-</a:t>
            </a:r>
            <a:fld id="{3717DDF7-0656-4DAB-B7F7-5925390E3F8A}" type="slidenum">
              <a:rPr lang="en-US" altLang="zh-TW" smtClean="0"/>
              <a:pPr>
                <a:defRPr/>
              </a:pPr>
              <a:t>‹#›</a:t>
            </a:fld>
            <a:endParaRPr lang="en-US" altLang="zh-TW"/>
          </a:p>
        </p:txBody>
      </p:sp>
      <p:pic>
        <p:nvPicPr>
          <p:cNvPr id="32" name="Picture 3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681190" y="160864"/>
            <a:ext cx="1416682" cy="1426837"/>
          </a:xfrm>
          <a:prstGeom prst="rect">
            <a:avLst/>
          </a:prstGeom>
        </p:spPr>
      </p:pic>
    </p:spTree>
    <p:extLst>
      <p:ext uri="{BB962C8B-B14F-4D97-AF65-F5344CB8AC3E}">
        <p14:creationId xmlns:p14="http://schemas.microsoft.com/office/powerpoint/2010/main" val="371886222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repeatCount="indefinite" fill="hold" nodeType="afterEffect">
                                  <p:stCondLst>
                                    <p:cond delay="0"/>
                                  </p:stCondLst>
                                  <p:childTnLst>
                                    <p:anim calcmode="lin" valueType="num">
                                      <p:cBhvr>
                                        <p:cTn id="6" dur="2000"/>
                                        <p:tgtEl>
                                          <p:spTgt spid="7"/>
                                        </p:tgtEl>
                                        <p:attrNameLst>
                                          <p:attrName>ppt_w</p:attrName>
                                        </p:attrNameLst>
                                      </p:cBhvr>
                                      <p:tavLst>
                                        <p:tav tm="0">
                                          <p:val>
                                            <p:strVal val="ppt_w"/>
                                          </p:val>
                                        </p:tav>
                                        <p:tav tm="100000">
                                          <p:val>
                                            <p:fltVal val="0"/>
                                          </p:val>
                                        </p:tav>
                                      </p:tavLst>
                                    </p:anim>
                                    <p:anim calcmode="lin" valueType="num">
                                      <p:cBhvr>
                                        <p:cTn id="7" dur="2000"/>
                                        <p:tgtEl>
                                          <p:spTgt spid="7"/>
                                        </p:tgtEl>
                                        <p:attrNameLst>
                                          <p:attrName>ppt_h</p:attrName>
                                        </p:attrNameLst>
                                      </p:cBhvr>
                                      <p:tavLst>
                                        <p:tav tm="0">
                                          <p:val>
                                            <p:strVal val="ppt_h"/>
                                          </p:val>
                                        </p:tav>
                                        <p:tav tm="100000">
                                          <p:val>
                                            <p:fltVal val="0"/>
                                          </p:val>
                                        </p:tav>
                                      </p:tavLst>
                                    </p:anim>
                                    <p:animEffect transition="out" filter="fade">
                                      <p:cBhvr>
                                        <p:cTn id="8" dur="2000"/>
                                        <p:tgtEl>
                                          <p:spTgt spid="7"/>
                                        </p:tgtEl>
                                      </p:cBhvr>
                                    </p:animEffect>
                                    <p:set>
                                      <p:cBhvr>
                                        <p:cTn id="9" dur="1" fill="hold">
                                          <p:stCondLst>
                                            <p:cond delay="1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8" presetClass="path" presetSubtype="0" repeatCount="indefinite" accel="50000" decel="50000" autoRev="1" fill="hold" nodeType="clickEffect">
                                  <p:stCondLst>
                                    <p:cond delay="1500"/>
                                  </p:stCondLst>
                                  <p:childTnLst>
                                    <p:animMotion origin="layout" path="M 0 0 C 0.017 0 0.031 0.014 0.031 0.031 C 0.031 0.049 0.017 0.063 0 0.063 C -0.017 0.063 -0.031 0.077 -0.031 0.094 C -0.031 0.111 -0.017 0.125 0 0.125 C 0.017 0.125 0.031 0.139 0.031 0.156 C 0.031 0.173 0.017 0.187 0 0.187 C -0.017 0.187 -0.031 0.201 -0.031 0.219 C -0.031 0.236 -0.017 0.25 0 0.25 C 0.017 0.25 0.031 0.236 0.031 0.219 C 0.031 0.201 0.017 0.187 0 0.187 C -0.017 0.187 -0.031 0.173 -0.031 0.156 C -0.031 0.139 -0.017 0.125 0 0.125 C 0.017 0.125 0.031 0.111 0.031 0.094 C 0.031 0.077 0.017 0.063 0 0.063 C -0.017 0.063 -0.031 0.049 -0.031 0.031 C -0.031 0.014 -0.017 0 0 0 Z" pathEditMode="fixed" ptsTypes="">
                                      <p:cBhvr>
                                        <p:cTn id="13"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457200" rtl="0" eaLnBrk="1" latinLnBrk="0" hangingPunct="1">
        <a:spcBef>
          <a:spcPct val="0"/>
        </a:spcBef>
        <a:buNone/>
        <a:defRPr sz="3600" b="1" kern="1200">
          <a:solidFill>
            <a:srgbClr val="0000CC"/>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000CC"/>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00B050"/>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FF0000"/>
        </a:buClr>
        <a:buSzPct val="81000"/>
        <a:buFont typeface="Wingdings 3" charset="2"/>
        <a:buChar char=""/>
        <a:defRPr sz="1200" kern="1200">
          <a:solidFill>
            <a:schemeClr val="tx1">
              <a:lumMod val="75000"/>
              <a:lumOff val="25000"/>
            </a:schemeClr>
          </a:solidFill>
          <a:latin typeface="+mn-lt"/>
          <a:ea typeface="+mn-ea"/>
          <a:cs typeface="+mn-cs"/>
        </a:defRPr>
      </a:lvl4pPr>
      <a:lvl5pPr marL="2000250" indent="-171450" algn="l" defTabSz="457200" rtl="0" eaLnBrk="1" latinLnBrk="0" hangingPunct="1">
        <a:spcBef>
          <a:spcPts val="1000"/>
        </a:spcBef>
        <a:spcAft>
          <a:spcPts val="0"/>
        </a:spcAft>
        <a:buClr>
          <a:srgbClr val="000099"/>
        </a:buClr>
        <a:buSzPct val="80000"/>
        <a:buFont typeface="Wingdings" panose="05000000000000000000" pitchFamily="2" charset="2"/>
        <a:buChar char="Ø"/>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techterms.com/definition/monito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8534400" cy="2057399"/>
          </a:xfrm>
        </p:spPr>
        <p:txBody>
          <a:bodyPr>
            <a:normAutofit fontScale="90000"/>
          </a:bodyPr>
          <a:lstStyle/>
          <a:p>
            <a:r>
              <a:rPr lang="en-US" altLang="zh-TW" sz="7200" b="1" dirty="0" smtClean="0">
                <a:ea typeface="新細明體" pitchFamily="18" charset="-120"/>
              </a:rPr>
              <a:t>Computer</a:t>
            </a:r>
            <a:br>
              <a:rPr lang="en-US" altLang="zh-TW" sz="7200" b="1" dirty="0" smtClean="0">
                <a:ea typeface="新細明體" pitchFamily="18" charset="-120"/>
              </a:rPr>
            </a:br>
            <a:r>
              <a:rPr lang="en-US" altLang="zh-TW" sz="7200" b="1" dirty="0" smtClean="0">
                <a:ea typeface="新細明體" pitchFamily="18" charset="-120"/>
              </a:rPr>
              <a:t>Output Devices</a:t>
            </a:r>
            <a:r>
              <a:rPr lang="en-US" sz="7200" b="1" dirty="0"/>
              <a:t/>
            </a:r>
            <a:br>
              <a:rPr lang="en-US" sz="7200" b="1" dirty="0"/>
            </a:br>
            <a:endParaRPr lang="en-US" sz="7200" dirty="0"/>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1</a:t>
            </a:fld>
            <a:endParaRPr lang="en-US" altLang="zh-TW" dirty="0"/>
          </a:p>
        </p:txBody>
      </p:sp>
    </p:spTree>
    <p:extLst>
      <p:ext uri="{BB962C8B-B14F-4D97-AF65-F5344CB8AC3E}">
        <p14:creationId xmlns:p14="http://schemas.microsoft.com/office/powerpoint/2010/main" val="2688276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57400" y="228601"/>
            <a:ext cx="7086600" cy="911225"/>
          </a:xfrm>
        </p:spPr>
        <p:txBody>
          <a:bodyPr/>
          <a:lstStyle/>
          <a:p>
            <a:pPr eaLnBrk="1" hangingPunct="1"/>
            <a:r>
              <a:rPr lang="en-US" altLang="zh-TW" dirty="0" smtClean="0">
                <a:ea typeface="新細明體" pitchFamily="18" charset="-120"/>
              </a:rPr>
              <a:t>Refresh Rate</a:t>
            </a:r>
          </a:p>
        </p:txBody>
      </p:sp>
      <p:sp>
        <p:nvSpPr>
          <p:cNvPr id="21507" name="Rectangle 3"/>
          <p:cNvSpPr>
            <a:spLocks noGrp="1" noChangeArrowheads="1"/>
          </p:cNvSpPr>
          <p:nvPr>
            <p:ph idx="1"/>
          </p:nvPr>
        </p:nvSpPr>
        <p:spPr>
          <a:xfrm>
            <a:off x="1828800" y="1219200"/>
            <a:ext cx="8458200" cy="5257800"/>
          </a:xfrm>
        </p:spPr>
        <p:txBody>
          <a:bodyPr>
            <a:normAutofit/>
          </a:bodyPr>
          <a:lstStyle/>
          <a:p>
            <a:r>
              <a:rPr lang="en-US" altLang="zh-TW" sz="3200" dirty="0" smtClean="0">
                <a:ea typeface="新細明體" pitchFamily="18" charset="-120"/>
              </a:rPr>
              <a:t>Number of time the screen is redrawn</a:t>
            </a:r>
          </a:p>
          <a:p>
            <a:r>
              <a:rPr lang="en-US" altLang="zh-TW" sz="3200" dirty="0" smtClean="0">
                <a:ea typeface="新細明體" pitchFamily="18" charset="-120"/>
              </a:rPr>
              <a:t>Measured in Hertz (Hz)</a:t>
            </a:r>
          </a:p>
          <a:p>
            <a:r>
              <a:rPr lang="en-US" altLang="zh-TW" sz="3200" dirty="0" smtClean="0">
                <a:ea typeface="新細明體" pitchFamily="18" charset="-120"/>
              </a:rPr>
              <a:t>Modern equipment sets this automatically</a:t>
            </a:r>
          </a:p>
          <a:p>
            <a:r>
              <a:rPr lang="en-US" altLang="zh-TW" sz="3200" dirty="0" smtClean="0">
                <a:ea typeface="新細明體" pitchFamily="18" charset="-120"/>
              </a:rPr>
              <a:t>Improper settings can cause eyestrain</a:t>
            </a:r>
          </a:p>
          <a:p>
            <a:pPr lvl="1" eaLnBrk="1" hangingPunct="1"/>
            <a:endParaRPr lang="en-US" altLang="zh-TW" sz="2800" dirty="0" smtClean="0">
              <a:ea typeface="新細明體" pitchFamily="18" charset="-120"/>
            </a:endParaRPr>
          </a:p>
        </p:txBody>
      </p:sp>
      <p:sp>
        <p:nvSpPr>
          <p:cNvPr id="5" name="Slide Number Placeholder 3"/>
          <p:cNvSpPr>
            <a:spLocks noGrp="1"/>
          </p:cNvSpPr>
          <p:nvPr>
            <p:ph type="sldNum" sz="quarter" idx="12"/>
          </p:nvPr>
        </p:nvSpPr>
        <p:spPr bwMode="auto">
          <a:xfrm>
            <a:off x="7086600" y="6405562"/>
            <a:ext cx="2128838" cy="376238"/>
          </a:xfrm>
          <a:prstGeom prst="rect">
            <a:avLst/>
          </a:prstGeom>
          <a:noFill/>
          <a:ln>
            <a:miter lim="800000"/>
            <a:headEnd/>
            <a:tailEnd/>
          </a:ln>
        </p:spPr>
        <p:txBody>
          <a:bodyPr/>
          <a:lstStyle/>
          <a:p>
            <a:fld id="{0A147E1F-7BB4-41CD-B102-3D0DDA38FA7B}" type="slidenum">
              <a:rPr lang="en-US"/>
              <a:pPr/>
              <a:t>10</a:t>
            </a:fld>
            <a:endParaRPr lang="en-US" dirty="0"/>
          </a:p>
        </p:txBody>
      </p:sp>
    </p:spTree>
    <p:extLst>
      <p:ext uri="{BB962C8B-B14F-4D97-AF65-F5344CB8AC3E}">
        <p14:creationId xmlns:p14="http://schemas.microsoft.com/office/powerpoint/2010/main" val="411176881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Monitors </a:t>
            </a:r>
          </a:p>
        </p:txBody>
      </p:sp>
      <p:sp>
        <p:nvSpPr>
          <p:cNvPr id="34819" name="Rectangle 3"/>
          <p:cNvSpPr>
            <a:spLocks noGrp="1" noChangeArrowheads="1"/>
          </p:cNvSpPr>
          <p:nvPr>
            <p:ph idx="1"/>
          </p:nvPr>
        </p:nvSpPr>
        <p:spPr>
          <a:xfrm>
            <a:off x="922482" y="1394586"/>
            <a:ext cx="8382000" cy="4195762"/>
          </a:xfrm>
        </p:spPr>
        <p:txBody>
          <a:bodyPr>
            <a:normAutofit/>
          </a:bodyPr>
          <a:lstStyle/>
          <a:p>
            <a:r>
              <a:rPr lang="en-US" sz="3600" b="1" dirty="0">
                <a:solidFill>
                  <a:srgbClr val="FF0000"/>
                </a:solidFill>
              </a:rPr>
              <a:t>Dot pitch: </a:t>
            </a:r>
            <a:r>
              <a:rPr lang="en-US" sz="3600" dirty="0"/>
              <a:t>is a measurement that defines the sharpness of </a:t>
            </a:r>
            <a:r>
              <a:rPr lang="en-US" sz="3600" dirty="0">
                <a:hlinkClick r:id="rId2"/>
              </a:rPr>
              <a:t>monitor's</a:t>
            </a:r>
            <a:endParaRPr lang="en-US" sz="3600" dirty="0"/>
          </a:p>
          <a:p>
            <a:pPr marL="0" indent="0">
              <a:buNone/>
            </a:pPr>
            <a:r>
              <a:rPr lang="en-US" sz="3600" dirty="0"/>
              <a:t>   display</a:t>
            </a:r>
            <a:endParaRPr lang="en-US" sz="3600" b="1" dirty="0">
              <a:solidFill>
                <a:srgbClr val="FF0000"/>
              </a:solidFill>
            </a:endParaRPr>
          </a:p>
          <a:p>
            <a:pPr lvl="1" eaLnBrk="1" hangingPunct="1"/>
            <a:r>
              <a:rPr lang="en-US" sz="3200" dirty="0"/>
              <a:t>Distance between the same color dots</a:t>
            </a:r>
          </a:p>
          <a:p>
            <a:pPr lvl="1" eaLnBrk="1" hangingPunct="1"/>
            <a:r>
              <a:rPr lang="en-US" sz="3200" dirty="0"/>
              <a:t>Ranges between .15 mm and .40 mm</a:t>
            </a:r>
          </a:p>
          <a:p>
            <a:pPr lvl="1" eaLnBrk="1" hangingPunct="1"/>
            <a:r>
              <a:rPr lang="en-US" sz="3200" dirty="0"/>
              <a:t>Smaller creates a finer picture</a:t>
            </a:r>
          </a:p>
        </p:txBody>
      </p:sp>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4214681"/>
            <a:ext cx="3128109" cy="216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93432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228600"/>
            <a:ext cx="8596668" cy="1320800"/>
          </a:xfrm>
        </p:spPr>
        <p:txBody>
          <a:bodyPr/>
          <a:lstStyle/>
          <a:p>
            <a:pPr eaLnBrk="1" hangingPunct="1"/>
            <a:r>
              <a:rPr lang="en-US" dirty="0" smtClean="0"/>
              <a:t>Data projector</a:t>
            </a:r>
          </a:p>
        </p:txBody>
      </p:sp>
      <p:sp>
        <p:nvSpPr>
          <p:cNvPr id="37891" name="Rectangle 3"/>
          <p:cNvSpPr>
            <a:spLocks noGrp="1" noChangeArrowheads="1"/>
          </p:cNvSpPr>
          <p:nvPr>
            <p:ph idx="1"/>
          </p:nvPr>
        </p:nvSpPr>
        <p:spPr>
          <a:xfrm>
            <a:off x="1893888" y="1066801"/>
            <a:ext cx="8316912" cy="4195763"/>
          </a:xfrm>
        </p:spPr>
        <p:txBody>
          <a:bodyPr/>
          <a:lstStyle/>
          <a:p>
            <a:pPr eaLnBrk="1" hangingPunct="1"/>
            <a:r>
              <a:rPr lang="en-US" sz="2800" dirty="0"/>
              <a:t>Replaced overhead and slide projectors</a:t>
            </a:r>
          </a:p>
          <a:p>
            <a:pPr eaLnBrk="1" hangingPunct="1"/>
            <a:r>
              <a:rPr lang="en-US" sz="2800" dirty="0"/>
              <a:t>Project image onto wall or screen</a:t>
            </a:r>
          </a:p>
          <a:p>
            <a:pPr eaLnBrk="1" hangingPunct="1"/>
            <a:r>
              <a:rPr lang="en-US" sz="2800" dirty="0"/>
              <a:t>LCD projectors</a:t>
            </a:r>
          </a:p>
          <a:p>
            <a:pPr lvl="1" eaLnBrk="1" hangingPunct="1"/>
            <a:r>
              <a:rPr lang="en-US" sz="2400" dirty="0"/>
              <a:t>Most common type of projector</a:t>
            </a:r>
          </a:p>
          <a:p>
            <a:pPr lvl="1" eaLnBrk="1" hangingPunct="1"/>
            <a:r>
              <a:rPr lang="en-US" sz="2400" dirty="0"/>
              <a:t>Small LCD screen</a:t>
            </a:r>
          </a:p>
          <a:p>
            <a:pPr lvl="1" eaLnBrk="1" hangingPunct="1"/>
            <a:r>
              <a:rPr lang="en-US" sz="2400" dirty="0"/>
              <a:t>Very bright light</a:t>
            </a:r>
          </a:p>
          <a:p>
            <a:pPr lvl="1" eaLnBrk="1" hangingPunct="1"/>
            <a:r>
              <a:rPr lang="en-US" sz="2400" dirty="0"/>
              <a:t>Require a darkened room</a:t>
            </a:r>
          </a:p>
        </p:txBody>
      </p:sp>
      <p:pic>
        <p:nvPicPr>
          <p:cNvPr id="9218" name="Picture 2" descr="http://www.techcrok.com/wp-content/uploads/2012/08/Data-Projec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505200"/>
            <a:ext cx="4286250" cy="27527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161052633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228601"/>
            <a:ext cx="7162800" cy="911225"/>
          </a:xfrm>
        </p:spPr>
        <p:txBody>
          <a:bodyPr/>
          <a:lstStyle/>
          <a:p>
            <a:pPr eaLnBrk="1" hangingPunct="1"/>
            <a:r>
              <a:rPr lang="en-US" altLang="zh-TW" dirty="0" smtClean="0">
                <a:ea typeface="新細明體" pitchFamily="18" charset="-120"/>
              </a:rPr>
              <a:t>Sound Cards</a:t>
            </a:r>
          </a:p>
        </p:txBody>
      </p:sp>
      <p:sp>
        <p:nvSpPr>
          <p:cNvPr id="29699" name="Rectangle 3"/>
          <p:cNvSpPr>
            <a:spLocks noGrp="1" noChangeArrowheads="1"/>
          </p:cNvSpPr>
          <p:nvPr>
            <p:ph idx="1"/>
          </p:nvPr>
        </p:nvSpPr>
        <p:spPr>
          <a:xfrm>
            <a:off x="1219200" y="1905000"/>
            <a:ext cx="8305800" cy="2667000"/>
          </a:xfrm>
        </p:spPr>
        <p:txBody>
          <a:bodyPr>
            <a:normAutofit/>
          </a:bodyPr>
          <a:lstStyle/>
          <a:p>
            <a:r>
              <a:rPr lang="en-US" altLang="zh-TW" sz="2800" dirty="0" smtClean="0">
                <a:ea typeface="新細明體" pitchFamily="18" charset="-120"/>
              </a:rPr>
              <a:t>Device between the CPU and speakers</a:t>
            </a:r>
          </a:p>
          <a:p>
            <a:r>
              <a:rPr lang="en-US" altLang="zh-TW" sz="2800" dirty="0" smtClean="0">
                <a:ea typeface="新細明體" pitchFamily="18" charset="-120"/>
              </a:rPr>
              <a:t>Can </a:t>
            </a:r>
            <a:r>
              <a:rPr lang="en-US" altLang="zh-TW" sz="2800" dirty="0" smtClean="0">
                <a:ea typeface="新細明體" pitchFamily="18" charset="-120"/>
              </a:rPr>
              <a:t>be connected to several devices</a:t>
            </a:r>
          </a:p>
          <a:p>
            <a:r>
              <a:rPr lang="en-US" altLang="zh-TW" sz="2800" dirty="0" smtClean="0">
                <a:ea typeface="新細明體" pitchFamily="18" charset="-120"/>
              </a:rPr>
              <a:t>Modern cards support </a:t>
            </a:r>
            <a:r>
              <a:rPr lang="en-US" altLang="zh-TW" sz="2800" dirty="0" smtClean="0">
                <a:ea typeface="新細明體" pitchFamily="18" charset="-120"/>
              </a:rPr>
              <a:t>echo </a:t>
            </a:r>
            <a:r>
              <a:rPr lang="en-US" altLang="zh-TW" sz="2800" dirty="0" smtClean="0">
                <a:ea typeface="新細明體" pitchFamily="18" charset="-120"/>
              </a:rPr>
              <a:t>Sound</a:t>
            </a:r>
          </a:p>
        </p:txBody>
      </p:sp>
      <p:sp>
        <p:nvSpPr>
          <p:cNvPr id="6" name="Slide Number Placeholder 3"/>
          <p:cNvSpPr>
            <a:spLocks noGrp="1"/>
          </p:cNvSpPr>
          <p:nvPr>
            <p:ph type="sldNum" sz="quarter" idx="12"/>
          </p:nvPr>
        </p:nvSpPr>
        <p:spPr bwMode="auto">
          <a:xfrm>
            <a:off x="7086600" y="6405562"/>
            <a:ext cx="2128838" cy="376238"/>
          </a:xfrm>
          <a:prstGeom prst="rect">
            <a:avLst/>
          </a:prstGeom>
          <a:noFill/>
          <a:ln>
            <a:miter lim="800000"/>
            <a:headEnd/>
            <a:tailEnd/>
          </a:ln>
        </p:spPr>
        <p:txBody>
          <a:bodyPr/>
          <a:lstStyle/>
          <a:p>
            <a:fld id="{0A147E1F-7BB4-41CD-B102-3D0DDA38FA7B}" type="slidenum">
              <a:rPr lang="en-US"/>
              <a:pPr/>
              <a:t>13</a:t>
            </a:fld>
            <a:endParaRPr lang="en-US" dirty="0"/>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Sound Systems</a:t>
            </a:r>
          </a:p>
        </p:txBody>
      </p:sp>
      <p:sp>
        <p:nvSpPr>
          <p:cNvPr id="44035" name="Rectangle 3"/>
          <p:cNvSpPr>
            <a:spLocks noGrp="1" noChangeArrowheads="1"/>
          </p:cNvSpPr>
          <p:nvPr>
            <p:ph idx="1"/>
          </p:nvPr>
        </p:nvSpPr>
        <p:spPr>
          <a:xfrm>
            <a:off x="957388" y="1301700"/>
            <a:ext cx="8534400" cy="4195762"/>
          </a:xfrm>
        </p:spPr>
        <p:txBody>
          <a:bodyPr/>
          <a:lstStyle/>
          <a:p>
            <a:pPr eaLnBrk="1" hangingPunct="1"/>
            <a:r>
              <a:rPr lang="en-US" sz="3200" dirty="0"/>
              <a:t>Headphones and headsets</a:t>
            </a:r>
          </a:p>
          <a:p>
            <a:pPr lvl="1" eaLnBrk="1" hangingPunct="1"/>
            <a:r>
              <a:rPr lang="en-US" sz="2800" dirty="0"/>
              <a:t>Replacement for speakers &amp; microphones</a:t>
            </a:r>
          </a:p>
          <a:p>
            <a:pPr lvl="1" eaLnBrk="1" hangingPunct="1"/>
            <a:r>
              <a:rPr lang="en-US" sz="2800" dirty="0"/>
              <a:t>Offer privacy</a:t>
            </a:r>
          </a:p>
          <a:p>
            <a:pPr lvl="1" eaLnBrk="1" hangingPunct="1"/>
            <a:r>
              <a:rPr lang="en-US" sz="2800" dirty="0"/>
              <a:t>Does not annoy other people</a:t>
            </a:r>
          </a:p>
          <a:p>
            <a:pPr lvl="1" eaLnBrk="1" hangingPunct="1"/>
            <a:r>
              <a:rPr lang="en-US" sz="2800" dirty="0"/>
              <a:t>Outside noise is not a factor</a:t>
            </a:r>
          </a:p>
          <a:p>
            <a:pPr lvl="1" eaLnBrk="1" hangingPunct="1"/>
            <a:r>
              <a:rPr lang="en-US" sz="2800" dirty="0"/>
              <a:t>Headsets have speakers and a microphone</a:t>
            </a:r>
          </a:p>
        </p:txBody>
      </p:sp>
      <p:pic>
        <p:nvPicPr>
          <p:cNvPr id="3074" name="Picture 2" descr="http://3.bp.blogspot.com/-gFPC5jTBKtI/Tznwu8wIJjI/AAAAAAAAAQU/z0t1Z462_Ts/s1600/Sennheiser%2BOrpheus-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7444" y="3657600"/>
            <a:ext cx="2667000" cy="268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2798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057400" y="228601"/>
            <a:ext cx="7086600" cy="911225"/>
          </a:xfrm>
        </p:spPr>
        <p:txBody>
          <a:bodyPr/>
          <a:lstStyle/>
          <a:p>
            <a:pPr eaLnBrk="1" hangingPunct="1"/>
            <a:r>
              <a:rPr lang="en-US" altLang="zh-TW" dirty="0" smtClean="0">
                <a:ea typeface="新細明體" pitchFamily="18" charset="-120"/>
              </a:rPr>
              <a:t>Headphones and Headsets</a:t>
            </a:r>
          </a:p>
        </p:txBody>
      </p:sp>
      <p:sp>
        <p:nvSpPr>
          <p:cNvPr id="30723" name="Rectangle 3"/>
          <p:cNvSpPr>
            <a:spLocks noGrp="1" noChangeArrowheads="1"/>
          </p:cNvSpPr>
          <p:nvPr>
            <p:ph idx="1"/>
          </p:nvPr>
        </p:nvSpPr>
        <p:spPr>
          <a:xfrm>
            <a:off x="1905000" y="1219200"/>
            <a:ext cx="8001000" cy="3733800"/>
          </a:xfrm>
        </p:spPr>
        <p:txBody>
          <a:bodyPr>
            <a:normAutofit/>
          </a:bodyPr>
          <a:lstStyle/>
          <a:p>
            <a:r>
              <a:rPr lang="en-US" altLang="zh-TW" sz="2800" dirty="0" smtClean="0">
                <a:ea typeface="新細明體" pitchFamily="18" charset="-120"/>
              </a:rPr>
              <a:t>Replacement for speakers and microphones</a:t>
            </a:r>
          </a:p>
          <a:p>
            <a:r>
              <a:rPr lang="en-US" altLang="zh-TW" sz="2800" dirty="0" smtClean="0">
                <a:ea typeface="新細明體" pitchFamily="18" charset="-120"/>
              </a:rPr>
              <a:t>Offer privacy</a:t>
            </a:r>
          </a:p>
          <a:p>
            <a:r>
              <a:rPr lang="en-US" altLang="zh-TW" sz="2800" dirty="0" smtClean="0">
                <a:ea typeface="新細明體" pitchFamily="18" charset="-120"/>
              </a:rPr>
              <a:t>Does not annoy other people</a:t>
            </a:r>
          </a:p>
          <a:p>
            <a:r>
              <a:rPr lang="en-US" altLang="zh-TW" sz="2800" dirty="0" smtClean="0">
                <a:ea typeface="新細明體" pitchFamily="18" charset="-120"/>
              </a:rPr>
              <a:t>Outside noise is not a factor</a:t>
            </a:r>
          </a:p>
          <a:p>
            <a:r>
              <a:rPr lang="en-US" altLang="zh-TW" sz="2800" dirty="0" smtClean="0">
                <a:ea typeface="新細明體" pitchFamily="18" charset="-120"/>
              </a:rPr>
              <a:t>Headsets have speakers and a microphone</a:t>
            </a:r>
          </a:p>
        </p:txBody>
      </p:sp>
      <p:sp>
        <p:nvSpPr>
          <p:cNvPr id="7" name="Slide Number Placeholder 3"/>
          <p:cNvSpPr>
            <a:spLocks noGrp="1"/>
          </p:cNvSpPr>
          <p:nvPr>
            <p:ph type="sldNum" sz="quarter" idx="12"/>
          </p:nvPr>
        </p:nvSpPr>
        <p:spPr bwMode="auto">
          <a:xfrm>
            <a:off x="7086600" y="6405562"/>
            <a:ext cx="2128838" cy="376238"/>
          </a:xfrm>
          <a:prstGeom prst="rect">
            <a:avLst/>
          </a:prstGeom>
          <a:noFill/>
          <a:ln>
            <a:miter lim="800000"/>
            <a:headEnd/>
            <a:tailEnd/>
          </a:ln>
        </p:spPr>
        <p:txBody>
          <a:bodyPr/>
          <a:lstStyle/>
          <a:p>
            <a:fld id="{0A147E1F-7BB4-41CD-B102-3D0DDA38FA7B}" type="slidenum">
              <a:rPr lang="en-US"/>
              <a:pPr/>
              <a:t>15</a:t>
            </a:fld>
            <a:endParaRPr lang="en-US" dirty="0"/>
          </a:p>
        </p:txBody>
      </p:sp>
      <p:pic>
        <p:nvPicPr>
          <p:cNvPr id="30725" name="Picture 6"/>
          <p:cNvPicPr>
            <a:picLocks noChangeAspect="1" noChangeArrowheads="1"/>
          </p:cNvPicPr>
          <p:nvPr/>
        </p:nvPicPr>
        <p:blipFill>
          <a:blip r:embed="rId3" cstate="print"/>
          <a:srcRect/>
          <a:stretch>
            <a:fillRect/>
          </a:stretch>
        </p:blipFill>
        <p:spPr bwMode="auto">
          <a:xfrm>
            <a:off x="2438400" y="4343401"/>
            <a:ext cx="2895600" cy="1927225"/>
          </a:xfrm>
          <a:prstGeom prst="rect">
            <a:avLst/>
          </a:prstGeom>
          <a:noFill/>
          <a:ln w="9525">
            <a:noFill/>
            <a:miter lim="800000"/>
            <a:headEnd/>
            <a:tailEnd/>
          </a:ln>
        </p:spPr>
      </p:pic>
      <p:pic>
        <p:nvPicPr>
          <p:cNvPr id="30726" name="Picture 8"/>
          <p:cNvPicPr>
            <a:picLocks noChangeAspect="1" noChangeArrowheads="1"/>
          </p:cNvPicPr>
          <p:nvPr/>
        </p:nvPicPr>
        <p:blipFill>
          <a:blip r:embed="rId4" cstate="print"/>
          <a:srcRect/>
          <a:stretch>
            <a:fillRect/>
          </a:stretch>
        </p:blipFill>
        <p:spPr bwMode="auto">
          <a:xfrm>
            <a:off x="6324601" y="4572001"/>
            <a:ext cx="2390775" cy="17430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228601"/>
            <a:ext cx="7162800" cy="911225"/>
          </a:xfrm>
        </p:spPr>
        <p:txBody>
          <a:bodyPr/>
          <a:lstStyle/>
          <a:p>
            <a:pPr eaLnBrk="1" hangingPunct="1"/>
            <a:r>
              <a:rPr lang="en-US" altLang="zh-TW" dirty="0" smtClean="0">
                <a:ea typeface="新細明體" pitchFamily="18" charset="-120"/>
              </a:rPr>
              <a:t>Video Cards</a:t>
            </a:r>
          </a:p>
        </p:txBody>
      </p:sp>
      <p:sp>
        <p:nvSpPr>
          <p:cNvPr id="23555" name="Rectangle 3"/>
          <p:cNvSpPr>
            <a:spLocks noGrp="1" noChangeArrowheads="1"/>
          </p:cNvSpPr>
          <p:nvPr>
            <p:ph idx="1"/>
          </p:nvPr>
        </p:nvSpPr>
        <p:spPr>
          <a:xfrm>
            <a:off x="1981200" y="1000291"/>
            <a:ext cx="7848600" cy="3581400"/>
          </a:xfrm>
        </p:spPr>
        <p:txBody>
          <a:bodyPr>
            <a:normAutofit/>
          </a:bodyPr>
          <a:lstStyle/>
          <a:p>
            <a:pPr eaLnBrk="1" hangingPunct="1"/>
            <a:r>
              <a:rPr lang="en-US" altLang="zh-TW" sz="2800" dirty="0">
                <a:ea typeface="新細明體" pitchFamily="18" charset="-120"/>
              </a:rPr>
              <a:t>Device between the CPU and monitor</a:t>
            </a:r>
          </a:p>
          <a:p>
            <a:pPr eaLnBrk="1" hangingPunct="1"/>
            <a:r>
              <a:rPr lang="en-US" altLang="zh-TW" sz="2800" dirty="0">
                <a:ea typeface="新細明體" pitchFamily="18" charset="-120"/>
              </a:rPr>
              <a:t>Better cards result in better output</a:t>
            </a:r>
          </a:p>
          <a:p>
            <a:pPr eaLnBrk="1" hangingPunct="1"/>
            <a:r>
              <a:rPr lang="en-US" altLang="zh-TW" sz="2800" dirty="0">
                <a:ea typeface="新細明體" pitchFamily="18" charset="-120"/>
              </a:rPr>
              <a:t>Removes burden of drawing from CPU</a:t>
            </a:r>
          </a:p>
          <a:p>
            <a:pPr eaLnBrk="1" hangingPunct="1"/>
            <a:r>
              <a:rPr lang="en-US" altLang="zh-TW" sz="2800" dirty="0">
                <a:ea typeface="新細明體" pitchFamily="18" charset="-120"/>
              </a:rPr>
              <a:t>Have their own processor and RAM</a:t>
            </a:r>
          </a:p>
          <a:p>
            <a:pPr eaLnBrk="1" hangingPunct="1"/>
            <a:r>
              <a:rPr lang="en-US" altLang="zh-TW" sz="2800" dirty="0">
                <a:ea typeface="新細明體" pitchFamily="18" charset="-120"/>
              </a:rPr>
              <a:t>Modern cards have up to 8GB VRAM</a:t>
            </a:r>
          </a:p>
          <a:p>
            <a:pPr eaLnBrk="1" hangingPunct="1"/>
            <a:r>
              <a:rPr lang="en-US" altLang="zh-TW" sz="2800" dirty="0">
                <a:ea typeface="新細明體" pitchFamily="18" charset="-120"/>
              </a:rPr>
              <a:t>Capable of rendering 3D </a:t>
            </a:r>
            <a:r>
              <a:rPr lang="en-US" altLang="zh-TW" sz="2800" dirty="0" smtClean="0">
                <a:ea typeface="新細明體" pitchFamily="18" charset="-120"/>
              </a:rPr>
              <a:t>images</a:t>
            </a:r>
            <a:endParaRPr lang="en-US" altLang="zh-TW" sz="2800" dirty="0">
              <a:ea typeface="新細明體" pitchFamily="18" charset="-120"/>
            </a:endParaRPr>
          </a:p>
        </p:txBody>
      </p:sp>
      <p:sp>
        <p:nvSpPr>
          <p:cNvPr id="7" name="Slide Number Placeholder 3"/>
          <p:cNvSpPr>
            <a:spLocks noGrp="1"/>
          </p:cNvSpPr>
          <p:nvPr>
            <p:ph type="sldNum" sz="quarter" idx="12"/>
          </p:nvPr>
        </p:nvSpPr>
        <p:spPr bwMode="auto">
          <a:xfrm>
            <a:off x="7086600" y="6405562"/>
            <a:ext cx="2128838" cy="376238"/>
          </a:xfrm>
          <a:prstGeom prst="rect">
            <a:avLst/>
          </a:prstGeom>
          <a:noFill/>
          <a:ln>
            <a:miter lim="800000"/>
            <a:headEnd/>
            <a:tailEnd/>
          </a:ln>
        </p:spPr>
        <p:txBody>
          <a:bodyPr/>
          <a:lstStyle/>
          <a:p>
            <a:fld id="{0A147E1F-7BB4-41CD-B102-3D0DDA38FA7B}" type="slidenum">
              <a:rPr lang="en-US"/>
              <a:pPr/>
              <a:t>16</a:t>
            </a:fld>
            <a:endParaRPr lang="en-US" dirty="0"/>
          </a:p>
        </p:txBody>
      </p:sp>
      <p:pic>
        <p:nvPicPr>
          <p:cNvPr id="23557" name="Picture 4"/>
          <p:cNvPicPr>
            <a:picLocks noChangeAspect="1" noChangeArrowheads="1"/>
          </p:cNvPicPr>
          <p:nvPr/>
        </p:nvPicPr>
        <p:blipFill>
          <a:blip r:embed="rId3" cstate="print"/>
          <a:srcRect/>
          <a:stretch>
            <a:fillRect/>
          </a:stretch>
        </p:blipFill>
        <p:spPr bwMode="auto">
          <a:xfrm>
            <a:off x="0" y="4495800"/>
            <a:ext cx="2828925" cy="1771650"/>
          </a:xfrm>
          <a:prstGeom prst="rect">
            <a:avLst/>
          </a:prstGeom>
          <a:noFill/>
          <a:ln w="9525">
            <a:noFill/>
            <a:miter lim="800000"/>
            <a:headEnd/>
            <a:tailEnd/>
          </a:ln>
        </p:spPr>
      </p:pic>
      <p:pic>
        <p:nvPicPr>
          <p:cNvPr id="23558" name="Picture 5"/>
          <p:cNvPicPr>
            <a:picLocks noChangeAspect="1" noChangeArrowheads="1"/>
          </p:cNvPicPr>
          <p:nvPr/>
        </p:nvPicPr>
        <p:blipFill>
          <a:blip r:embed="rId4" cstate="print"/>
          <a:srcRect/>
          <a:stretch>
            <a:fillRect/>
          </a:stretch>
        </p:blipFill>
        <p:spPr bwMode="auto">
          <a:xfrm>
            <a:off x="9144000" y="4326056"/>
            <a:ext cx="2900363" cy="2079506"/>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17</a:t>
            </a:fld>
            <a:endParaRPr lang="en-US" altLang="zh-TW" dirty="0"/>
          </a:p>
        </p:txBody>
      </p:sp>
      <p:sp>
        <p:nvSpPr>
          <p:cNvPr id="5" name="Title 1"/>
          <p:cNvSpPr txBox="1">
            <a:spLocks/>
          </p:cNvSpPr>
          <p:nvPr/>
        </p:nvSpPr>
        <p:spPr bwMode="auto">
          <a:xfrm>
            <a:off x="1991544" y="1066800"/>
            <a:ext cx="8229600" cy="1143000"/>
          </a:xfrm>
          <a:prstGeom prst="rect">
            <a:avLst/>
          </a:prstGeom>
          <a:noFill/>
          <a:ln w="9525" algn="ctr">
            <a:noFill/>
            <a:miter lim="800000"/>
            <a:headEnd/>
            <a:tailEnd/>
          </a:ln>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4200" b="0">
                <a:solidFill>
                  <a:srgbClr val="0000CC"/>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a:lstStyle>
          <a:p>
            <a:pPr>
              <a:defRPr/>
            </a:pPr>
            <a:r>
              <a:rPr lang="en-GB" sz="2800" b="1" smtClean="0">
                <a:solidFill>
                  <a:srgbClr val="FF0000"/>
                </a:solidFill>
                <a:latin typeface="Arial" pitchFamily="34" charset="0"/>
                <a:ea typeface="+mn-ea"/>
                <a:cs typeface="Arial" pitchFamily="34" charset="0"/>
              </a:rPr>
              <a:t>Today End </a:t>
            </a:r>
            <a:r>
              <a:rPr lang="en-GB" sz="2800" b="1" dirty="0">
                <a:solidFill>
                  <a:srgbClr val="FF0000"/>
                </a:solidFill>
                <a:latin typeface="Arial" pitchFamily="34" charset="0"/>
                <a:ea typeface="+mn-ea"/>
                <a:cs typeface="Arial" pitchFamily="34" charset="0"/>
              </a:rPr>
              <a:t>Note</a:t>
            </a:r>
          </a:p>
        </p:txBody>
      </p:sp>
      <p:sp>
        <p:nvSpPr>
          <p:cNvPr id="6" name="Content Placeholder 2"/>
          <p:cNvSpPr txBox="1">
            <a:spLocks/>
          </p:cNvSpPr>
          <p:nvPr/>
        </p:nvSpPr>
        <p:spPr bwMode="auto">
          <a:xfrm>
            <a:off x="1066800" y="3271982"/>
            <a:ext cx="10591800" cy="1493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buFont typeface="Wingdings 2" pitchFamily="18" charset="2"/>
              <a:buNone/>
            </a:pPr>
            <a:r>
              <a:rPr lang="en-US" i="1" dirty="0">
                <a:solidFill>
                  <a:srgbClr val="00B0F0"/>
                </a:solidFill>
              </a:rPr>
              <a:t>The road to success is always </a:t>
            </a:r>
            <a:r>
              <a:rPr lang="en-US" i="1" dirty="0" smtClean="0">
                <a:solidFill>
                  <a:srgbClr val="00B0F0"/>
                </a:solidFill>
              </a:rPr>
              <a:t>under construction</a:t>
            </a:r>
            <a:r>
              <a:rPr lang="en-US" i="1" dirty="0">
                <a:solidFill>
                  <a:srgbClr val="00B0F0"/>
                </a:solidFill>
              </a:rPr>
              <a:t>.</a:t>
            </a:r>
            <a:endParaRPr lang="en-GB" dirty="0">
              <a:solidFill>
                <a:srgbClr val="00B0F0"/>
              </a:solidFill>
              <a:latin typeface="Arial" charset="0"/>
              <a:cs typeface="Arial" charset="0"/>
            </a:endParaRPr>
          </a:p>
        </p:txBody>
      </p:sp>
    </p:spTree>
    <p:extLst>
      <p:ext uri="{BB962C8B-B14F-4D97-AF65-F5344CB8AC3E}">
        <p14:creationId xmlns:p14="http://schemas.microsoft.com/office/powerpoint/2010/main" val="41164480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914400"/>
            <a:ext cx="8596668" cy="1320800"/>
          </a:xfrm>
        </p:spPr>
        <p:txBody>
          <a:bodyPr>
            <a:noAutofit/>
          </a:bodyPr>
          <a:lstStyle/>
          <a:p>
            <a:r>
              <a:rPr lang="en-US" sz="34400" dirty="0"/>
              <a:t>?</a:t>
            </a:r>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18</a:t>
            </a:fld>
            <a:endParaRPr lang="en-US" altLang="zh-TW" dirty="0"/>
          </a:p>
        </p:txBody>
      </p:sp>
    </p:spTree>
    <p:extLst>
      <p:ext uri="{BB962C8B-B14F-4D97-AF65-F5344CB8AC3E}">
        <p14:creationId xmlns:p14="http://schemas.microsoft.com/office/powerpoint/2010/main" val="401429396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ea typeface="新細明體" pitchFamily="18" charset="-120"/>
              </a:rPr>
              <a:t>Output Devices</a:t>
            </a:r>
            <a:endParaRPr lang="en-US" dirty="0"/>
          </a:p>
        </p:txBody>
      </p:sp>
      <p:sp>
        <p:nvSpPr>
          <p:cNvPr id="3" name="Content Placeholder 2"/>
          <p:cNvSpPr>
            <a:spLocks noGrp="1"/>
          </p:cNvSpPr>
          <p:nvPr>
            <p:ph idx="1"/>
          </p:nvPr>
        </p:nvSpPr>
        <p:spPr>
          <a:xfrm>
            <a:off x="677334" y="1940560"/>
            <a:ext cx="9838266" cy="4835525"/>
          </a:xfrm>
        </p:spPr>
        <p:txBody>
          <a:bodyPr>
            <a:normAutofit/>
          </a:bodyPr>
          <a:lstStyle/>
          <a:p>
            <a:r>
              <a:rPr lang="en-US" sz="2000" b="1" dirty="0" smtClean="0"/>
              <a:t>Output device</a:t>
            </a:r>
            <a:r>
              <a:rPr lang="en-US" sz="2000" dirty="0"/>
              <a:t> (electronic </a:t>
            </a:r>
            <a:r>
              <a:rPr lang="en-US" sz="2000" dirty="0" smtClean="0"/>
              <a:t>equipment</a:t>
            </a:r>
            <a:r>
              <a:rPr lang="en-US" sz="2000" dirty="0"/>
              <a:t>)</a:t>
            </a:r>
            <a:r>
              <a:rPr lang="en-US" sz="2000" dirty="0" smtClean="0"/>
              <a:t> </a:t>
            </a:r>
            <a:r>
              <a:rPr lang="en-US" sz="2000" dirty="0"/>
              <a:t>connected to a computer and used to transfer data out of the computer in the form of text, images, sounds, or other </a:t>
            </a:r>
            <a:r>
              <a:rPr lang="en-US" sz="2000" dirty="0" smtClean="0"/>
              <a:t>media.</a:t>
            </a:r>
            <a:endParaRPr lang="en-US" sz="2000" dirty="0"/>
          </a:p>
          <a:p>
            <a:r>
              <a:rPr lang="en-US" sz="2000" dirty="0" smtClean="0"/>
              <a:t>Few are </a:t>
            </a:r>
            <a:r>
              <a:rPr lang="en-US" sz="2000" dirty="0"/>
              <a:t>the important output devices, which are used in Computer Systems:</a:t>
            </a:r>
          </a:p>
          <a:p>
            <a:pPr lvl="1"/>
            <a:r>
              <a:rPr lang="en-US" sz="2000" dirty="0">
                <a:solidFill>
                  <a:srgbClr val="FF0000"/>
                </a:solidFill>
              </a:rPr>
              <a:t>Monitors</a:t>
            </a:r>
          </a:p>
          <a:p>
            <a:pPr lvl="1"/>
            <a:r>
              <a:rPr lang="en-US" sz="2000" dirty="0">
                <a:solidFill>
                  <a:srgbClr val="FF0000"/>
                </a:solidFill>
              </a:rPr>
              <a:t>Graphic Plotter</a:t>
            </a:r>
          </a:p>
          <a:p>
            <a:pPr lvl="1"/>
            <a:r>
              <a:rPr lang="en-US" sz="2000" dirty="0" smtClean="0">
                <a:solidFill>
                  <a:srgbClr val="FF0000"/>
                </a:solidFill>
              </a:rPr>
              <a:t>Printer etc.</a:t>
            </a:r>
            <a:endParaRPr lang="en-US" sz="2000" dirty="0">
              <a:solidFill>
                <a:srgbClr val="FF0000"/>
              </a:solidFill>
            </a:endParaRPr>
          </a:p>
          <a:p>
            <a:endParaRPr lang="en-US" sz="2000" dirty="0"/>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2</a:t>
            </a:fld>
            <a:endParaRPr lang="en-US" altLang="zh-TW"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885" y="3778797"/>
            <a:ext cx="3830081" cy="2794924"/>
          </a:xfrm>
          <a:prstGeom prst="rect">
            <a:avLst/>
          </a:prstGeom>
        </p:spPr>
      </p:pic>
    </p:spTree>
    <p:extLst>
      <p:ext uri="{BB962C8B-B14F-4D97-AF65-F5344CB8AC3E}">
        <p14:creationId xmlns:p14="http://schemas.microsoft.com/office/powerpoint/2010/main" val="361420973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981200" y="228601"/>
            <a:ext cx="7162800" cy="911225"/>
          </a:xfrm>
        </p:spPr>
        <p:txBody>
          <a:bodyPr/>
          <a:lstStyle/>
          <a:p>
            <a:pPr algn="ctr" eaLnBrk="1" hangingPunct="1"/>
            <a:r>
              <a:rPr lang="en-US" altLang="zh-TW" dirty="0" smtClean="0">
                <a:ea typeface="新細明體" pitchFamily="18" charset="-120"/>
              </a:rPr>
              <a:t>Types of Output device</a:t>
            </a:r>
            <a:endParaRPr lang="en-US" altLang="zh-TW" dirty="0" smtClean="0">
              <a:ea typeface="新細明體" pitchFamily="18" charset="-120"/>
            </a:endParaRPr>
          </a:p>
        </p:txBody>
      </p:sp>
      <p:sp>
        <p:nvSpPr>
          <p:cNvPr id="5124" name="Rectangle 3"/>
          <p:cNvSpPr>
            <a:spLocks noGrp="1" noChangeArrowheads="1"/>
          </p:cNvSpPr>
          <p:nvPr>
            <p:ph idx="1"/>
          </p:nvPr>
        </p:nvSpPr>
        <p:spPr>
          <a:xfrm>
            <a:off x="533400" y="766762"/>
            <a:ext cx="10744200" cy="5638800"/>
          </a:xfrm>
        </p:spPr>
        <p:txBody>
          <a:bodyPr>
            <a:normAutofit/>
          </a:bodyPr>
          <a:lstStyle/>
          <a:p>
            <a:pPr eaLnBrk="1" hangingPunct="1"/>
            <a:r>
              <a:rPr lang="en-US" altLang="zh-TW" sz="2200" dirty="0" smtClean="0">
                <a:ea typeface="新細明體" pitchFamily="18" charset="-120"/>
              </a:rPr>
              <a:t>Categorized </a:t>
            </a:r>
            <a:r>
              <a:rPr lang="en-US" altLang="zh-TW" sz="2200" dirty="0" smtClean="0">
                <a:ea typeface="新細明體" pitchFamily="18" charset="-120"/>
              </a:rPr>
              <a:t>by color output</a:t>
            </a:r>
          </a:p>
          <a:p>
            <a:pPr lvl="1" eaLnBrk="1" hangingPunct="1"/>
            <a:r>
              <a:rPr lang="en-US" altLang="zh-TW" sz="2200" dirty="0" smtClean="0">
                <a:solidFill>
                  <a:srgbClr val="FF0000"/>
                </a:solidFill>
                <a:ea typeface="新細明體" pitchFamily="18" charset="-120"/>
              </a:rPr>
              <a:t>Monochrome</a:t>
            </a:r>
          </a:p>
          <a:p>
            <a:pPr lvl="2" eaLnBrk="1" hangingPunct="1"/>
            <a:r>
              <a:rPr lang="en-US" altLang="zh-TW" sz="2200" dirty="0" smtClean="0">
                <a:ea typeface="新細明體" pitchFamily="18" charset="-120"/>
              </a:rPr>
              <a:t>One color with black background</a:t>
            </a:r>
          </a:p>
          <a:p>
            <a:pPr lvl="1" eaLnBrk="1" hangingPunct="1"/>
            <a:r>
              <a:rPr lang="en-US" altLang="zh-TW" sz="2200" dirty="0" smtClean="0">
                <a:solidFill>
                  <a:srgbClr val="FF0000"/>
                </a:solidFill>
                <a:ea typeface="新細明體" pitchFamily="18" charset="-120"/>
              </a:rPr>
              <a:t>Color</a:t>
            </a:r>
            <a:endParaRPr lang="en-US" altLang="zh-TW" sz="2200" dirty="0" smtClean="0">
              <a:solidFill>
                <a:srgbClr val="FF0000"/>
              </a:solidFill>
              <a:ea typeface="新細明體" pitchFamily="18" charset="-120"/>
            </a:endParaRPr>
          </a:p>
          <a:p>
            <a:pPr lvl="2" eaLnBrk="1" hangingPunct="1"/>
            <a:r>
              <a:rPr lang="en-US" altLang="zh-TW" sz="2200" dirty="0" smtClean="0">
                <a:ea typeface="新細明體" pitchFamily="18" charset="-120"/>
              </a:rPr>
              <a:t>Display 4 to 16 million </a:t>
            </a:r>
            <a:r>
              <a:rPr lang="en-US" altLang="zh-TW" sz="2200" dirty="0" smtClean="0">
                <a:ea typeface="新細明體" pitchFamily="18" charset="-120"/>
              </a:rPr>
              <a:t>colors</a:t>
            </a:r>
          </a:p>
          <a:p>
            <a:r>
              <a:rPr lang="en-US" altLang="zh-TW" sz="2200" dirty="0">
                <a:ea typeface="新細明體" pitchFamily="18" charset="-120"/>
              </a:rPr>
              <a:t>Two types </a:t>
            </a:r>
          </a:p>
          <a:p>
            <a:pPr lvl="1"/>
            <a:r>
              <a:rPr lang="en-US" altLang="zh-TW" sz="2200" dirty="0">
                <a:solidFill>
                  <a:srgbClr val="FF0000"/>
                </a:solidFill>
                <a:ea typeface="新細明體" pitchFamily="18" charset="-120"/>
              </a:rPr>
              <a:t>Cathode Ray Tube </a:t>
            </a:r>
            <a:r>
              <a:rPr lang="en-US" altLang="zh-TW" sz="2200" dirty="0">
                <a:solidFill>
                  <a:srgbClr val="006600"/>
                </a:solidFill>
                <a:ea typeface="新細明體" pitchFamily="18" charset="-120"/>
              </a:rPr>
              <a:t>(CRT)</a:t>
            </a:r>
          </a:p>
          <a:p>
            <a:pPr lvl="1"/>
            <a:r>
              <a:rPr lang="en-US" altLang="zh-TW" sz="2200" dirty="0">
                <a:solidFill>
                  <a:srgbClr val="FF0000"/>
                </a:solidFill>
                <a:ea typeface="新細明體" pitchFamily="18" charset="-120"/>
              </a:rPr>
              <a:t>Flat-Panel</a:t>
            </a:r>
          </a:p>
          <a:p>
            <a:pPr lvl="2" eaLnBrk="1" hangingPunct="1"/>
            <a:endParaRPr lang="en-US" altLang="zh-TW" sz="2200" dirty="0" smtClean="0">
              <a:ea typeface="新細明體" pitchFamily="18" charset="-120"/>
            </a:endParaRPr>
          </a:p>
          <a:p>
            <a:r>
              <a:rPr lang="en-US" altLang="zh-TW" sz="2200" dirty="0" smtClean="0">
                <a:ea typeface="新細明體" pitchFamily="18" charset="-120"/>
              </a:rPr>
              <a:t>Monitor is most </a:t>
            </a:r>
            <a:r>
              <a:rPr lang="en-US" altLang="zh-TW" sz="2200" dirty="0">
                <a:ea typeface="新細明體" pitchFamily="18" charset="-120"/>
              </a:rPr>
              <a:t>common output device</a:t>
            </a:r>
          </a:p>
          <a:p>
            <a:r>
              <a:rPr lang="en-US" altLang="zh-TW" sz="2200" dirty="0">
                <a:ea typeface="新細明體" pitchFamily="18" charset="-120"/>
              </a:rPr>
              <a:t>Connects to the video card or controller</a:t>
            </a:r>
          </a:p>
          <a:p>
            <a:pPr lvl="2" eaLnBrk="1" hangingPunct="1"/>
            <a:endParaRPr lang="en-US" altLang="zh-TW" sz="2200" dirty="0" smtClean="0">
              <a:ea typeface="新細明體" pitchFamily="18" charset="-120"/>
            </a:endParaRPr>
          </a:p>
        </p:txBody>
      </p:sp>
      <p:sp>
        <p:nvSpPr>
          <p:cNvPr id="5" name="Slide Number Placeholder 3"/>
          <p:cNvSpPr>
            <a:spLocks noGrp="1"/>
          </p:cNvSpPr>
          <p:nvPr>
            <p:ph type="sldNum" sz="quarter" idx="12"/>
          </p:nvPr>
        </p:nvSpPr>
        <p:spPr bwMode="auto">
          <a:xfrm>
            <a:off x="7086600" y="6405562"/>
            <a:ext cx="2128838" cy="376238"/>
          </a:xfrm>
          <a:prstGeom prst="rect">
            <a:avLst/>
          </a:prstGeom>
          <a:noFill/>
          <a:ln>
            <a:miter lim="800000"/>
            <a:headEnd/>
            <a:tailEnd/>
          </a:ln>
        </p:spPr>
        <p:txBody>
          <a:bodyPr/>
          <a:lstStyle/>
          <a:p>
            <a:fld id="{0A147E1F-7BB4-41CD-B102-3D0DDA38FA7B}" type="slidenum">
              <a:rPr lang="en-US"/>
              <a:pPr/>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247" y="4495800"/>
            <a:ext cx="3050381" cy="281371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00" y="1388719"/>
            <a:ext cx="2514600" cy="2197443"/>
          </a:xfrm>
          <a:prstGeom prst="rect">
            <a:avLst/>
          </a:prstGeom>
        </p:spPr>
      </p:pic>
      <p:sp>
        <p:nvSpPr>
          <p:cNvPr id="3" name="TextBox 2"/>
          <p:cNvSpPr txBox="1"/>
          <p:nvPr/>
        </p:nvSpPr>
        <p:spPr>
          <a:xfrm>
            <a:off x="9525000" y="1388719"/>
            <a:ext cx="876300" cy="461665"/>
          </a:xfrm>
          <a:prstGeom prst="rect">
            <a:avLst/>
          </a:prstGeom>
          <a:noFill/>
        </p:spPr>
        <p:txBody>
          <a:bodyPr wrap="square" rtlCol="0">
            <a:spAutoFit/>
          </a:bodyPr>
          <a:lstStyle/>
          <a:p>
            <a:r>
              <a:rPr lang="en-US" sz="2400" b="1" dirty="0" smtClean="0"/>
              <a:t>CRT</a:t>
            </a:r>
            <a:endParaRPr lang="en-US" sz="2400" b="1" dirty="0"/>
          </a:p>
        </p:txBody>
      </p:sp>
      <p:sp>
        <p:nvSpPr>
          <p:cNvPr id="9" name="TextBox 8"/>
          <p:cNvSpPr txBox="1"/>
          <p:nvPr/>
        </p:nvSpPr>
        <p:spPr>
          <a:xfrm>
            <a:off x="8610600" y="4724400"/>
            <a:ext cx="1893093" cy="523220"/>
          </a:xfrm>
          <a:prstGeom prst="rect">
            <a:avLst/>
          </a:prstGeom>
          <a:noFill/>
        </p:spPr>
        <p:txBody>
          <a:bodyPr wrap="square" rtlCol="0">
            <a:spAutoFit/>
          </a:bodyPr>
          <a:lstStyle/>
          <a:p>
            <a:r>
              <a:rPr lang="en-US" sz="2800" b="1" dirty="0" smtClean="0">
                <a:solidFill>
                  <a:srgbClr val="FF0000"/>
                </a:solidFill>
              </a:rPr>
              <a:t>Flat Panel</a:t>
            </a:r>
            <a:endParaRPr lang="en-US" sz="2800" b="1" dirty="0">
              <a:solidFill>
                <a:srgbClr val="FF0000"/>
              </a:solidFill>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228601"/>
            <a:ext cx="7162800" cy="911225"/>
          </a:xfrm>
        </p:spPr>
        <p:txBody>
          <a:bodyPr/>
          <a:lstStyle/>
          <a:p>
            <a:pPr eaLnBrk="1" hangingPunct="1"/>
            <a:r>
              <a:rPr lang="en-US" altLang="zh-TW" dirty="0" smtClean="0">
                <a:ea typeface="新細明體" pitchFamily="18" charset="-120"/>
              </a:rPr>
              <a:t>Cathode Ray Tube (CRT)</a:t>
            </a:r>
          </a:p>
        </p:txBody>
      </p:sp>
      <p:sp>
        <p:nvSpPr>
          <p:cNvPr id="6147" name="Rectangle 3"/>
          <p:cNvSpPr>
            <a:spLocks noGrp="1" noChangeArrowheads="1"/>
          </p:cNvSpPr>
          <p:nvPr>
            <p:ph idx="1"/>
          </p:nvPr>
        </p:nvSpPr>
        <p:spPr>
          <a:xfrm>
            <a:off x="273667" y="1105234"/>
            <a:ext cx="8596668" cy="3880773"/>
          </a:xfrm>
        </p:spPr>
        <p:txBody>
          <a:bodyPr/>
          <a:lstStyle/>
          <a:p>
            <a:r>
              <a:rPr lang="en-US" altLang="zh-TW" dirty="0" smtClean="0">
                <a:ea typeface="新細明體" pitchFamily="18" charset="-120"/>
              </a:rPr>
              <a:t>Most common type of monitor</a:t>
            </a:r>
          </a:p>
          <a:p>
            <a:pPr lvl="1" eaLnBrk="1" hangingPunct="1"/>
            <a:endParaRPr lang="zh-TW" altLang="en-US" dirty="0" smtClean="0">
              <a:ea typeface="新細明體" pitchFamily="18" charset="-120"/>
            </a:endParaRPr>
          </a:p>
        </p:txBody>
      </p:sp>
      <p:sp>
        <p:nvSpPr>
          <p:cNvPr id="8" name="Slide Number Placeholder 3"/>
          <p:cNvSpPr>
            <a:spLocks noGrp="1"/>
          </p:cNvSpPr>
          <p:nvPr>
            <p:ph type="sldNum" sz="quarter" idx="12"/>
          </p:nvPr>
        </p:nvSpPr>
        <p:spPr bwMode="auto">
          <a:xfrm>
            <a:off x="7086600" y="6405562"/>
            <a:ext cx="2128838" cy="376238"/>
          </a:xfrm>
          <a:prstGeom prst="rect">
            <a:avLst/>
          </a:prstGeom>
          <a:noFill/>
          <a:ln>
            <a:miter lim="800000"/>
            <a:headEnd/>
            <a:tailEnd/>
          </a:ln>
        </p:spPr>
        <p:txBody>
          <a:bodyPr/>
          <a:lstStyle/>
          <a:p>
            <a:fld id="{0A147E1F-7BB4-41CD-B102-3D0DDA38FA7B}" type="slidenum">
              <a:rPr lang="en-US"/>
              <a:pPr/>
              <a:t>4</a:t>
            </a:fld>
            <a:endParaRPr lang="en-US" dirty="0"/>
          </a:p>
        </p:txBody>
      </p:sp>
      <p:pic>
        <p:nvPicPr>
          <p:cNvPr id="6149" name="Picture 4"/>
          <p:cNvPicPr>
            <a:picLocks noChangeAspect="1" noChangeArrowheads="1"/>
          </p:cNvPicPr>
          <p:nvPr/>
        </p:nvPicPr>
        <p:blipFill>
          <a:blip r:embed="rId2" cstate="print"/>
          <a:srcRect/>
          <a:stretch>
            <a:fillRect/>
          </a:stretch>
        </p:blipFill>
        <p:spPr bwMode="auto">
          <a:xfrm>
            <a:off x="4495800" y="4114800"/>
            <a:ext cx="2295525" cy="2081214"/>
          </a:xfrm>
          <a:prstGeom prst="rect">
            <a:avLst/>
          </a:prstGeom>
          <a:noFill/>
          <a:ln w="9525">
            <a:noFill/>
            <a:miter lim="800000"/>
            <a:headEnd/>
            <a:tailEnd/>
          </a:ln>
        </p:spPr>
      </p:pic>
      <p:pic>
        <p:nvPicPr>
          <p:cNvPr id="6150" name="Picture 4"/>
          <p:cNvPicPr>
            <a:picLocks noChangeAspect="1" noChangeArrowheads="1"/>
          </p:cNvPicPr>
          <p:nvPr/>
        </p:nvPicPr>
        <p:blipFill>
          <a:blip r:embed="rId3" cstate="print"/>
          <a:srcRect/>
          <a:stretch>
            <a:fillRect/>
          </a:stretch>
        </p:blipFill>
        <p:spPr bwMode="auto">
          <a:xfrm>
            <a:off x="2209801" y="4114800"/>
            <a:ext cx="2143125" cy="2143125"/>
          </a:xfrm>
          <a:prstGeom prst="rect">
            <a:avLst/>
          </a:prstGeom>
          <a:noFill/>
          <a:ln w="9525">
            <a:noFill/>
            <a:miter lim="800000"/>
            <a:headEnd/>
            <a:tailEnd/>
          </a:ln>
        </p:spPr>
      </p:pic>
      <p:pic>
        <p:nvPicPr>
          <p:cNvPr id="6151" name="Picture 5"/>
          <p:cNvPicPr>
            <a:picLocks noChangeAspect="1" noChangeArrowheads="1"/>
          </p:cNvPicPr>
          <p:nvPr/>
        </p:nvPicPr>
        <p:blipFill>
          <a:blip r:embed="rId4" cstate="print"/>
          <a:srcRect/>
          <a:stretch>
            <a:fillRect/>
          </a:stretch>
        </p:blipFill>
        <p:spPr bwMode="auto">
          <a:xfrm>
            <a:off x="6934200" y="4114800"/>
            <a:ext cx="1993770" cy="2081214"/>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5791200" y="1676400"/>
            <a:ext cx="2362200" cy="2362200"/>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1981200" y="1752601"/>
            <a:ext cx="2971800" cy="224484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87044" y="228600"/>
            <a:ext cx="8596668" cy="1320800"/>
          </a:xfrm>
        </p:spPr>
        <p:txBody>
          <a:bodyPr/>
          <a:lstStyle/>
          <a:p>
            <a:pPr eaLnBrk="1" hangingPunct="1"/>
            <a:r>
              <a:rPr lang="en-US" dirty="0" smtClean="0"/>
              <a:t>Monitors…</a:t>
            </a:r>
          </a:p>
        </p:txBody>
      </p:sp>
      <p:sp>
        <p:nvSpPr>
          <p:cNvPr id="28675" name="Rectangle 3"/>
          <p:cNvSpPr>
            <a:spLocks noGrp="1" noChangeArrowheads="1"/>
          </p:cNvSpPr>
          <p:nvPr>
            <p:ph idx="1"/>
          </p:nvPr>
        </p:nvSpPr>
        <p:spPr>
          <a:xfrm>
            <a:off x="533400" y="975677"/>
            <a:ext cx="7859712" cy="4195762"/>
          </a:xfrm>
        </p:spPr>
        <p:txBody>
          <a:bodyPr/>
          <a:lstStyle/>
          <a:p>
            <a:pPr eaLnBrk="1" hangingPunct="1"/>
            <a:r>
              <a:rPr lang="en-US" sz="3600" dirty="0"/>
              <a:t>Size of monitor</a:t>
            </a:r>
          </a:p>
          <a:p>
            <a:pPr lvl="1" eaLnBrk="1" hangingPunct="1"/>
            <a:r>
              <a:rPr lang="en-US" sz="3200" dirty="0"/>
              <a:t>Measured in inches</a:t>
            </a:r>
          </a:p>
          <a:p>
            <a:pPr lvl="1" eaLnBrk="1" hangingPunct="1"/>
            <a:r>
              <a:rPr lang="en-US" sz="3200" dirty="0"/>
              <a:t>Measured diagonally</a:t>
            </a:r>
          </a:p>
          <a:p>
            <a:pPr lvl="1" eaLnBrk="1" hangingPunct="1"/>
            <a:r>
              <a:rPr lang="en-US" sz="3200" dirty="0"/>
              <a:t>Actual size</a:t>
            </a:r>
          </a:p>
          <a:p>
            <a:pPr lvl="2" eaLnBrk="1" hangingPunct="1"/>
            <a:r>
              <a:rPr lang="en-US" sz="2800" dirty="0"/>
              <a:t>Distance from corner to corner</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200400"/>
            <a:ext cx="4556731" cy="301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80328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7494" y="35560"/>
            <a:ext cx="8596668" cy="1320800"/>
          </a:xfrm>
        </p:spPr>
        <p:txBody>
          <a:bodyPr/>
          <a:lstStyle/>
          <a:p>
            <a:pPr eaLnBrk="1" hangingPunct="1"/>
            <a:r>
              <a:rPr lang="en-US" dirty="0" smtClean="0"/>
              <a:t>Monitors…</a:t>
            </a:r>
          </a:p>
        </p:txBody>
      </p:sp>
      <p:sp>
        <p:nvSpPr>
          <p:cNvPr id="30723" name="Rectangle 3"/>
          <p:cNvSpPr>
            <a:spLocks noGrp="1" noChangeArrowheads="1"/>
          </p:cNvSpPr>
          <p:nvPr>
            <p:ph idx="1"/>
          </p:nvPr>
        </p:nvSpPr>
        <p:spPr>
          <a:xfrm>
            <a:off x="546562" y="838200"/>
            <a:ext cx="9128210" cy="5486400"/>
          </a:xfrm>
        </p:spPr>
        <p:txBody>
          <a:bodyPr/>
          <a:lstStyle/>
          <a:p>
            <a:pPr eaLnBrk="1" hangingPunct="1"/>
            <a:r>
              <a:rPr lang="en-US" sz="2400" b="1" dirty="0"/>
              <a:t>Resolution</a:t>
            </a:r>
          </a:p>
          <a:p>
            <a:pPr lvl="1" eaLnBrk="1" hangingPunct="1"/>
            <a:r>
              <a:rPr lang="en-US" sz="2400" dirty="0">
                <a:solidFill>
                  <a:srgbClr val="FF0000"/>
                </a:solidFill>
              </a:rPr>
              <a:t>Number of pixels on the screen </a:t>
            </a:r>
          </a:p>
          <a:p>
            <a:pPr lvl="2"/>
            <a:r>
              <a:rPr lang="en-US" sz="2400" dirty="0"/>
              <a:t>The size of each pixel on the screen is determined by the screen's resolution setting. </a:t>
            </a:r>
            <a:r>
              <a:rPr lang="en-US" sz="2400" b="1" dirty="0">
                <a:solidFill>
                  <a:srgbClr val="FF0000"/>
                </a:solidFill>
              </a:rPr>
              <a:t>e.g. </a:t>
            </a:r>
            <a:r>
              <a:rPr lang="en-US" sz="2400" dirty="0"/>
              <a:t>a monitor may have</a:t>
            </a:r>
          </a:p>
          <a:p>
            <a:pPr lvl="2"/>
            <a:r>
              <a:rPr lang="en-US" sz="2400" dirty="0"/>
              <a:t> </a:t>
            </a:r>
            <a:r>
              <a:rPr lang="en-US" sz="2400" dirty="0">
                <a:solidFill>
                  <a:srgbClr val="FF0000"/>
                </a:solidFill>
              </a:rPr>
              <a:t>low</a:t>
            </a:r>
            <a:r>
              <a:rPr lang="en-US" sz="2400" dirty="0"/>
              <a:t>-resolution 640 x 480, </a:t>
            </a:r>
          </a:p>
          <a:p>
            <a:pPr lvl="2"/>
            <a:r>
              <a:rPr lang="en-US" sz="2400" dirty="0">
                <a:solidFill>
                  <a:srgbClr val="FF0000"/>
                </a:solidFill>
              </a:rPr>
              <a:t>medium </a:t>
            </a:r>
            <a:r>
              <a:rPr lang="en-US" sz="2400" dirty="0"/>
              <a:t>resolution of 800 x 600, </a:t>
            </a:r>
          </a:p>
          <a:p>
            <a:pPr lvl="2"/>
            <a:r>
              <a:rPr lang="en-US" sz="2400" dirty="0">
                <a:solidFill>
                  <a:srgbClr val="FF0000"/>
                </a:solidFill>
              </a:rPr>
              <a:t>high</a:t>
            </a:r>
            <a:r>
              <a:rPr lang="en-US" sz="2400" dirty="0"/>
              <a:t>-resolution of 1024 x 768 or more. </a:t>
            </a:r>
          </a:p>
          <a:p>
            <a:pPr lvl="2"/>
            <a:r>
              <a:rPr lang="en-US" sz="2400" dirty="0"/>
              <a:t>The first number in the pair is the number of pixels across the screen. </a:t>
            </a:r>
          </a:p>
          <a:p>
            <a:pPr lvl="1" eaLnBrk="1" hangingPunct="1"/>
            <a:r>
              <a:rPr lang="en-US" sz="2400" dirty="0"/>
              <a:t>Higher number creates sharper </a:t>
            </a:r>
            <a:r>
              <a:rPr lang="en-US" sz="2400" dirty="0" smtClean="0"/>
              <a:t>images</a:t>
            </a:r>
            <a:endParaRPr lang="en-US" sz="2400" dirty="0"/>
          </a:p>
        </p:txBody>
      </p:sp>
      <p:sp>
        <p:nvSpPr>
          <p:cNvPr id="2" name="Oval 1"/>
          <p:cNvSpPr/>
          <p:nvPr/>
        </p:nvSpPr>
        <p:spPr>
          <a:xfrm>
            <a:off x="8153400" y="2971800"/>
            <a:ext cx="1524000" cy="1066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7200" dirty="0" smtClean="0">
                <a:ln>
                  <a:solidFill>
                    <a:schemeClr val="tx1"/>
                  </a:solidFill>
                </a:ln>
                <a:solidFill>
                  <a:schemeClr val="tx1"/>
                </a:solidFill>
              </a:rPr>
              <a:t>.</a:t>
            </a:r>
            <a:endParaRPr lang="en-US" sz="4000" dirty="0">
              <a:ln>
                <a:solidFill>
                  <a:schemeClr val="tx1"/>
                </a:solidFill>
              </a:ln>
              <a:solidFill>
                <a:schemeClr val="tx1"/>
              </a:solidFill>
            </a:endParaRPr>
          </a:p>
        </p:txBody>
      </p:sp>
      <p:sp>
        <p:nvSpPr>
          <p:cNvPr id="3" name="TextBox 2"/>
          <p:cNvSpPr txBox="1"/>
          <p:nvPr/>
        </p:nvSpPr>
        <p:spPr>
          <a:xfrm>
            <a:off x="9674772" y="3673366"/>
            <a:ext cx="1145628" cy="461665"/>
          </a:xfrm>
          <a:prstGeom prst="rect">
            <a:avLst/>
          </a:prstGeom>
          <a:noFill/>
        </p:spPr>
        <p:txBody>
          <a:bodyPr wrap="square" rtlCol="0">
            <a:spAutoFit/>
          </a:bodyPr>
          <a:lstStyle/>
          <a:p>
            <a:r>
              <a:rPr lang="en-US" sz="2400" b="1" dirty="0" smtClean="0"/>
              <a:t>Pixel</a:t>
            </a:r>
            <a:endParaRPr lang="en-US" sz="2400" b="1" dirty="0"/>
          </a:p>
        </p:txBody>
      </p:sp>
    </p:spTree>
    <p:extLst>
      <p:ext uri="{BB962C8B-B14F-4D97-AF65-F5344CB8AC3E}">
        <p14:creationId xmlns:p14="http://schemas.microsoft.com/office/powerpoint/2010/main" val="293270264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320"/>
            <a:ext cx="8596668" cy="1320800"/>
          </a:xfrm>
        </p:spPr>
        <p:txBody>
          <a:bodyPr/>
          <a:lstStyle/>
          <a:p>
            <a:r>
              <a:rPr lang="en-US" sz="4400" b="1" dirty="0"/>
              <a:t>Resolution…</a:t>
            </a:r>
            <a:br>
              <a:rPr lang="en-US" sz="4400" b="1" dirty="0"/>
            </a:br>
            <a:endParaRPr lang="en-US" dirty="0"/>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7</a:t>
            </a:fld>
            <a:endParaRPr lang="en-US" altLang="zh-TW" dirty="0"/>
          </a:p>
        </p:txBody>
      </p:sp>
      <p:pic>
        <p:nvPicPr>
          <p:cNvPr id="21506" name="Picture 2" descr="http://www.shortcourses.com/images/b6ch1/1680x1050disp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05" y="699112"/>
            <a:ext cx="9663450" cy="554928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914400" y="990600"/>
            <a:ext cx="762000" cy="350520"/>
          </a:xfrm>
          <a:prstGeom prst="ellipse">
            <a:avLst/>
          </a:prstGeom>
          <a:ln>
            <a:solidFill>
              <a:srgbClr val="0066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2000" dirty="0" smtClean="0">
                <a:ln>
                  <a:solidFill>
                    <a:schemeClr val="tx1"/>
                  </a:solidFill>
                </a:ln>
                <a:solidFill>
                  <a:srgbClr val="00B050"/>
                </a:solidFill>
              </a:rPr>
              <a:t>…</a:t>
            </a:r>
            <a:endParaRPr lang="en-US" sz="1050" dirty="0">
              <a:ln>
                <a:solidFill>
                  <a:schemeClr val="tx1"/>
                </a:solidFill>
              </a:ln>
              <a:solidFill>
                <a:srgbClr val="00B050"/>
              </a:solidFill>
            </a:endParaRPr>
          </a:p>
        </p:txBody>
      </p:sp>
    </p:spTree>
    <p:extLst>
      <p:ext uri="{BB962C8B-B14F-4D97-AF65-F5344CB8AC3E}">
        <p14:creationId xmlns:p14="http://schemas.microsoft.com/office/powerpoint/2010/main" val="314386638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57400" y="228601"/>
            <a:ext cx="7086600" cy="911225"/>
          </a:xfrm>
        </p:spPr>
        <p:txBody>
          <a:bodyPr/>
          <a:lstStyle/>
          <a:p>
            <a:pPr eaLnBrk="1" hangingPunct="1"/>
            <a:r>
              <a:rPr lang="en-US" altLang="zh-TW" dirty="0" smtClean="0">
                <a:ea typeface="新細明體" pitchFamily="18" charset="-120"/>
              </a:rPr>
              <a:t>Resolution</a:t>
            </a:r>
          </a:p>
        </p:txBody>
      </p:sp>
      <p:sp>
        <p:nvSpPr>
          <p:cNvPr id="20483" name="Rectangle 3"/>
          <p:cNvSpPr>
            <a:spLocks noGrp="1" noChangeArrowheads="1"/>
          </p:cNvSpPr>
          <p:nvPr>
            <p:ph idx="1"/>
          </p:nvPr>
        </p:nvSpPr>
        <p:spPr>
          <a:xfrm>
            <a:off x="457200" y="920750"/>
            <a:ext cx="10287000" cy="4835525"/>
          </a:xfrm>
        </p:spPr>
        <p:txBody>
          <a:bodyPr>
            <a:normAutofit/>
          </a:bodyPr>
          <a:lstStyle/>
          <a:p>
            <a:r>
              <a:rPr lang="en-US" altLang="zh-TW" sz="3200" dirty="0" smtClean="0">
                <a:ea typeface="新細明體" pitchFamily="18" charset="-120"/>
              </a:rPr>
              <a:t>Refers to sharpness of image</a:t>
            </a:r>
          </a:p>
          <a:p>
            <a:r>
              <a:rPr lang="en-US" altLang="zh-TW" sz="3200" dirty="0" smtClean="0">
                <a:ea typeface="新細明體" pitchFamily="18" charset="-120"/>
              </a:rPr>
              <a:t>Number of pixels on the screen</a:t>
            </a:r>
          </a:p>
          <a:p>
            <a:r>
              <a:rPr lang="en-US" altLang="zh-TW" sz="3200" dirty="0" smtClean="0">
                <a:ea typeface="新細明體" pitchFamily="18" charset="-120"/>
              </a:rPr>
              <a:t>Higher number creates sharper images</a:t>
            </a:r>
          </a:p>
          <a:p>
            <a:r>
              <a:rPr lang="en-US" altLang="zh-TW" sz="3200" dirty="0" smtClean="0">
                <a:ea typeface="新細明體" pitchFamily="18" charset="-120"/>
              </a:rPr>
              <a:t>Higher number creates smaller images</a:t>
            </a:r>
          </a:p>
        </p:txBody>
      </p:sp>
      <p:sp>
        <p:nvSpPr>
          <p:cNvPr id="6" name="Slide Number Placeholder 3"/>
          <p:cNvSpPr>
            <a:spLocks noGrp="1"/>
          </p:cNvSpPr>
          <p:nvPr>
            <p:ph type="sldNum" sz="quarter" idx="12"/>
          </p:nvPr>
        </p:nvSpPr>
        <p:spPr bwMode="auto">
          <a:xfrm>
            <a:off x="7086600" y="6405562"/>
            <a:ext cx="2128838" cy="376238"/>
          </a:xfrm>
          <a:prstGeom prst="rect">
            <a:avLst/>
          </a:prstGeom>
          <a:noFill/>
          <a:ln>
            <a:miter lim="800000"/>
            <a:headEnd/>
            <a:tailEnd/>
          </a:ln>
        </p:spPr>
        <p:txBody>
          <a:bodyPr/>
          <a:lstStyle/>
          <a:p>
            <a:fld id="{0A147E1F-7BB4-41CD-B102-3D0DDA38FA7B}" type="slidenum">
              <a:rPr lang="en-US"/>
              <a:pPr/>
              <a:t>8</a:t>
            </a:fld>
            <a:endParaRPr lang="en-US" dirty="0"/>
          </a:p>
        </p:txBody>
      </p:sp>
      <p:pic>
        <p:nvPicPr>
          <p:cNvPr id="20485" name="Picture 4"/>
          <p:cNvPicPr>
            <a:picLocks noChangeAspect="1" noChangeArrowheads="1"/>
          </p:cNvPicPr>
          <p:nvPr/>
        </p:nvPicPr>
        <p:blipFill>
          <a:blip r:embed="rId3" cstate="print"/>
          <a:srcRect/>
          <a:stretch>
            <a:fillRect/>
          </a:stretch>
        </p:blipFill>
        <p:spPr bwMode="auto">
          <a:xfrm>
            <a:off x="3276600" y="3350318"/>
            <a:ext cx="5643782" cy="3583882"/>
          </a:xfrm>
          <a:prstGeom prst="rect">
            <a:avLst/>
          </a:prstGeom>
          <a:noFill/>
          <a:ln w="9525">
            <a:noFill/>
            <a:miter lim="800000"/>
            <a:headEnd/>
            <a:tailEnd/>
          </a:ln>
        </p:spPr>
      </p:pic>
    </p:spTree>
    <p:extLst>
      <p:ext uri="{BB962C8B-B14F-4D97-AF65-F5344CB8AC3E}">
        <p14:creationId xmlns:p14="http://schemas.microsoft.com/office/powerpoint/2010/main" val="327305930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57400" y="228601"/>
            <a:ext cx="7086600" cy="911225"/>
          </a:xfrm>
        </p:spPr>
        <p:txBody>
          <a:bodyPr/>
          <a:lstStyle/>
          <a:p>
            <a:pPr eaLnBrk="1" hangingPunct="1"/>
            <a:r>
              <a:rPr lang="en-US" altLang="zh-TW" dirty="0" smtClean="0">
                <a:ea typeface="新細明體" pitchFamily="18" charset="-120"/>
              </a:rPr>
              <a:t>Various Screen Resolution</a:t>
            </a:r>
          </a:p>
        </p:txBody>
      </p:sp>
      <p:sp>
        <p:nvSpPr>
          <p:cNvPr id="20483" name="Rectangle 3"/>
          <p:cNvSpPr>
            <a:spLocks noGrp="1" noChangeArrowheads="1"/>
          </p:cNvSpPr>
          <p:nvPr>
            <p:ph idx="1"/>
          </p:nvPr>
        </p:nvSpPr>
        <p:spPr>
          <a:xfrm>
            <a:off x="838200" y="1219202"/>
            <a:ext cx="9372600" cy="4190999"/>
          </a:xfrm>
        </p:spPr>
        <p:txBody>
          <a:bodyPr>
            <a:normAutofit/>
          </a:bodyPr>
          <a:lstStyle/>
          <a:p>
            <a:r>
              <a:rPr lang="en-US" altLang="zh-TW" sz="2200" dirty="0" smtClean="0">
                <a:ea typeface="新細明體" pitchFamily="18" charset="-120"/>
              </a:rPr>
              <a:t>Color Graphics Adapter (CGA)</a:t>
            </a:r>
          </a:p>
          <a:p>
            <a:pPr lvl="1"/>
            <a:r>
              <a:rPr lang="en-US" altLang="zh-TW" sz="2200" dirty="0" smtClean="0">
                <a:ea typeface="新細明體" pitchFamily="18" charset="-120"/>
              </a:rPr>
              <a:t>300 X 200</a:t>
            </a:r>
          </a:p>
          <a:p>
            <a:pPr marL="344487" lvl="1" indent="0">
              <a:buNone/>
            </a:pPr>
            <a:endParaRPr lang="en-US" altLang="zh-TW" sz="2200" dirty="0" smtClean="0">
              <a:ea typeface="新細明體" pitchFamily="18" charset="-120"/>
            </a:endParaRPr>
          </a:p>
          <a:p>
            <a:r>
              <a:rPr lang="en-US" altLang="zh-TW" sz="2200" dirty="0" smtClean="0">
                <a:ea typeface="新細明體" pitchFamily="18" charset="-120"/>
              </a:rPr>
              <a:t>Enhanced Graphic Adapter (EGA)</a:t>
            </a:r>
          </a:p>
          <a:p>
            <a:pPr lvl="1"/>
            <a:r>
              <a:rPr lang="en-US" altLang="zh-TW" sz="2200" dirty="0" smtClean="0">
                <a:ea typeface="新細明體" pitchFamily="18" charset="-120"/>
              </a:rPr>
              <a:t>640 X 350</a:t>
            </a:r>
          </a:p>
          <a:p>
            <a:pPr marL="344487" lvl="1" indent="0">
              <a:buNone/>
            </a:pPr>
            <a:endParaRPr lang="en-US" altLang="zh-TW" sz="2200" dirty="0" smtClean="0">
              <a:ea typeface="新細明體" pitchFamily="18" charset="-120"/>
            </a:endParaRPr>
          </a:p>
          <a:p>
            <a:r>
              <a:rPr lang="en-US" altLang="zh-TW" sz="2200" dirty="0" smtClean="0">
                <a:ea typeface="新細明體" pitchFamily="18" charset="-120"/>
              </a:rPr>
              <a:t>Video Graphic Array (VGA)</a:t>
            </a:r>
          </a:p>
          <a:p>
            <a:pPr lvl="1"/>
            <a:r>
              <a:rPr lang="en-US" altLang="zh-TW" sz="2200" dirty="0" smtClean="0">
                <a:ea typeface="新細明體" pitchFamily="18" charset="-120"/>
              </a:rPr>
              <a:t>640 x 480</a:t>
            </a:r>
          </a:p>
          <a:p>
            <a:endParaRPr lang="en-US" altLang="zh-TW" sz="2200" dirty="0" smtClean="0">
              <a:ea typeface="新細明體" pitchFamily="18" charset="-120"/>
            </a:endParaRPr>
          </a:p>
        </p:txBody>
      </p:sp>
      <p:sp>
        <p:nvSpPr>
          <p:cNvPr id="6" name="Slide Number Placeholder 3"/>
          <p:cNvSpPr>
            <a:spLocks noGrp="1"/>
          </p:cNvSpPr>
          <p:nvPr>
            <p:ph type="sldNum" sz="quarter" idx="12"/>
          </p:nvPr>
        </p:nvSpPr>
        <p:spPr bwMode="auto">
          <a:xfrm>
            <a:off x="7086600" y="6405562"/>
            <a:ext cx="2128838" cy="376238"/>
          </a:xfrm>
          <a:prstGeom prst="rect">
            <a:avLst/>
          </a:prstGeom>
          <a:noFill/>
          <a:ln>
            <a:miter lim="800000"/>
            <a:headEnd/>
            <a:tailEnd/>
          </a:ln>
        </p:spPr>
        <p:txBody>
          <a:bodyPr/>
          <a:lstStyle/>
          <a:p>
            <a:fld id="{0A147E1F-7BB4-41CD-B102-3D0DDA38FA7B}" type="slidenum">
              <a:rPr lang="en-US"/>
              <a:pPr/>
              <a:t>9</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5714967" y="2514600"/>
            <a:ext cx="6553233" cy="4494213"/>
          </a:xfrm>
          <a:prstGeom prst="rect">
            <a:avLst/>
          </a:prstGeom>
          <a:noFill/>
          <a:ln w="9525">
            <a:noFill/>
            <a:miter lim="800000"/>
            <a:headEnd/>
            <a:tailEnd/>
          </a:ln>
        </p:spPr>
      </p:pic>
    </p:spTree>
    <p:extLst>
      <p:ext uri="{BB962C8B-B14F-4D97-AF65-F5344CB8AC3E}">
        <p14:creationId xmlns:p14="http://schemas.microsoft.com/office/powerpoint/2010/main" val="393921654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5651</TotalTime>
  <Words>844</Words>
  <PresentationFormat>Widescreen</PresentationFormat>
  <Paragraphs>145</Paragraphs>
  <Slides>18</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微軟正黑體</vt:lpstr>
      <vt:lpstr>Arial</vt:lpstr>
      <vt:lpstr>新細明體</vt:lpstr>
      <vt:lpstr>Times</vt:lpstr>
      <vt:lpstr>Times New Roman</vt:lpstr>
      <vt:lpstr>Wingdings</vt:lpstr>
      <vt:lpstr>Wingdings 2</vt:lpstr>
      <vt:lpstr>Wingdings 3</vt:lpstr>
      <vt:lpstr>Facet</vt:lpstr>
      <vt:lpstr>Computer Output Devices </vt:lpstr>
      <vt:lpstr>Output Devices</vt:lpstr>
      <vt:lpstr>Types of Output device</vt:lpstr>
      <vt:lpstr>Cathode Ray Tube (CRT)</vt:lpstr>
      <vt:lpstr>Monitors…</vt:lpstr>
      <vt:lpstr>Monitors…</vt:lpstr>
      <vt:lpstr>Resolution… </vt:lpstr>
      <vt:lpstr>Resolution</vt:lpstr>
      <vt:lpstr>Various Screen Resolution</vt:lpstr>
      <vt:lpstr>Refresh Rate</vt:lpstr>
      <vt:lpstr>Monitors </vt:lpstr>
      <vt:lpstr>Data projector</vt:lpstr>
      <vt:lpstr>Sound Cards</vt:lpstr>
      <vt:lpstr>Sound Systems</vt:lpstr>
      <vt:lpstr>Headphones and Headsets</vt:lpstr>
      <vt:lpstr>Video Cards</vt:lpstr>
      <vt:lpstr>PowerPoint Presentation</vt:lpstr>
      <vt:lpstr>?</vt:lpstr>
    </vt:vector>
  </TitlesOfParts>
  <Company>University of Sargodha, Sargodha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Output devices</dc:title>
  <dc:subject>Computer and its Application in Pharmacy</dc:subject>
  <dc:creator>Moh. Muneem Akhtar</dc:creator>
  <dcterms:created xsi:type="dcterms:W3CDTF">2004-10-06T00:41:44Z</dcterms:created>
  <dcterms:modified xsi:type="dcterms:W3CDTF">2020-04-09T16:42:25Z</dcterms:modified>
</cp:coreProperties>
</file>