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58B0-C368-442F-8F6D-F239E84ACAE0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A03D-C8B8-415C-ACFF-5ADCD915A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58B0-C368-442F-8F6D-F239E84ACAE0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A03D-C8B8-415C-ACFF-5ADCD915A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58B0-C368-442F-8F6D-F239E84ACAE0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A03D-C8B8-415C-ACFF-5ADCD915A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58B0-C368-442F-8F6D-F239E84ACAE0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A03D-C8B8-415C-ACFF-5ADCD915A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58B0-C368-442F-8F6D-F239E84ACAE0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A03D-C8B8-415C-ACFF-5ADCD915A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58B0-C368-442F-8F6D-F239E84ACAE0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A03D-C8B8-415C-ACFF-5ADCD915A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58B0-C368-442F-8F6D-F239E84ACAE0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A03D-C8B8-415C-ACFF-5ADCD915A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58B0-C368-442F-8F6D-F239E84ACAE0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A03D-C8B8-415C-ACFF-5ADCD915A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58B0-C368-442F-8F6D-F239E84ACAE0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A03D-C8B8-415C-ACFF-5ADCD915A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58B0-C368-442F-8F6D-F239E84ACAE0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A03D-C8B8-415C-ACFF-5ADCD915A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58B0-C368-442F-8F6D-F239E84ACAE0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A03D-C8B8-415C-ACFF-5ADCD915A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058B0-C368-442F-8F6D-F239E84ACAE0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CA03D-C8B8-415C-ACFF-5ADCD915A0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Cesarean Childbirth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Cesarean section (C-section) delivery is now at an all-time high and is the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most commonly performed surgical procedure in the United States. </a:t>
            </a:r>
          </a:p>
          <a:p>
            <a:r>
              <a:rPr lang="en-US" dirty="0" smtClean="0"/>
              <a:t>In 2007, the total number of C-sections was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almost 1.5 million</a:t>
            </a:r>
            <a:r>
              <a:rPr lang="en-US" dirty="0" smtClean="0"/>
              <a:t>, for a record high rate of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31.8%</a:t>
            </a:r>
            <a:r>
              <a:rPr lang="en-US" dirty="0" smtClean="0"/>
              <a:t> .This statistic has fluctuated in the past three to four decades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r>
              <a:rPr lang="en-US" b="1" dirty="0" smtClean="0"/>
              <a:t>INTERVENTIONS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72599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b="1" dirty="0" smtClean="0"/>
              <a:t>Thank you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Cesarean Childbirth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cesarean section is the delivery of a baby through an </a:t>
            </a:r>
            <a:r>
              <a:rPr lang="en-US" i="1" dirty="0" smtClean="0"/>
              <a:t>incision </a:t>
            </a: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b="1" dirty="0">
                <a:solidFill>
                  <a:srgbClr val="00B0F0"/>
                </a:solidFill>
              </a:rPr>
              <a:t>abdominal wall and uterus</a:t>
            </a:r>
            <a:r>
              <a:rPr lang="en-US" dirty="0"/>
              <a:t> rather than through </a:t>
            </a:r>
            <a:r>
              <a:rPr lang="en-US" dirty="0" smtClean="0"/>
              <a:t>the </a:t>
            </a:r>
            <a:r>
              <a:rPr lang="en-US" b="1" dirty="0" smtClean="0">
                <a:solidFill>
                  <a:srgbClr val="00B0F0"/>
                </a:solidFill>
              </a:rPr>
              <a:t>pelvis </a:t>
            </a:r>
            <a:r>
              <a:rPr lang="en-US" b="1" dirty="0">
                <a:solidFill>
                  <a:srgbClr val="00B0F0"/>
                </a:solidFill>
              </a:rPr>
              <a:t>and </a:t>
            </a:r>
            <a:r>
              <a:rPr lang="en-US" b="1" dirty="0" smtClean="0">
                <a:solidFill>
                  <a:srgbClr val="00B0F0"/>
                </a:solidFill>
              </a:rPr>
              <a:t>vagina.</a:t>
            </a:r>
          </a:p>
          <a:p>
            <a:r>
              <a:rPr lang="en-US" dirty="0" smtClean="0"/>
              <a:t>General</a:t>
            </a:r>
            <a:r>
              <a:rPr lang="en-US" dirty="0"/>
              <a:t>, spinal, or epidural </a:t>
            </a:r>
            <a:r>
              <a:rPr lang="en-US" dirty="0" smtClean="0"/>
              <a:t>anesthesia may </a:t>
            </a:r>
            <a:r>
              <a:rPr lang="en-US" dirty="0"/>
              <a:t>be used</a:t>
            </a:r>
            <a:r>
              <a:rPr lang="en-US" dirty="0" smtClean="0"/>
              <a:t>.</a:t>
            </a:r>
          </a:p>
          <a:p>
            <a:endParaRPr lang="hr-HR" dirty="0" smtClean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usually performed when a </a:t>
            </a:r>
            <a:r>
              <a:rPr lang="hr-HR" dirty="0" smtClean="0">
                <a:solidFill>
                  <a:srgbClr val="00B0F0"/>
                </a:solidFill>
              </a:rPr>
              <a:t>vaginal delivery is a risk for mother or baby</a:t>
            </a:r>
            <a:r>
              <a:rPr lang="en-US" dirty="0" smtClean="0">
                <a:solidFill>
                  <a:srgbClr val="00B0F0"/>
                </a:solidFill>
              </a:rPr>
              <a:t>,</a:t>
            </a:r>
          </a:p>
          <a:p>
            <a:r>
              <a:rPr lang="hr-HR" dirty="0" smtClean="0"/>
              <a:t>complications of labor and factors impeding vaginal delivery :</a:t>
            </a:r>
            <a:r>
              <a:rPr lang="hr-HR" dirty="0" smtClean="0">
                <a:solidFill>
                  <a:srgbClr val="00B0F0"/>
                </a:solidFill>
              </a:rPr>
              <a:t>small pelvis</a:t>
            </a:r>
            <a:r>
              <a:rPr lang="en-US" dirty="0" smtClean="0">
                <a:solidFill>
                  <a:srgbClr val="00B0F0"/>
                </a:solidFill>
              </a:rPr>
              <a:t>,</a:t>
            </a:r>
            <a:r>
              <a:rPr lang="hr-HR" dirty="0" smtClean="0">
                <a:solidFill>
                  <a:srgbClr val="00B0F0"/>
                </a:solidFill>
              </a:rPr>
              <a:t>dystocia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hr-H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cord prolapse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hypertension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</p:txBody>
      </p:sp>
      <p:pic>
        <p:nvPicPr>
          <p:cNvPr id="4" name="Picture 6" descr="images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0825" y="838200"/>
            <a:ext cx="4897438" cy="45942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-1706563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hr-H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placental problems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r-H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5" descr="images (3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990600" y="1219200"/>
            <a:ext cx="7008813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abnormal       presentation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macrosomia</a:t>
            </a:r>
          </a:p>
        </p:txBody>
      </p:sp>
      <p:pic>
        <p:nvPicPr>
          <p:cNvPr id="4" name="Picture 6" descr="images (1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076825" y="1125538"/>
            <a:ext cx="2952750" cy="2244725"/>
          </a:xfrm>
          <a:prstGeom prst="rect">
            <a:avLst/>
          </a:prstGeom>
        </p:spPr>
      </p:pic>
      <p:pic>
        <p:nvPicPr>
          <p:cNvPr id="5" name="Picture 7" descr="images (4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859338" y="3735388"/>
            <a:ext cx="3070225" cy="22018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other </a:t>
            </a:r>
            <a:r>
              <a:rPr kumimoji="0" lang="hr-H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complications of pregnancy</a:t>
            </a:r>
            <a:r>
              <a:rPr kumimoji="0" lang="hr-H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preexisting conditions and concomittant disease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hr-H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pre-eclampsia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multiple births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</p:txBody>
      </p:sp>
      <p:pic>
        <p:nvPicPr>
          <p:cNvPr id="4" name="Picture 4" descr="images (7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427538" y="1524000"/>
            <a:ext cx="4572000" cy="3787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218598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sexually transmitted infections </a:t>
            </a:r>
            <a:r>
              <a:rPr kumimoji="0" lang="hr-H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such as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hr-H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genital herpes 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r-H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 dirty="0" smtClean="0"/>
              <a:t>Risk</a:t>
            </a:r>
            <a:endParaRPr lang="en-US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229600" cy="3124200"/>
          </a:xfrm>
        </p:spPr>
        <p:txBody>
          <a:bodyPr/>
          <a:lstStyle/>
          <a:p>
            <a:pPr eaLnBrk="1" hangingPunct="1"/>
            <a:r>
              <a:rPr lang="hr-HR" sz="2800" dirty="0" smtClean="0"/>
              <a:t>associated with risks of post-operative adhesions</a:t>
            </a:r>
          </a:p>
          <a:p>
            <a:pPr eaLnBrk="1" hangingPunct="1"/>
            <a:r>
              <a:rPr lang="hr-HR" sz="2800" dirty="0" smtClean="0"/>
              <a:t>incisional hernias </a:t>
            </a:r>
          </a:p>
          <a:p>
            <a:pPr eaLnBrk="1" hangingPunct="1"/>
            <a:r>
              <a:rPr lang="hr-HR" sz="2800" dirty="0" smtClean="0"/>
              <a:t>wound infections </a:t>
            </a:r>
          </a:p>
          <a:p>
            <a:pPr eaLnBrk="1" hangingPunct="1"/>
            <a:r>
              <a:rPr lang="hr-HR" sz="2800" dirty="0" smtClean="0"/>
              <a:t>severe blood loss </a:t>
            </a:r>
          </a:p>
          <a:p>
            <a:pPr eaLnBrk="1" hangingPunct="1"/>
            <a:r>
              <a:rPr lang="hr-HR" sz="2800" dirty="0" smtClean="0"/>
              <a:t>post spinal headaches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RISK FOR MOTHER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3429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RISK FOR THE CHILD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3400" y="4313237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neonatal depression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fetal injury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breathing problems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r-H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965575" y="3978275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/>
              <a:t> </a:t>
            </a:r>
          </a:p>
        </p:txBody>
      </p:sp>
      <p:pic>
        <p:nvPicPr>
          <p:cNvPr id="9" name="Picture 5" descr="PG-SectionBab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705600" y="4267200"/>
            <a:ext cx="1844675" cy="23889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190</Words>
  <Application>Microsoft Office PowerPoint</Application>
  <PresentationFormat>On-screen Show (4:3)</PresentationFormat>
  <Paragraphs>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Cesarean Childbirth</vt:lpstr>
      <vt:lpstr>Cesarean Childbirth</vt:lpstr>
      <vt:lpstr>INDICATIONS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Risk</vt:lpstr>
      <vt:lpstr>PowerPoint Presentation</vt:lpstr>
      <vt:lpstr>INTERVENTIONS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Cesarean Childbirth</dc:title>
  <dc:creator>dpt doc</dc:creator>
  <cp:lastModifiedBy>HP</cp:lastModifiedBy>
  <cp:revision>30</cp:revision>
  <dcterms:created xsi:type="dcterms:W3CDTF">2015-05-18T07:15:04Z</dcterms:created>
  <dcterms:modified xsi:type="dcterms:W3CDTF">2020-04-17T15:47:14Z</dcterms:modified>
</cp:coreProperties>
</file>