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16" r:id="rId2"/>
  </p:sldMasterIdLst>
  <p:notesMasterIdLst>
    <p:notesMasterId r:id="rId29"/>
  </p:notesMasterIdLst>
  <p:sldIdLst>
    <p:sldId id="257" r:id="rId3"/>
    <p:sldId id="307" r:id="rId4"/>
    <p:sldId id="258" r:id="rId5"/>
    <p:sldId id="267" r:id="rId6"/>
    <p:sldId id="268" r:id="rId7"/>
    <p:sldId id="265" r:id="rId8"/>
    <p:sldId id="273" r:id="rId9"/>
    <p:sldId id="274" r:id="rId10"/>
    <p:sldId id="293" r:id="rId11"/>
    <p:sldId id="304" r:id="rId12"/>
    <p:sldId id="306" r:id="rId13"/>
    <p:sldId id="278" r:id="rId14"/>
    <p:sldId id="277" r:id="rId15"/>
    <p:sldId id="270" r:id="rId16"/>
    <p:sldId id="281" r:id="rId17"/>
    <p:sldId id="298" r:id="rId18"/>
    <p:sldId id="309" r:id="rId19"/>
    <p:sldId id="310" r:id="rId20"/>
    <p:sldId id="311" r:id="rId21"/>
    <p:sldId id="312" r:id="rId22"/>
    <p:sldId id="313" r:id="rId23"/>
    <p:sldId id="316" r:id="rId24"/>
    <p:sldId id="317" r:id="rId25"/>
    <p:sldId id="314" r:id="rId26"/>
    <p:sldId id="288" r:id="rId27"/>
    <p:sldId id="292"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0099"/>
    <a:srgbClr val="006666"/>
    <a:srgbClr val="006600"/>
    <a:srgbClr val="FFFFCC"/>
    <a:srgbClr val="00FF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75" d="100"/>
          <a:sy n="75" d="100"/>
        </p:scale>
        <p:origin x="-100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9BB8699-4952-4D7C-A289-D2697ECD99F1}" type="datetimeFigureOut">
              <a:rPr lang="en-US"/>
              <a:pPr>
                <a:defRPr/>
              </a:pPr>
              <a:t>3/27/2018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FF181F1-2967-4F12-8230-2028D9AC3DBE}" type="slidenum">
              <a:rPr lang="en-US"/>
              <a:pPr>
                <a:defRPr/>
              </a:pPr>
              <a:t>‹#›</a:t>
            </a:fld>
            <a:endParaRPr lang="en-US"/>
          </a:p>
        </p:txBody>
      </p:sp>
    </p:spTree>
    <p:extLst>
      <p:ext uri="{BB962C8B-B14F-4D97-AF65-F5344CB8AC3E}">
        <p14:creationId xmlns:p14="http://schemas.microsoft.com/office/powerpoint/2010/main" val="38542566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B00E20F0-E1B7-4FC1-98DE-100327606B2D}" type="datetimeFigureOut">
              <a:rPr lang="en-US"/>
              <a:pPr>
                <a:defRPr/>
              </a:pPr>
              <a:t>3/27/2018</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0DC405C1-4ED4-4ED8-92B7-7547C5C8FD6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B1FB252-E264-47BA-BEAD-61E7C35A7CA0}" type="datetimeFigureOut">
              <a:rPr lang="en-US"/>
              <a:pPr>
                <a:defRPr/>
              </a:pPr>
              <a:t>3/27/2018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7AD98AE-1F62-4529-AAF8-270B7BD72E4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176DCE7-2669-480F-A013-123AF3183271}" type="datetimeFigureOut">
              <a:rPr lang="en-US"/>
              <a:pPr>
                <a:defRPr/>
              </a:pPr>
              <a:t>3/27/2018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FBA2777-DA4A-415B-B723-83397242ACF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3F16CCCC-8E69-4931-BF78-D819892D2C1F}" type="datetimeFigureOut">
              <a:rPr lang="en-US" smtClean="0"/>
              <a:pPr>
                <a:defRPr/>
              </a:pPr>
              <a:t>3/27/2018</a:t>
            </a:fld>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CDB21052-F6C4-4221-8B6A-9B4B477B701E}" type="slidenum">
              <a:rPr lang="en-US" smtClean="0"/>
              <a:pPr>
                <a:defRPr/>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0E9E4BBA-E164-45C3-A4D7-2DD0FC2511CF}" type="datetimeFigureOut">
              <a:rPr lang="en-US" smtClean="0"/>
              <a:pPr>
                <a:defRPr/>
              </a:pPr>
              <a:t>3/27/2018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33D707-A042-4C78-8D0B-801127632DBE}" type="slidenum">
              <a:rPr lang="en-US" smtClean="0"/>
              <a:pPr>
                <a:defRPr/>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10452F6D-A14D-4E1A-9FF8-8437E906EEF5}" type="datetimeFigureOut">
              <a:rPr lang="en-US" smtClean="0"/>
              <a:pPr>
                <a:defRPr/>
              </a:pPr>
              <a:t>3/27/2018</a:t>
            </a:fld>
            <a:endParaRPr lang="en-US"/>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946FBDCA-28FE-499F-9A74-B1C1650BD72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7AFAEE4E-1883-444A-83FC-425C60617361}" type="datetimeFigureOut">
              <a:rPr lang="en-US" smtClean="0"/>
              <a:pPr>
                <a:defRPr/>
              </a:pPr>
              <a:t>3/27/2018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A3CD019-1189-41C8-BF91-0A3F11363A54}" type="slidenum">
              <a:rPr lang="en-US" smtClean="0"/>
              <a:pPr>
                <a:defRPr/>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8C9E2437-D6B3-4FD7-8F21-61EB5C7E4A48}" type="datetimeFigureOut">
              <a:rPr lang="en-US" smtClean="0"/>
              <a:pPr>
                <a:defRPr/>
              </a:pPr>
              <a:t>3/27/2018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9353D51-AE62-4645-BB15-29DF896FB5EF}" type="slidenum">
              <a:rPr lang="en-US" smtClean="0"/>
              <a:pPr>
                <a:defRPr/>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DC30FD3B-B8FC-4E04-B015-EF884EB98BD3}" type="datetimeFigureOut">
              <a:rPr lang="en-US" smtClean="0"/>
              <a:pPr>
                <a:defRPr/>
              </a:pPr>
              <a:t>3/27/2018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30DA69D-00D0-4073-A889-7517FCADA6AB}"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22DAA7B-C265-41EE-BC36-F32E9CF4D56D}" type="datetimeFigureOut">
              <a:rPr lang="en-US" smtClean="0"/>
              <a:pPr>
                <a:defRPr/>
              </a:pPr>
              <a:t>3/27/2018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AE6ABBB-CFF8-4229-A35F-D74C739A43E1}"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C5EA730D-0AE0-47F2-9086-4885C2CEFDF6}" type="datetimeFigureOut">
              <a:rPr lang="en-US" smtClean="0"/>
              <a:pPr>
                <a:defRPr/>
              </a:pPr>
              <a:t>3/27/2018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A402530-F4C7-448E-B818-34C59D10DA24}" type="slidenum">
              <a:rPr lang="en-US" smtClean="0"/>
              <a:pPr>
                <a:defRPr/>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A9486B76-056C-43F6-9391-0E03C2E2B78F}" type="datetimeFigureOut">
              <a:rPr lang="en-US"/>
              <a:pPr>
                <a:defRPr/>
              </a:pPr>
              <a:t>3/27/2018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140E290-70F7-4F25-A53B-437DF8B9DC3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7E925CEF-46A0-419E-B874-EB40CFC99422}" type="datetimeFigureOut">
              <a:rPr lang="en-US" smtClean="0"/>
              <a:pPr>
                <a:defRPr/>
              </a:pPr>
              <a:t>3/27/2018</a:t>
            </a:fld>
            <a:endParaRPr lang="en-US"/>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US"/>
          </a:p>
        </p:txBody>
      </p:sp>
      <p:sp>
        <p:nvSpPr>
          <p:cNvPr id="7" name="Slide Number Placeholder 6"/>
          <p:cNvSpPr>
            <a:spLocks noGrp="1"/>
          </p:cNvSpPr>
          <p:nvPr>
            <p:ph type="sldNum" sz="quarter" idx="12"/>
          </p:nvPr>
        </p:nvSpPr>
        <p:spPr>
          <a:xfrm>
            <a:off x="146304" y="6208776"/>
            <a:ext cx="457200" cy="457200"/>
          </a:xfrm>
        </p:spPr>
        <p:txBody>
          <a:bodyPr/>
          <a:lstStyle/>
          <a:p>
            <a:pPr>
              <a:defRPr/>
            </a:pPr>
            <a:fld id="{15514A66-D491-48BC-854A-2A04B5105A5A}" type="slidenum">
              <a:rPr lang="en-US" smtClean="0"/>
              <a:pPr>
                <a:defRPr/>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2EBBFD5-291F-4ACD-BA6A-A089321703AC}" type="datetimeFigureOut">
              <a:rPr lang="en-US" smtClean="0"/>
              <a:pPr>
                <a:defRPr/>
              </a:pPr>
              <a:t>3/27/2018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6535C7-093C-455D-ADD2-155DAB527896}"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67C2381-D81C-4C7B-BB86-FAFB8108654A}" type="datetimeFigureOut">
              <a:rPr lang="en-US" smtClean="0"/>
              <a:pPr>
                <a:defRPr/>
              </a:pPr>
              <a:t>3/27/2018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5AFC6E-B902-40C7-9C22-3E36F85C6809}"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rtlCol="0">
            <a:normAutofit/>
          </a:bodyPr>
          <a:lstStyle/>
          <a:p>
            <a:pPr lvl="0"/>
            <a:endParaRPr lang="en-US" noProof="0"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FE9E887-B527-4A44-B73A-DA75FF158C4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A9B66084-0A34-43AE-9B35-69F15D51D2FF}" type="datetimeFigureOut">
              <a:rPr lang="en-US"/>
              <a:pPr>
                <a:defRPr/>
              </a:pPr>
              <a:t>3/27/2018</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D1561427-8BFF-4B2C-B88F-F84291D7D0C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37B0744E-E45B-43D1-BBEF-BD98EA2074D8}" type="datetimeFigureOut">
              <a:rPr lang="en-US"/>
              <a:pPr>
                <a:defRPr/>
              </a:pPr>
              <a:t>3/27/2018</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F67C6745-2CCC-4DD7-87B9-A4F8D0A98A4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A8446D3B-1AA3-4D18-B5A1-842EBAB041BA}" type="datetimeFigureOut">
              <a:rPr lang="en-US"/>
              <a:pPr>
                <a:defRPr/>
              </a:pPr>
              <a:t>3/27/2018</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436E34C1-C403-48F9-806F-F54E097AE32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86525C9B-FC14-44E1-A48A-3627B3A7D668}" type="datetimeFigureOut">
              <a:rPr lang="en-US"/>
              <a:pPr>
                <a:defRPr/>
              </a:pPr>
              <a:t>3/27/2018</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8F313A4D-58EA-4CD2-98FF-0073ECFF10B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A7AFB28-524A-48F5-9961-CBF0D47E2FF7}" type="datetimeFigureOut">
              <a:rPr lang="en-US"/>
              <a:pPr>
                <a:defRPr/>
              </a:pPr>
              <a:t>3/27/2018</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2D1FF738-6844-42E5-A5B4-77659B16FF1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7C0408EF-49B6-42B1-A048-F370CA6A793B}" type="datetimeFigureOut">
              <a:rPr lang="en-US"/>
              <a:pPr>
                <a:defRPr/>
              </a:pPr>
              <a:t>3/27/2018</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6776095D-83BF-4962-B23E-D454F855FD3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F617ACC0-C3A0-49ED-8C5A-57476B686EAA}" type="datetimeFigureOut">
              <a:rPr lang="en-US"/>
              <a:pPr>
                <a:defRPr/>
              </a:pPr>
              <a:t>3/27/2018</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9A5C6EEF-C5CD-45E0-9C2C-8C9B44489F9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7"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fld id="{796DE188-7568-4033-BCC2-6A4F46FD0A59}" type="datetimeFigureOut">
              <a:rPr lang="en-US"/>
              <a:pPr>
                <a:defRPr/>
              </a:pPr>
              <a:t>3/27/2018</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defRPr>
            </a:lvl1pPr>
            <a:extLst/>
          </a:lstStyle>
          <a:p>
            <a:pPr>
              <a:defRPr/>
            </a:pPr>
            <a:fld id="{376FF700-E58E-4E39-BFA0-CCFDDA107E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07" r:id="rId2"/>
    <p:sldLayoutId id="2147483710" r:id="rId3"/>
    <p:sldLayoutId id="2147483711" r:id="rId4"/>
    <p:sldLayoutId id="2147483712" r:id="rId5"/>
    <p:sldLayoutId id="2147483713" r:id="rId6"/>
    <p:sldLayoutId id="2147483706" r:id="rId7"/>
    <p:sldLayoutId id="2147483714" r:id="rId8"/>
    <p:sldLayoutId id="2147483715" r:id="rId9"/>
    <p:sldLayoutId id="2147483705" r:id="rId10"/>
    <p:sldLayoutId id="2147483704"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fld id="{40086A93-2099-41F2-9F21-3273D0DDDD51}" type="datetimeFigureOut">
              <a:rPr lang="en-US" smtClean="0"/>
              <a:pPr>
                <a:defRPr/>
              </a:pPr>
              <a:t>3/27/2018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C1602AF7-A1D1-4D87-9C52-CE37B33DC6A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in/imgres?imgurl=http://www.sciencedaily.com/images/2008/09/080924124551-large.jpg&amp;imgrefurl=http://www.sciencedaily.com/releases/2008/09/080924124551.htm&amp;h=848&amp;w=566&amp;sz=77&amp;tbnid=hkLs1RPUE1trGM:&amp;tbnh=275&amp;tbnw=183&amp;prev=/images?q=maize+plant&amp;zoom=1&amp;q=maize+plant&amp;hl=en&amp;usg=__LcvyDjJFFC3sRrEsrjNEP9PBL7s=&amp;sa=X&amp;ei=S6qQTNmTOI2GvgO0y-nmCw&amp;ved=0CAwQ9QEwAQ" TargetMode="External"/><Relationship Id="rId2" Type="http://schemas.openxmlformats.org/officeDocument/2006/relationships/image" Target="../media/image9.jpeg"/><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6705600" y="3124200"/>
            <a:ext cx="2438400" cy="2743200"/>
          </a:xfrm>
          <a:prstGeom prst="ellipse">
            <a:avLst/>
          </a:prstGeom>
          <a:ln>
            <a:noFill/>
          </a:ln>
          <a:effectLst>
            <a:softEdge rad="112500"/>
          </a:effectLst>
        </p:spPr>
      </p:pic>
      <p:pic>
        <p:nvPicPr>
          <p:cNvPr id="5" name="Picture 6" descr="029322.jpg"/>
          <p:cNvPicPr>
            <a:picLocks noChangeAspect="1" noChangeArrowheads="1"/>
          </p:cNvPicPr>
          <p:nvPr/>
        </p:nvPicPr>
        <p:blipFill>
          <a:blip r:embed="rId3" cstate="print"/>
          <a:srcRect/>
          <a:stretch>
            <a:fillRect/>
          </a:stretch>
        </p:blipFill>
        <p:spPr bwMode="auto">
          <a:xfrm>
            <a:off x="6553200" y="685800"/>
            <a:ext cx="2590800" cy="2590800"/>
          </a:xfrm>
          <a:prstGeom prst="ellipse">
            <a:avLst/>
          </a:prstGeom>
          <a:ln>
            <a:noFill/>
          </a:ln>
          <a:effectLst>
            <a:softEdge rad="112500"/>
          </a:effectLst>
        </p:spPr>
      </p:pic>
      <p:cxnSp>
        <p:nvCxnSpPr>
          <p:cNvPr id="7" name="Straight Connector 6"/>
          <p:cNvCxnSpPr/>
          <p:nvPr/>
        </p:nvCxnSpPr>
        <p:spPr>
          <a:xfrm rot="5400000">
            <a:off x="-2933699" y="3314700"/>
            <a:ext cx="6324600" cy="317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781299" y="3467100"/>
            <a:ext cx="6324600" cy="317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628899" y="3619500"/>
            <a:ext cx="6324600" cy="317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 name="Half Frame 10"/>
          <p:cNvSpPr/>
          <p:nvPr/>
        </p:nvSpPr>
        <p:spPr>
          <a:xfrm>
            <a:off x="152400" y="0"/>
            <a:ext cx="1676400" cy="914400"/>
          </a:xfrm>
          <a:prstGeom prst="halfFram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pic>
        <p:nvPicPr>
          <p:cNvPr id="12" name="Picture 7" descr="Bagging-tassels2-sharp-LG"/>
          <p:cNvPicPr>
            <a:picLocks noChangeAspect="1" noChangeArrowheads="1"/>
          </p:cNvPicPr>
          <p:nvPr/>
        </p:nvPicPr>
        <p:blipFill>
          <a:blip r:embed="rId4" cstate="print"/>
          <a:srcRect/>
          <a:stretch>
            <a:fillRect/>
          </a:stretch>
        </p:blipFill>
        <p:spPr bwMode="auto">
          <a:xfrm>
            <a:off x="1371600" y="381000"/>
            <a:ext cx="5486400" cy="5410200"/>
          </a:xfrm>
          <a:prstGeom prst="ellipse">
            <a:avLst/>
          </a:prstGeom>
          <a:ln>
            <a:noFill/>
          </a:ln>
          <a:effectLst>
            <a:softEdge rad="112500"/>
          </a:effectLst>
        </p:spPr>
      </p:pic>
      <p:sp>
        <p:nvSpPr>
          <p:cNvPr id="14" name="Rectangle 13"/>
          <p:cNvSpPr/>
          <p:nvPr/>
        </p:nvSpPr>
        <p:spPr>
          <a:xfrm>
            <a:off x="1219200" y="228600"/>
            <a:ext cx="6096000" cy="1754326"/>
          </a:xfrm>
          <a:prstGeom prst="rect">
            <a:avLst/>
          </a:prstGeom>
          <a:noFill/>
          <a:ln>
            <a:noFill/>
          </a:ln>
        </p:spPr>
        <p:txBody>
          <a:bodyPr>
            <a:spAutoFit/>
          </a:bodyPr>
          <a:lstStyle/>
          <a:p>
            <a:pPr algn="ctr" fontAlgn="auto">
              <a:spcBef>
                <a:spcPts val="0"/>
              </a:spcBef>
              <a:spcAft>
                <a:spcPts val="0"/>
              </a:spcAft>
              <a:defRPr/>
            </a:pPr>
            <a:r>
              <a:rPr lang="en-US" sz="3600" b="1" dirty="0">
                <a:ln w="10541" cmpd="sng">
                  <a:solidFill>
                    <a:schemeClr val="bg2">
                      <a:lumMod val="10000"/>
                    </a:schemeClr>
                  </a:solidFill>
                  <a:prstDash val="solid"/>
                </a:ln>
                <a:solidFill>
                  <a:srgbClr val="000099"/>
                </a:solidFill>
                <a:latin typeface="+mn-lt"/>
              </a:rPr>
              <a:t>HYBRID SEED PRODUCTION </a:t>
            </a:r>
            <a:r>
              <a:rPr lang="en-US" sz="3600" b="1" dirty="0" smtClean="0">
                <a:ln w="10541" cmpd="sng">
                  <a:solidFill>
                    <a:schemeClr val="bg2">
                      <a:lumMod val="10000"/>
                    </a:schemeClr>
                  </a:solidFill>
                  <a:prstDash val="solid"/>
                </a:ln>
                <a:solidFill>
                  <a:srgbClr val="000099"/>
                </a:solidFill>
                <a:latin typeface="+mn-lt"/>
              </a:rPr>
              <a:t>IN MAIZE AND A,B,R LINE SYSTEM</a:t>
            </a:r>
            <a:endParaRPr lang="en-US" sz="3600" b="1" dirty="0">
              <a:ln w="10541" cmpd="sng">
                <a:solidFill>
                  <a:schemeClr val="bg2">
                    <a:lumMod val="10000"/>
                  </a:schemeClr>
                </a:solidFill>
                <a:prstDash val="solid"/>
              </a:ln>
              <a:solidFill>
                <a:srgbClr val="000099"/>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cstate="print"/>
          <a:srcRect/>
          <a:stretch>
            <a:fillRect/>
          </a:stretch>
        </p:blipFill>
        <p:spPr bwMode="auto">
          <a:xfrm>
            <a:off x="0" y="1143000"/>
            <a:ext cx="4648200" cy="4953000"/>
          </a:xfrm>
          <a:prstGeom prst="rect">
            <a:avLst/>
          </a:prstGeom>
          <a:noFill/>
          <a:ln w="9525">
            <a:noFill/>
            <a:miter lim="800000"/>
            <a:headEnd/>
            <a:tailEnd/>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143000"/>
            <a:ext cx="449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04813"/>
            <a:ext cx="7010399" cy="622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6802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1219200" y="228600"/>
            <a:ext cx="7013575" cy="523875"/>
          </a:xfrm>
          <a:prstGeom prst="rect">
            <a:avLst/>
          </a:prstGeom>
          <a:noFill/>
          <a:ln w="9525">
            <a:noFill/>
            <a:miter lim="800000"/>
            <a:headEnd/>
            <a:tailEnd/>
          </a:ln>
        </p:spPr>
        <p:txBody>
          <a:bodyPr wrap="none">
            <a:spAutoFit/>
          </a:bodyPr>
          <a:lstStyle/>
          <a:p>
            <a:r>
              <a:rPr lang="en-US" sz="2800" b="1">
                <a:solidFill>
                  <a:srgbClr val="FF0000"/>
                </a:solidFill>
                <a:latin typeface="Cambria" pitchFamily="18" charset="0"/>
              </a:rPr>
              <a:t>Precautions to be taken while detasseling</a:t>
            </a:r>
            <a:endParaRPr lang="en-US" sz="2800">
              <a:solidFill>
                <a:srgbClr val="FF0000"/>
              </a:solidFill>
              <a:latin typeface="Cambria" pitchFamily="18" charset="0"/>
            </a:endParaRPr>
          </a:p>
        </p:txBody>
      </p:sp>
      <p:sp>
        <p:nvSpPr>
          <p:cNvPr id="3" name="Rectangle 2"/>
          <p:cNvSpPr/>
          <p:nvPr/>
        </p:nvSpPr>
        <p:spPr>
          <a:xfrm>
            <a:off x="533400" y="750888"/>
            <a:ext cx="8382000" cy="5940425"/>
          </a:xfrm>
          <a:prstGeom prst="rect">
            <a:avLst/>
          </a:prstGeom>
        </p:spPr>
        <p:txBody>
          <a:bodyPr>
            <a:spAutoFit/>
          </a:bodyPr>
          <a:lstStyle/>
          <a:p>
            <a:pPr fontAlgn="auto">
              <a:spcBef>
                <a:spcPts val="0"/>
              </a:spcBef>
              <a:spcAft>
                <a:spcPts val="0"/>
              </a:spcAft>
              <a:buFont typeface="Wingdings" pitchFamily="2" charset="2"/>
              <a:buChar char="Ø"/>
              <a:defRPr/>
            </a:pPr>
            <a:r>
              <a:rPr lang="en-US" sz="2000" b="1" dirty="0">
                <a:solidFill>
                  <a:srgbClr val="00B050"/>
                </a:solidFill>
                <a:latin typeface="Cambria" pitchFamily="18" charset="0"/>
              </a:rPr>
              <a:t>        Hold the stem below the boot leaf in left hand and the base of  </a:t>
            </a:r>
          </a:p>
          <a:p>
            <a:pPr fontAlgn="auto">
              <a:spcBef>
                <a:spcPts val="0"/>
              </a:spcBef>
              <a:spcAft>
                <a:spcPts val="0"/>
              </a:spcAft>
              <a:defRPr/>
            </a:pPr>
            <a:r>
              <a:rPr lang="en-US" sz="2000" b="1" dirty="0">
                <a:solidFill>
                  <a:srgbClr val="00B050"/>
                </a:solidFill>
                <a:latin typeface="Cambria" pitchFamily="18" charset="0"/>
              </a:rPr>
              <a:t>            the  tassel in right hand and pull it in a single pull. </a:t>
            </a:r>
          </a:p>
          <a:p>
            <a:pPr fontAlgn="auto">
              <a:spcBef>
                <a:spcPts val="0"/>
              </a:spcBef>
              <a:spcAft>
                <a:spcPts val="0"/>
              </a:spcAft>
              <a:buFont typeface="Wingdings" pitchFamily="2" charset="2"/>
              <a:buChar char="Ø"/>
              <a:defRPr/>
            </a:pPr>
            <a:endParaRPr lang="en-US" sz="2000" b="1" dirty="0">
              <a:latin typeface="Cambria" pitchFamily="18" charset="0"/>
            </a:endParaRPr>
          </a:p>
          <a:p>
            <a:pPr fontAlgn="auto">
              <a:spcBef>
                <a:spcPts val="0"/>
              </a:spcBef>
              <a:spcAft>
                <a:spcPts val="0"/>
              </a:spcAft>
              <a:buFont typeface="Wingdings" pitchFamily="2" charset="2"/>
              <a:buChar char="Ø"/>
              <a:defRPr/>
            </a:pPr>
            <a:r>
              <a:rPr lang="en-US" sz="2000" b="1" dirty="0">
                <a:solidFill>
                  <a:schemeClr val="tx1">
                    <a:lumMod val="95000"/>
                    <a:lumOff val="5000"/>
                  </a:schemeClr>
                </a:solidFill>
                <a:latin typeface="Cambria" pitchFamily="18" charset="0"/>
              </a:rPr>
              <a:t>         No part should be left on the plant as it causes   </a:t>
            </a:r>
            <a:br>
              <a:rPr lang="en-US" sz="2000" b="1" dirty="0">
                <a:solidFill>
                  <a:schemeClr val="tx1">
                    <a:lumMod val="95000"/>
                    <a:lumOff val="5000"/>
                  </a:schemeClr>
                </a:solidFill>
                <a:latin typeface="Cambria" pitchFamily="18" charset="0"/>
              </a:rPr>
            </a:br>
            <a:r>
              <a:rPr lang="en-US" sz="2000" b="1" dirty="0">
                <a:solidFill>
                  <a:schemeClr val="tx1">
                    <a:lumMod val="95000"/>
                    <a:lumOff val="5000"/>
                  </a:schemeClr>
                </a:solidFill>
                <a:latin typeface="Cambria" pitchFamily="18" charset="0"/>
              </a:rPr>
              <a:t>             contamination.</a:t>
            </a:r>
          </a:p>
          <a:p>
            <a:pPr fontAlgn="auto">
              <a:spcBef>
                <a:spcPts val="0"/>
              </a:spcBef>
              <a:spcAft>
                <a:spcPts val="0"/>
              </a:spcAft>
              <a:buFont typeface="Wingdings" pitchFamily="2" charset="2"/>
              <a:buChar char="Ø"/>
              <a:defRPr/>
            </a:pPr>
            <a:r>
              <a:rPr lang="en-US" sz="2000" b="1" dirty="0">
                <a:solidFill>
                  <a:schemeClr val="tx1">
                    <a:lumMod val="95000"/>
                    <a:lumOff val="5000"/>
                  </a:schemeClr>
                </a:solidFill>
                <a:latin typeface="Cambria" pitchFamily="18" charset="0"/>
              </a:rPr>
              <a:t>         It should be uniform process done daily in the morning in a   </a:t>
            </a:r>
          </a:p>
          <a:p>
            <a:pPr fontAlgn="auto">
              <a:spcBef>
                <a:spcPts val="0"/>
              </a:spcBef>
              <a:spcAft>
                <a:spcPts val="0"/>
              </a:spcAft>
              <a:defRPr/>
            </a:pPr>
            <a:r>
              <a:rPr lang="en-US" sz="2000" b="1" dirty="0">
                <a:solidFill>
                  <a:schemeClr val="tx1">
                    <a:lumMod val="95000"/>
                    <a:lumOff val="5000"/>
                  </a:schemeClr>
                </a:solidFill>
                <a:latin typeface="Cambria" pitchFamily="18" charset="0"/>
              </a:rPr>
              <a:t>             particular direction.</a:t>
            </a:r>
          </a:p>
          <a:p>
            <a:pPr fontAlgn="auto">
              <a:spcBef>
                <a:spcPts val="0"/>
              </a:spcBef>
              <a:spcAft>
                <a:spcPts val="0"/>
              </a:spcAft>
              <a:buFont typeface="Wingdings" pitchFamily="2" charset="2"/>
              <a:buChar char="Ø"/>
              <a:defRPr/>
            </a:pPr>
            <a:endParaRPr lang="en-US" sz="2000" b="1" dirty="0">
              <a:latin typeface="Cambria" pitchFamily="18" charset="0"/>
            </a:endParaRPr>
          </a:p>
          <a:p>
            <a:pPr fontAlgn="auto">
              <a:spcBef>
                <a:spcPts val="0"/>
              </a:spcBef>
              <a:spcAft>
                <a:spcPts val="0"/>
              </a:spcAft>
              <a:buFont typeface="Wingdings" pitchFamily="2" charset="2"/>
              <a:buChar char="Ø"/>
              <a:defRPr/>
            </a:pPr>
            <a:r>
              <a:rPr lang="en-US" sz="2000" b="1" dirty="0">
                <a:solidFill>
                  <a:srgbClr val="0000FF"/>
                </a:solidFill>
                <a:latin typeface="Cambria" pitchFamily="18" charset="0"/>
              </a:rPr>
              <a:t>       </a:t>
            </a:r>
            <a:r>
              <a:rPr lang="en-US" sz="2000" b="1" dirty="0" smtClean="0">
                <a:solidFill>
                  <a:srgbClr val="0000FF"/>
                </a:solidFill>
                <a:latin typeface="Cambria" pitchFamily="18" charset="0"/>
              </a:rPr>
              <a:t>   Do not </a:t>
            </a:r>
            <a:r>
              <a:rPr lang="en-US" sz="2000" b="1" dirty="0">
                <a:solidFill>
                  <a:srgbClr val="0000FF"/>
                </a:solidFill>
                <a:latin typeface="Cambria" pitchFamily="18" charset="0"/>
              </a:rPr>
              <a:t>break the top leaves as the field may be reduced due   </a:t>
            </a:r>
          </a:p>
          <a:p>
            <a:pPr fontAlgn="auto">
              <a:spcBef>
                <a:spcPts val="0"/>
              </a:spcBef>
              <a:spcAft>
                <a:spcPts val="0"/>
              </a:spcAft>
              <a:defRPr/>
            </a:pPr>
            <a:r>
              <a:rPr lang="en-US" sz="2000" b="1" dirty="0">
                <a:solidFill>
                  <a:srgbClr val="0000FF"/>
                </a:solidFill>
                <a:latin typeface="Cambria" pitchFamily="18" charset="0"/>
              </a:rPr>
              <a:t>   </a:t>
            </a:r>
            <a:r>
              <a:rPr lang="en-US" sz="2000" b="1" dirty="0" smtClean="0">
                <a:solidFill>
                  <a:srgbClr val="0000FF"/>
                </a:solidFill>
                <a:latin typeface="Cambria" pitchFamily="18" charset="0"/>
              </a:rPr>
              <a:t>to the earning of source material to accumulate in   sink   (seed) as removal of one leaf course 1.5% loss 2 leaves  5.9% loss and three leaves 14% loss in  yield.</a:t>
            </a:r>
            <a:endParaRPr lang="en-US" sz="2000" b="1" dirty="0">
              <a:solidFill>
                <a:srgbClr val="0000FF"/>
              </a:solidFill>
              <a:latin typeface="Cambria" pitchFamily="18" charset="0"/>
            </a:endParaRPr>
          </a:p>
          <a:p>
            <a:pPr fontAlgn="auto">
              <a:spcBef>
                <a:spcPts val="0"/>
              </a:spcBef>
              <a:spcAft>
                <a:spcPts val="0"/>
              </a:spcAft>
              <a:buFont typeface="Wingdings" pitchFamily="2" charset="2"/>
              <a:buChar char="Ø"/>
              <a:defRPr/>
            </a:pPr>
            <a:endParaRPr lang="en-US" sz="2000" b="1" dirty="0">
              <a:latin typeface="Cambria" pitchFamily="18" charset="0"/>
            </a:endParaRPr>
          </a:p>
          <a:p>
            <a:pPr fontAlgn="auto">
              <a:spcBef>
                <a:spcPts val="0"/>
              </a:spcBef>
              <a:spcAft>
                <a:spcPts val="0"/>
              </a:spcAft>
              <a:buFont typeface="Wingdings" pitchFamily="2" charset="2"/>
              <a:buChar char="Ø"/>
              <a:defRPr/>
            </a:pPr>
            <a:r>
              <a:rPr lang="en-US" sz="2000" b="1" dirty="0" err="1">
                <a:solidFill>
                  <a:srgbClr val="FF0000"/>
                </a:solidFill>
                <a:latin typeface="Cambria" pitchFamily="18" charset="0"/>
              </a:rPr>
              <a:t>Detassel</a:t>
            </a:r>
            <a:r>
              <a:rPr lang="en-US" sz="2000" b="1" dirty="0">
                <a:solidFill>
                  <a:srgbClr val="FF0000"/>
                </a:solidFill>
                <a:latin typeface="Cambria" pitchFamily="18" charset="0"/>
              </a:rPr>
              <a:t> only after the entire tassel has come out and immature </a:t>
            </a:r>
            <a:r>
              <a:rPr lang="en-US" sz="2000" b="1" dirty="0" err="1">
                <a:solidFill>
                  <a:srgbClr val="FF0000"/>
                </a:solidFill>
                <a:latin typeface="Cambria" pitchFamily="18" charset="0"/>
              </a:rPr>
              <a:t>detasseling</a:t>
            </a:r>
            <a:r>
              <a:rPr lang="en-US" sz="2000" b="1" dirty="0">
                <a:solidFill>
                  <a:srgbClr val="FF0000"/>
                </a:solidFill>
                <a:latin typeface="Cambria" pitchFamily="18" charset="0"/>
              </a:rPr>
              <a:t> may lead to reduced yield and contamination.</a:t>
            </a:r>
          </a:p>
          <a:p>
            <a:pPr fontAlgn="auto">
              <a:spcBef>
                <a:spcPts val="0"/>
              </a:spcBef>
              <a:spcAft>
                <a:spcPts val="0"/>
              </a:spcAft>
              <a:buFont typeface="Wingdings" pitchFamily="2" charset="2"/>
              <a:buChar char="Ø"/>
              <a:defRPr/>
            </a:pPr>
            <a:endParaRPr lang="en-US" sz="2000" b="1" dirty="0">
              <a:latin typeface="Cambria" pitchFamily="18" charset="0"/>
            </a:endParaRPr>
          </a:p>
          <a:p>
            <a:pPr fontAlgn="auto">
              <a:spcBef>
                <a:spcPts val="0"/>
              </a:spcBef>
              <a:spcAft>
                <a:spcPts val="0"/>
              </a:spcAft>
              <a:buFont typeface="Wingdings" pitchFamily="2" charset="2"/>
              <a:buChar char="Ø"/>
              <a:defRPr/>
            </a:pPr>
            <a:r>
              <a:rPr lang="en-US" sz="2000" b="1" dirty="0">
                <a:latin typeface="Cambria" pitchFamily="18" charset="0"/>
              </a:rPr>
              <a:t>Mark the male rows with marker to avoid mistake in </a:t>
            </a:r>
            <a:r>
              <a:rPr lang="en-US" sz="2000" b="1" dirty="0" err="1">
                <a:latin typeface="Cambria" pitchFamily="18" charset="0"/>
              </a:rPr>
              <a:t>detasseling</a:t>
            </a:r>
            <a:r>
              <a:rPr lang="en-US" sz="2000" b="1" dirty="0">
                <a:latin typeface="Cambria" pitchFamily="18" charset="0"/>
              </a:rPr>
              <a:t>.</a:t>
            </a:r>
          </a:p>
          <a:p>
            <a:pPr fontAlgn="auto">
              <a:spcBef>
                <a:spcPts val="0"/>
              </a:spcBef>
              <a:spcAft>
                <a:spcPts val="0"/>
              </a:spcAft>
              <a:buFont typeface="Wingdings" pitchFamily="2" charset="2"/>
              <a:buChar char="Ø"/>
              <a:defRPr/>
            </a:pPr>
            <a:r>
              <a:rPr lang="en-US" sz="2000" b="1" dirty="0">
                <a:latin typeface="Cambria" pitchFamily="18" charset="0"/>
              </a:rPr>
              <a:t>Look out for shedders (shedding tassel) in female rows as they may cause contamination.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609600" y="152400"/>
            <a:ext cx="8229600" cy="5262979"/>
          </a:xfrm>
          <a:prstGeom prst="rect">
            <a:avLst/>
          </a:prstGeom>
          <a:noFill/>
          <a:ln w="9525">
            <a:noFill/>
            <a:miter lim="800000"/>
            <a:headEnd/>
            <a:tailEnd/>
          </a:ln>
          <a:effectLst/>
        </p:spPr>
        <p:txBody>
          <a:bodyPr anchor="ctr">
            <a:spAutoFit/>
          </a:bodyPr>
          <a:lstStyle/>
          <a:p>
            <a:pPr algn="just">
              <a:defRPr/>
            </a:pPr>
            <a:r>
              <a:rPr lang="en-US" sz="2400" b="1" dirty="0">
                <a:solidFill>
                  <a:srgbClr val="3333FF"/>
                </a:solidFill>
                <a:latin typeface="Cambria" pitchFamily="18" charset="0"/>
                <a:ea typeface="Times New Roman" pitchFamily="18" charset="0"/>
              </a:rPr>
              <a:t>Harvest seed crop: </a:t>
            </a:r>
            <a:r>
              <a:rPr lang="en-US" sz="2400" b="1" dirty="0">
                <a:latin typeface="Cambria" pitchFamily="18" charset="0"/>
                <a:ea typeface="Times New Roman" pitchFamily="18" charset="0"/>
              </a:rPr>
              <a:t>T</a:t>
            </a:r>
            <a:r>
              <a:rPr lang="en-US" sz="2400" b="1" dirty="0" smtClean="0">
                <a:latin typeface="Cambria" pitchFamily="18" charset="0"/>
                <a:ea typeface="Times New Roman" pitchFamily="18" charset="0"/>
              </a:rPr>
              <a:t>he </a:t>
            </a:r>
            <a:r>
              <a:rPr lang="en-US" sz="2400" b="1" dirty="0">
                <a:latin typeface="Cambria" pitchFamily="18" charset="0"/>
                <a:ea typeface="Times New Roman" pitchFamily="18" charset="0"/>
              </a:rPr>
              <a:t>seed crop should be harvested when moisture content falls to 20-25% and harvest the male row first and remove from the field and then harvest the female rows. </a:t>
            </a:r>
          </a:p>
          <a:p>
            <a:pPr algn="just">
              <a:defRPr/>
            </a:pP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pitchFamily="18" charset="0"/>
              <a:ea typeface="Times New Roman" pitchFamily="18" charset="0"/>
            </a:endParaRPr>
          </a:p>
          <a:p>
            <a:pPr algn="just">
              <a:defRPr/>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pitchFamily="18" charset="0"/>
                <a:ea typeface="Times New Roman" pitchFamily="18" charset="0"/>
              </a:rPr>
              <a:t> Post harvest operation :  </a:t>
            </a:r>
          </a:p>
          <a:p>
            <a:pPr algn="just">
              <a:defRPr/>
            </a:pPr>
            <a:endParaRPr lang="en-US" sz="2400" b="1" dirty="0">
              <a:latin typeface="Cambria" pitchFamily="18" charset="0"/>
              <a:ea typeface="Times New Roman" pitchFamily="18" charset="0"/>
            </a:endParaRPr>
          </a:p>
          <a:p>
            <a:pPr algn="just">
              <a:defRPr/>
            </a:pPr>
            <a:r>
              <a:rPr lang="en-US" sz="2400" b="1" dirty="0">
                <a:solidFill>
                  <a:srgbClr val="FF0000"/>
                </a:solidFill>
                <a:latin typeface="Cambria" pitchFamily="18" charset="0"/>
                <a:ea typeface="Times New Roman" pitchFamily="18" charset="0"/>
              </a:rPr>
              <a:t>Cobs sorting:  </a:t>
            </a:r>
            <a:r>
              <a:rPr lang="en-US" sz="2400" b="1" dirty="0">
                <a:latin typeface="Cambria" pitchFamily="18" charset="0"/>
                <a:ea typeface="Times New Roman" pitchFamily="18" charset="0"/>
              </a:rPr>
              <a:t>Remove sheath and check for kernel </a:t>
            </a:r>
            <a:r>
              <a:rPr lang="en-US" sz="2400" b="1" dirty="0" err="1">
                <a:latin typeface="Cambria" pitchFamily="18" charset="0"/>
                <a:ea typeface="Times New Roman" pitchFamily="18" charset="0"/>
              </a:rPr>
              <a:t>colour</a:t>
            </a:r>
            <a:r>
              <a:rPr lang="en-US" sz="2400" b="1" dirty="0">
                <a:latin typeface="Cambria" pitchFamily="18" charset="0"/>
                <a:ea typeface="Times New Roman" pitchFamily="18" charset="0"/>
              </a:rPr>
              <a:t>,  shank </a:t>
            </a:r>
            <a:r>
              <a:rPr lang="en-US" sz="2400" b="1" dirty="0" err="1">
                <a:latin typeface="Cambria" pitchFamily="18" charset="0"/>
                <a:ea typeface="Times New Roman" pitchFamily="18" charset="0"/>
              </a:rPr>
              <a:t>colour</a:t>
            </a:r>
            <a:r>
              <a:rPr lang="en-US" sz="2400" b="1" dirty="0">
                <a:latin typeface="Cambria" pitchFamily="18" charset="0"/>
                <a:ea typeface="Times New Roman" pitchFamily="18" charset="0"/>
              </a:rPr>
              <a:t> , disease cobs, kernel arrangement  etc.</a:t>
            </a:r>
          </a:p>
          <a:p>
            <a:pPr algn="just">
              <a:defRPr/>
            </a:pPr>
            <a:endParaRPr lang="en-US" sz="2400" b="1" dirty="0">
              <a:latin typeface="Cambria" pitchFamily="18" charset="0"/>
              <a:ea typeface="Times New Roman" pitchFamily="18" charset="0"/>
            </a:endParaRPr>
          </a:p>
          <a:p>
            <a:pPr algn="just">
              <a:defRPr/>
            </a:pPr>
            <a:r>
              <a:rPr lang="en-US" sz="2400" b="1" dirty="0">
                <a:latin typeface="Cambria" pitchFamily="18" charset="0"/>
                <a:ea typeface="Times New Roman" pitchFamily="18" charset="0"/>
              </a:rPr>
              <a:t> </a:t>
            </a:r>
            <a:r>
              <a:rPr lang="en-US" sz="2400" b="1" dirty="0">
                <a:solidFill>
                  <a:srgbClr val="006600"/>
                </a:solidFill>
                <a:latin typeface="Cambria" pitchFamily="18" charset="0"/>
                <a:ea typeface="Times New Roman" pitchFamily="18" charset="0"/>
              </a:rPr>
              <a:t>Shelling : </a:t>
            </a:r>
            <a:r>
              <a:rPr lang="en-US" sz="2400" b="1" dirty="0">
                <a:latin typeface="Cambria" pitchFamily="18" charset="0"/>
                <a:ea typeface="Times New Roman" pitchFamily="18" charset="0"/>
              </a:rPr>
              <a:t>moisture content 15 % and mechanical cob </a:t>
            </a:r>
            <a:r>
              <a:rPr lang="en-US" sz="2400" b="1" dirty="0" err="1">
                <a:latin typeface="Cambria" pitchFamily="18" charset="0"/>
                <a:ea typeface="Times New Roman" pitchFamily="18" charset="0"/>
              </a:rPr>
              <a:t>shellers</a:t>
            </a:r>
            <a:r>
              <a:rPr lang="en-US" sz="2400" b="1" dirty="0">
                <a:latin typeface="Cambria" pitchFamily="18" charset="0"/>
                <a:ea typeface="Times New Roman" pitchFamily="18" charset="0"/>
              </a:rPr>
              <a:t> and also manual rubbing  against stone are used.</a:t>
            </a:r>
          </a:p>
          <a:p>
            <a:pPr algn="just">
              <a:defRPr/>
            </a:pPr>
            <a:endParaRPr lang="en-US" sz="2400" b="1" dirty="0">
              <a:latin typeface="Cambria" pitchFamily="18" charset="0"/>
              <a:ea typeface="Times New Roman" pitchFamily="18" charset="0"/>
            </a:endParaRPr>
          </a:p>
          <a:p>
            <a:pPr algn="just">
              <a:defRPr/>
            </a:pPr>
            <a:r>
              <a:rPr lang="en-US" sz="2400" b="1" dirty="0">
                <a:latin typeface="Cambria" pitchFamily="18" charset="0"/>
                <a:ea typeface="Times New Roman" pitchFamily="18" charset="0"/>
              </a:rPr>
              <a:t> Improper shelling leads to 48 % damage to kernel, </a:t>
            </a:r>
            <a:endParaRPr lang="en-US" sz="2400" b="1" dirty="0">
              <a:latin typeface="Cambr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4"/>
          <p:cNvSpPr txBox="1">
            <a:spLocks noChangeArrowheads="1"/>
          </p:cNvSpPr>
          <p:nvPr/>
        </p:nvSpPr>
        <p:spPr bwMode="auto">
          <a:xfrm>
            <a:off x="533400" y="1447800"/>
            <a:ext cx="8382000" cy="3785652"/>
          </a:xfrm>
          <a:prstGeom prst="rect">
            <a:avLst/>
          </a:prstGeom>
          <a:noFill/>
          <a:ln w="9525">
            <a:noFill/>
            <a:miter lim="800000"/>
            <a:headEnd/>
            <a:tailEnd/>
          </a:ln>
        </p:spPr>
        <p:txBody>
          <a:bodyPr>
            <a:spAutoFit/>
          </a:bodyPr>
          <a:lstStyle/>
          <a:p>
            <a:pPr algn="just">
              <a:buFontTx/>
              <a:buBlip>
                <a:blip r:embed="rId2"/>
              </a:buBlip>
            </a:pPr>
            <a:r>
              <a:rPr lang="en-US" sz="2000" b="1" dirty="0">
                <a:solidFill>
                  <a:srgbClr val="FF0000"/>
                </a:solidFill>
                <a:latin typeface="Cambria" pitchFamily="18" charset="0"/>
              </a:rPr>
              <a:t>Borders rows must be planted in the seed field or adjacent to </a:t>
            </a:r>
            <a:r>
              <a:rPr lang="en-US" sz="2000" b="1" dirty="0" smtClean="0">
                <a:solidFill>
                  <a:srgbClr val="FF0000"/>
                </a:solidFill>
                <a:latin typeface="Cambria" pitchFamily="18" charset="0"/>
              </a:rPr>
              <a:t>it.</a:t>
            </a:r>
            <a:endParaRPr lang="en-US" sz="2000" b="1" dirty="0">
              <a:solidFill>
                <a:srgbClr val="FF0000"/>
              </a:solidFill>
              <a:latin typeface="Cambria" pitchFamily="18" charset="0"/>
            </a:endParaRPr>
          </a:p>
          <a:p>
            <a:pPr algn="just">
              <a:buFontTx/>
              <a:buBlip>
                <a:blip r:embed="rId2"/>
              </a:buBlip>
            </a:pPr>
            <a:endParaRPr lang="en-US" sz="2000" b="1" dirty="0">
              <a:latin typeface="Cambria" pitchFamily="18" charset="0"/>
            </a:endParaRPr>
          </a:p>
          <a:p>
            <a:pPr algn="just"/>
            <a:endParaRPr lang="en-US" sz="2000" b="1" dirty="0">
              <a:latin typeface="Cambria" pitchFamily="18" charset="0"/>
            </a:endParaRPr>
          </a:p>
          <a:p>
            <a:pPr algn="just">
              <a:buFontTx/>
              <a:buBlip>
                <a:blip r:embed="rId2"/>
              </a:buBlip>
            </a:pPr>
            <a:r>
              <a:rPr lang="en-US" sz="2000" b="1" dirty="0">
                <a:latin typeface="Cambria" pitchFamily="18" charset="0"/>
              </a:rPr>
              <a:t>Borders rows must be planted all along and opposite to the contaminating maize.</a:t>
            </a:r>
          </a:p>
          <a:p>
            <a:pPr algn="just">
              <a:buFontTx/>
              <a:buBlip>
                <a:blip r:embed="rId2"/>
              </a:buBlip>
            </a:pPr>
            <a:endParaRPr lang="en-US" sz="2000" b="1" dirty="0">
              <a:latin typeface="Cambria" pitchFamily="18" charset="0"/>
            </a:endParaRPr>
          </a:p>
          <a:p>
            <a:pPr algn="just">
              <a:buFontTx/>
              <a:buBlip>
                <a:blip r:embed="rId2"/>
              </a:buBlip>
            </a:pPr>
            <a:r>
              <a:rPr lang="en-US" sz="2000" b="1" dirty="0">
                <a:solidFill>
                  <a:srgbClr val="FF0000"/>
                </a:solidFill>
                <a:latin typeface="Cambria" pitchFamily="18" charset="0"/>
              </a:rPr>
              <a:t>There should be a reasonable stand of border row, i.e.,  there must not  be gapes in the border rows. Border rows must have been planted using the seed rate and spacing adopted for the seed crop.</a:t>
            </a:r>
          </a:p>
          <a:p>
            <a:pPr algn="just">
              <a:buFontTx/>
              <a:buBlip>
                <a:blip r:embed="rId2"/>
              </a:buBlip>
            </a:pPr>
            <a:endParaRPr lang="en-US" sz="2000" b="1" dirty="0">
              <a:latin typeface="Cambria" pitchFamily="18" charset="0"/>
            </a:endParaRPr>
          </a:p>
          <a:p>
            <a:pPr algn="just">
              <a:buFontTx/>
              <a:buBlip>
                <a:blip r:embed="rId2"/>
              </a:buBlip>
            </a:pPr>
            <a:r>
              <a:rPr lang="en-US" sz="2000" b="1" dirty="0">
                <a:solidFill>
                  <a:srgbClr val="3333FF"/>
                </a:solidFill>
                <a:latin typeface="Cambria" pitchFamily="18" charset="0"/>
              </a:rPr>
              <a:t>The area planted under the border rows is taken into consideration while modifying the isolation distance.</a:t>
            </a:r>
          </a:p>
        </p:txBody>
      </p:sp>
      <p:sp>
        <p:nvSpPr>
          <p:cNvPr id="6" name="Oval 5"/>
          <p:cNvSpPr/>
          <p:nvPr/>
        </p:nvSpPr>
        <p:spPr>
          <a:xfrm>
            <a:off x="2516762" y="457200"/>
            <a:ext cx="4946244" cy="762000"/>
          </a:xfrm>
          <a:prstGeom prst="ellipse">
            <a:avLst/>
          </a:prstGeom>
          <a:solidFill>
            <a:schemeClr val="accent3">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dirty="0">
                <a:latin typeface="Cambria" pitchFamily="18" charset="0"/>
              </a:rPr>
              <a:t>Border rows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381000" y="858838"/>
            <a:ext cx="8229600" cy="4094162"/>
          </a:xfrm>
          <a:prstGeom prst="rect">
            <a:avLst/>
          </a:prstGeom>
          <a:noFill/>
          <a:ln w="9525">
            <a:noFill/>
            <a:miter lim="800000"/>
            <a:headEnd/>
            <a:tailEnd/>
          </a:ln>
        </p:spPr>
        <p:txBody>
          <a:bodyPr>
            <a:spAutoFit/>
          </a:bodyPr>
          <a:lstStyle/>
          <a:p>
            <a:pPr algn="just"/>
            <a:r>
              <a:rPr lang="en-US" sz="2000" b="1">
                <a:latin typeface="Cambria" pitchFamily="18" charset="0"/>
              </a:rPr>
              <a:t>Contd..</a:t>
            </a:r>
          </a:p>
          <a:p>
            <a:pPr algn="just"/>
            <a:endParaRPr lang="en-US" sz="2000" b="1">
              <a:latin typeface="Cambria" pitchFamily="18" charset="0"/>
            </a:endParaRPr>
          </a:p>
          <a:p>
            <a:pPr algn="just"/>
            <a:endParaRPr lang="en-US" sz="2000" b="1">
              <a:latin typeface="Cambria" pitchFamily="18" charset="0"/>
            </a:endParaRPr>
          </a:p>
          <a:p>
            <a:pPr algn="just">
              <a:buFontTx/>
              <a:buBlip>
                <a:blip r:embed="rId2"/>
              </a:buBlip>
            </a:pPr>
            <a:r>
              <a:rPr lang="en-US" sz="2000" b="1">
                <a:solidFill>
                  <a:srgbClr val="FF0000"/>
                </a:solidFill>
                <a:latin typeface="Cambria" pitchFamily="18" charset="0"/>
              </a:rPr>
              <a:t> natural barriers such as tall thick trees, buildings…etc between in the seed and contaminating fields shall not be a substitute to border rows.</a:t>
            </a:r>
          </a:p>
          <a:p>
            <a:pPr algn="just">
              <a:buFontTx/>
              <a:buBlip>
                <a:blip r:embed="rId2"/>
              </a:buBlip>
            </a:pPr>
            <a:endParaRPr lang="en-US" sz="2000" b="1">
              <a:solidFill>
                <a:srgbClr val="FF0000"/>
              </a:solidFill>
              <a:latin typeface="Cambria" pitchFamily="18" charset="0"/>
            </a:endParaRPr>
          </a:p>
          <a:p>
            <a:pPr algn="just"/>
            <a:endParaRPr lang="en-US" sz="2000" b="1">
              <a:latin typeface="Cambria" pitchFamily="18" charset="0"/>
            </a:endParaRPr>
          </a:p>
          <a:p>
            <a:pPr algn="just">
              <a:buFontTx/>
              <a:buBlip>
                <a:blip r:embed="rId2"/>
              </a:buBlip>
            </a:pPr>
            <a:r>
              <a:rPr lang="en-US" sz="2000" b="1">
                <a:solidFill>
                  <a:srgbClr val="006600"/>
                </a:solidFill>
                <a:latin typeface="Cambria" pitchFamily="18" charset="0"/>
              </a:rPr>
              <a:t>Border rows must be planted with seed used for planting male rows in the seed field. Seed  saved from male rows of the previous production of the same cross can not be used for planting of border or for planting with isolation distance.</a:t>
            </a:r>
          </a:p>
          <a:p>
            <a:pPr algn="just"/>
            <a:endParaRPr lang="en-US" sz="2000" b="1">
              <a:latin typeface="Cambri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85800" y="1905000"/>
            <a:ext cx="8077200" cy="4038600"/>
          </a:xfrm>
          <a:prstGeom prst="round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n-US" sz="3200" b="1" dirty="0">
                <a:solidFill>
                  <a:schemeClr val="tx1"/>
                </a:solidFill>
                <a:latin typeface="Cambria" pitchFamily="18" charset="0"/>
              </a:rPr>
              <a:t>It is the  process of removal of voluntary plants, off-types, other crop plants, pollen shedders, and objectionable weed plants from the seed field before either of the crops comes to flowering.</a:t>
            </a:r>
          </a:p>
        </p:txBody>
      </p:sp>
      <p:sp>
        <p:nvSpPr>
          <p:cNvPr id="4" name="Down Arrow Callout 3"/>
          <p:cNvSpPr/>
          <p:nvPr/>
        </p:nvSpPr>
        <p:spPr>
          <a:xfrm>
            <a:off x="2895600" y="533400"/>
            <a:ext cx="3429000" cy="1143000"/>
          </a:xfrm>
          <a:prstGeom prst="downArrowCallout">
            <a:avLst/>
          </a:prstGeom>
          <a:solidFill>
            <a:schemeClr val="accent6">
              <a:lumMod val="20000"/>
              <a:lumOff val="80000"/>
            </a:schemeClr>
          </a:solidFill>
          <a:ln>
            <a:solidFill>
              <a:schemeClr val="accent2">
                <a:lumMod val="5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solidFill>
                  <a:srgbClr val="3333FF"/>
                </a:solidFill>
                <a:latin typeface="Cambria" pitchFamily="18" charset="0"/>
              </a:rPr>
              <a:t>Rouging:</a:t>
            </a:r>
            <a:endParaRPr lang="en-US" sz="5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ambria" panose="02040503050406030204" pitchFamily="18" charset="0"/>
              </a:rPr>
              <a:t>Identification of Potential Hybrid Parents (A-, </a:t>
            </a:r>
            <a:r>
              <a:rPr lang="en-US" b="1" dirty="0" smtClean="0">
                <a:latin typeface="Cambria" panose="02040503050406030204" pitchFamily="18" charset="0"/>
              </a:rPr>
              <a:t>B- </a:t>
            </a:r>
            <a:r>
              <a:rPr lang="en-US" b="1" dirty="0">
                <a:latin typeface="Cambria" panose="02040503050406030204" pitchFamily="18" charset="0"/>
              </a:rPr>
              <a:t>and </a:t>
            </a:r>
            <a:r>
              <a:rPr lang="en-US" b="1" dirty="0" smtClean="0">
                <a:latin typeface="Cambria" panose="02040503050406030204" pitchFamily="18" charset="0"/>
              </a:rPr>
              <a:t>R-lines)</a:t>
            </a:r>
            <a:endParaRPr lang="en-US" b="1" dirty="0">
              <a:latin typeface="Cambria" panose="02040503050406030204" pitchFamily="18" charset="0"/>
            </a:endParaRPr>
          </a:p>
        </p:txBody>
      </p:sp>
      <p:sp>
        <p:nvSpPr>
          <p:cNvPr id="3" name="Content Placeholder 2"/>
          <p:cNvSpPr>
            <a:spLocks noGrp="1"/>
          </p:cNvSpPr>
          <p:nvPr>
            <p:ph sz="quarter" idx="1"/>
          </p:nvPr>
        </p:nvSpPr>
        <p:spPr/>
        <p:txBody>
          <a:bodyPr>
            <a:normAutofit fontScale="85000" lnSpcReduction="10000"/>
          </a:bodyPr>
          <a:lstStyle/>
          <a:p>
            <a:r>
              <a:rPr lang="en-US" dirty="0"/>
              <a:t>Potential male and female parents for hybrid seed production are identified by crossing male-fertile plants  to a male-sterile line (A-line) and observing their corresponding hybrids in small plots of an observation nursery</a:t>
            </a:r>
            <a:r>
              <a:rPr lang="en-US" dirty="0" smtClean="0"/>
              <a:t>.</a:t>
            </a:r>
          </a:p>
          <a:p>
            <a:r>
              <a:rPr lang="en-US" dirty="0"/>
              <a:t>A few plants of each cross are subjected to a bagging </a:t>
            </a:r>
            <a:r>
              <a:rPr lang="en-US" dirty="0" smtClean="0"/>
              <a:t>tests</a:t>
            </a:r>
          </a:p>
          <a:p>
            <a:r>
              <a:rPr lang="en-US" dirty="0"/>
              <a:t> A normal bisexual fertile panicle would exhibit nearly 100% seed set whereas in crosses with A-lines, the following three types of hybrids are encountered</a:t>
            </a:r>
            <a:r>
              <a:rPr lang="en-US" dirty="0" smtClean="0"/>
              <a:t>.</a:t>
            </a:r>
          </a:p>
          <a:p>
            <a:pPr marL="514350" indent="-514350">
              <a:buFont typeface="+mj-lt"/>
              <a:buAutoNum type="arabicPeriod"/>
            </a:pPr>
            <a:r>
              <a:rPr lang="en-US" dirty="0"/>
              <a:t>Hybrids have no seed-set, i.e., male-sterility is maintained in these hybrids. The corresponding pollen parent is classified as a </a:t>
            </a:r>
            <a:r>
              <a:rPr lang="en-US" dirty="0" smtClean="0"/>
              <a:t>non-restorer/maintainer </a:t>
            </a:r>
            <a:r>
              <a:rPr lang="en-US" dirty="0"/>
              <a:t>or B-line and as a potential new A-line</a:t>
            </a:r>
            <a:r>
              <a:rPr lang="en-US" dirty="0" smtClean="0"/>
              <a:t>.</a:t>
            </a:r>
            <a:endParaRPr lang="en-US" dirty="0"/>
          </a:p>
        </p:txBody>
      </p:sp>
    </p:spTree>
    <p:extLst>
      <p:ext uri="{BB962C8B-B14F-4D97-AF65-F5344CB8AC3E}">
        <p14:creationId xmlns:p14="http://schemas.microsoft.com/office/powerpoint/2010/main" val="234371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85000" lnSpcReduction="10000"/>
          </a:bodyPr>
          <a:lstStyle/>
          <a:p>
            <a:pPr>
              <a:lnSpc>
                <a:spcPct val="150000"/>
              </a:lnSpc>
            </a:pPr>
            <a:r>
              <a:rPr lang="en-US" dirty="0"/>
              <a:t>Hybrids exhibiting complete seed-set under the bag, i.e., male fertility has been completely restored in these hybrids. The corresponding pollen parent is classified as a potential male-parent /restorer line or R-line and could be useful in producing hybrids</a:t>
            </a:r>
            <a:r>
              <a:rPr lang="en-US" dirty="0" smtClean="0"/>
              <a:t>.</a:t>
            </a:r>
          </a:p>
          <a:p>
            <a:pPr>
              <a:lnSpc>
                <a:spcPct val="150000"/>
              </a:lnSpc>
            </a:pPr>
            <a:r>
              <a:rPr lang="en-US" dirty="0"/>
              <a:t>Hybrids exhibiting partial seed set under the bag. Such hybrids and their </a:t>
            </a:r>
            <a:r>
              <a:rPr lang="en-US" dirty="0" smtClean="0"/>
              <a:t>male parents </a:t>
            </a:r>
            <a:r>
              <a:rPr lang="en-US" dirty="0"/>
              <a:t>are rejected for further studies because experience shows that it is difficult to extract stable R-lines or B-lines from such parents.</a:t>
            </a:r>
          </a:p>
          <a:p>
            <a:pPr marL="0" indent="0">
              <a:buNone/>
            </a:pPr>
            <a:endParaRPr lang="en-US" dirty="0"/>
          </a:p>
        </p:txBody>
      </p:sp>
    </p:spTree>
    <p:extLst>
      <p:ext uri="{BB962C8B-B14F-4D97-AF65-F5344CB8AC3E}">
        <p14:creationId xmlns:p14="http://schemas.microsoft.com/office/powerpoint/2010/main" val="3407726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ambria" panose="02040503050406030204" pitchFamily="18" charset="0"/>
              </a:rPr>
              <a:t>Seed Multiplication of Parental Lines (R-line, B-line, and A-lines)</a:t>
            </a:r>
          </a:p>
        </p:txBody>
      </p:sp>
      <p:sp>
        <p:nvSpPr>
          <p:cNvPr id="3" name="Content Placeholder 2"/>
          <p:cNvSpPr>
            <a:spLocks noGrp="1"/>
          </p:cNvSpPr>
          <p:nvPr>
            <p:ph sz="quarter" idx="1"/>
          </p:nvPr>
        </p:nvSpPr>
        <p:spPr/>
        <p:txBody>
          <a:bodyPr>
            <a:normAutofit lnSpcReduction="10000"/>
          </a:bodyPr>
          <a:lstStyle/>
          <a:p>
            <a:r>
              <a:rPr lang="en-US" dirty="0"/>
              <a:t>In case of hybrids, foundation seed is produced to increase the seed quantity (certified seed) of parental lines from breeder seed</a:t>
            </a:r>
            <a:r>
              <a:rPr lang="en-US" dirty="0" smtClean="0"/>
              <a:t>. </a:t>
            </a:r>
          </a:p>
          <a:p>
            <a:r>
              <a:rPr lang="en-US" b="1" dirty="0" smtClean="0">
                <a:solidFill>
                  <a:srgbClr val="FF0000"/>
                </a:solidFill>
              </a:rPr>
              <a:t>R Line: </a:t>
            </a:r>
            <a:r>
              <a:rPr lang="en-US" dirty="0" smtClean="0"/>
              <a:t>In A, B and R line system R line is fertile line and is maintained by </a:t>
            </a:r>
            <a:r>
              <a:rPr lang="en-US" dirty="0"/>
              <a:t>self </a:t>
            </a:r>
            <a:r>
              <a:rPr lang="en-US" dirty="0" smtClean="0"/>
              <a:t>pollination.  </a:t>
            </a:r>
            <a:r>
              <a:rPr lang="en-US" dirty="0"/>
              <a:t>R-line could be either an inbred line or open- pollinated </a:t>
            </a:r>
            <a:r>
              <a:rPr lang="en-US" dirty="0" smtClean="0"/>
              <a:t>variety and can </a:t>
            </a:r>
            <a:r>
              <a:rPr lang="en-US" dirty="0"/>
              <a:t>be multiplied as variety. </a:t>
            </a:r>
            <a:r>
              <a:rPr lang="en-US" dirty="0" smtClean="0"/>
              <a:t> Genetic </a:t>
            </a:r>
            <a:r>
              <a:rPr lang="en-US" dirty="0"/>
              <a:t>off-type should not be permitted more than 0.05% </a:t>
            </a:r>
            <a:r>
              <a:rPr lang="en-US" dirty="0" smtClean="0"/>
              <a:t>. </a:t>
            </a:r>
            <a:r>
              <a:rPr lang="en-US" sz="2400" dirty="0" smtClean="0"/>
              <a:t>Any plant in the R-line plot appearing different from the true R- type  in any way should be uprooted or </a:t>
            </a:r>
            <a:r>
              <a:rPr lang="en-US" sz="2400" dirty="0" err="1" smtClean="0"/>
              <a:t>rogued</a:t>
            </a:r>
            <a:r>
              <a:rPr lang="en-US" sz="2400" dirty="0" smtClean="0"/>
              <a:t> before </a:t>
            </a:r>
            <a:r>
              <a:rPr lang="en-US" sz="2400" dirty="0" err="1" smtClean="0"/>
              <a:t>anthesis</a:t>
            </a:r>
            <a:r>
              <a:rPr lang="en-US" sz="2400" dirty="0" smtClean="0"/>
              <a:t>. I</a:t>
            </a:r>
            <a:r>
              <a:rPr lang="pt-BR" sz="2400" dirty="0" smtClean="0"/>
              <a:t>t is recommended that </a:t>
            </a:r>
            <a:r>
              <a:rPr lang="en-US" sz="2400" dirty="0" smtClean="0"/>
              <a:t>plants of doubtful status should also be removed.</a:t>
            </a:r>
          </a:p>
        </p:txBody>
      </p:sp>
    </p:spTree>
    <p:extLst>
      <p:ext uri="{BB962C8B-B14F-4D97-AF65-F5344CB8AC3E}">
        <p14:creationId xmlns:p14="http://schemas.microsoft.com/office/powerpoint/2010/main" val="2768655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dirty="0" smtClean="0"/>
              <a:t>What is Hybrid?</a:t>
            </a:r>
          </a:p>
          <a:p>
            <a:r>
              <a:rPr lang="en-US" dirty="0" smtClean="0"/>
              <a:t>Floral Biology</a:t>
            </a:r>
          </a:p>
          <a:p>
            <a:r>
              <a:rPr lang="en-US" dirty="0" err="1" smtClean="0"/>
              <a:t>Anthesis</a:t>
            </a:r>
            <a:r>
              <a:rPr lang="en-US" dirty="0" smtClean="0"/>
              <a:t> and Pollination </a:t>
            </a:r>
          </a:p>
          <a:p>
            <a:r>
              <a:rPr lang="en-US" dirty="0" smtClean="0"/>
              <a:t>Hybrid Seed production</a:t>
            </a:r>
          </a:p>
          <a:p>
            <a:r>
              <a:rPr lang="en-US" dirty="0" smtClean="0"/>
              <a:t>Factor affecting Hybrid seed production</a:t>
            </a:r>
          </a:p>
          <a:p>
            <a:r>
              <a:rPr lang="en-US" dirty="0" smtClean="0"/>
              <a:t>A, B and R Line System</a:t>
            </a:r>
          </a:p>
          <a:p>
            <a:r>
              <a:rPr lang="en-US" smtClean="0"/>
              <a:t>Storage</a:t>
            </a:r>
            <a:endParaRPr lang="en-US" dirty="0" smtClean="0"/>
          </a:p>
          <a:p>
            <a:pPr>
              <a:buNone/>
            </a:pPr>
            <a:endParaRPr lang="en-US" dirty="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36267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990600"/>
            <a:ext cx="7772400" cy="4572000"/>
          </a:xfrm>
        </p:spPr>
        <p:txBody>
          <a:bodyPr>
            <a:normAutofit fontScale="77500" lnSpcReduction="20000"/>
          </a:bodyPr>
          <a:lstStyle/>
          <a:p>
            <a:pPr>
              <a:lnSpc>
                <a:spcPct val="150000"/>
              </a:lnSpc>
            </a:pPr>
            <a:r>
              <a:rPr lang="en-US" b="1" dirty="0" smtClean="0">
                <a:solidFill>
                  <a:srgbClr val="FF0000"/>
                </a:solidFill>
              </a:rPr>
              <a:t>B-</a:t>
            </a:r>
            <a:r>
              <a:rPr lang="en-US" b="1" dirty="0" err="1" smtClean="0">
                <a:solidFill>
                  <a:srgbClr val="FF0000"/>
                </a:solidFill>
              </a:rPr>
              <a:t>line</a:t>
            </a:r>
            <a:r>
              <a:rPr lang="en-US" dirty="0" err="1" smtClean="0"/>
              <a:t>.The</a:t>
            </a:r>
            <a:r>
              <a:rPr lang="en-US" dirty="0" smtClean="0"/>
              <a:t> </a:t>
            </a:r>
            <a:r>
              <a:rPr lang="en-US" dirty="0"/>
              <a:t>maintainer or B-line is self-fertile and can be </a:t>
            </a:r>
            <a:r>
              <a:rPr lang="en-US" dirty="0" smtClean="0"/>
              <a:t>multiplied </a:t>
            </a:r>
            <a:r>
              <a:rPr lang="en-US" dirty="0"/>
              <a:t>in an isolated </a:t>
            </a:r>
            <a:r>
              <a:rPr lang="en-US" dirty="0" smtClean="0"/>
              <a:t>plot. </a:t>
            </a:r>
            <a:r>
              <a:rPr lang="en-US" sz="2400" dirty="0" smtClean="0"/>
              <a:t>I</a:t>
            </a:r>
            <a:r>
              <a:rPr lang="en-US" dirty="0" smtClean="0"/>
              <a:t>t can also be harvested from the A-line/B-line seed production plots</a:t>
            </a:r>
          </a:p>
          <a:p>
            <a:pPr>
              <a:lnSpc>
                <a:spcPct val="150000"/>
              </a:lnSpc>
            </a:pPr>
            <a:r>
              <a:rPr lang="en-US" b="1" dirty="0" smtClean="0">
                <a:solidFill>
                  <a:srgbClr val="FF0000"/>
                </a:solidFill>
              </a:rPr>
              <a:t>A-lines.</a:t>
            </a:r>
            <a:r>
              <a:rPr lang="en-US" dirty="0" smtClean="0"/>
              <a:t> Male </a:t>
            </a:r>
            <a:r>
              <a:rPr lang="en-US" dirty="0"/>
              <a:t>sterile (A) </a:t>
            </a:r>
            <a:r>
              <a:rPr lang="en-US" dirty="0" smtClean="0"/>
              <a:t>line </a:t>
            </a:r>
            <a:r>
              <a:rPr lang="en-US" dirty="0"/>
              <a:t>is </a:t>
            </a:r>
            <a:r>
              <a:rPr lang="en-US" dirty="0" smtClean="0"/>
              <a:t>maintained by </a:t>
            </a:r>
            <a:r>
              <a:rPr lang="en-US" dirty="0"/>
              <a:t>growing the A-line and its corresponding </a:t>
            </a:r>
            <a:r>
              <a:rPr lang="en-US" dirty="0" smtClean="0"/>
              <a:t>maintainer  </a:t>
            </a:r>
            <a:r>
              <a:rPr lang="en-US" dirty="0"/>
              <a:t>B-line together in an isolated plot</a:t>
            </a:r>
            <a:r>
              <a:rPr lang="en-US" dirty="0" smtClean="0"/>
              <a:t>. Required </a:t>
            </a:r>
            <a:r>
              <a:rPr lang="en-US" dirty="0"/>
              <a:t>isolation distance is 1 Km. A ratio of 4A: 2B or 6A: 2B rows is </a:t>
            </a:r>
            <a:r>
              <a:rPr lang="en-US" dirty="0" smtClean="0"/>
              <a:t>maintained with B </a:t>
            </a:r>
            <a:r>
              <a:rPr lang="en-US" dirty="0"/>
              <a:t>at borders. Pollen produced by the B-line fertilizes the male-sterile plants (A) and the seed </a:t>
            </a:r>
            <a:r>
              <a:rPr lang="en-US" dirty="0" smtClean="0"/>
              <a:t>produced </a:t>
            </a:r>
            <a:r>
              <a:rPr lang="en-US" dirty="0"/>
              <a:t>gives rise to the A-line again. Normally, no more than 0.05% genetic </a:t>
            </a:r>
            <a:r>
              <a:rPr lang="en-US" dirty="0" smtClean="0"/>
              <a:t>off </a:t>
            </a:r>
            <a:r>
              <a:rPr lang="en-US" dirty="0"/>
              <a:t>type are permitted at final inspection in foundation seed.</a:t>
            </a:r>
          </a:p>
        </p:txBody>
      </p:sp>
    </p:spTree>
    <p:extLst>
      <p:ext uri="{BB962C8B-B14F-4D97-AF65-F5344CB8AC3E}">
        <p14:creationId xmlns:p14="http://schemas.microsoft.com/office/powerpoint/2010/main" val="1080416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ambria" panose="02040503050406030204" pitchFamily="18" charset="0"/>
              </a:rPr>
              <a:t>Hybrid (A x R) Seed Production (Certified Seed</a:t>
            </a:r>
            <a:r>
              <a:rPr lang="en-US" b="1" dirty="0" smtClean="0">
                <a:latin typeface="Cambria" panose="02040503050406030204" pitchFamily="18" charset="0"/>
              </a:rPr>
              <a:t>)</a:t>
            </a:r>
            <a:endParaRPr lang="en-US" b="1" dirty="0">
              <a:latin typeface="Cambria" panose="02040503050406030204" pitchFamily="18" charset="0"/>
            </a:endParaRPr>
          </a:p>
        </p:txBody>
      </p:sp>
      <p:sp>
        <p:nvSpPr>
          <p:cNvPr id="3" name="Content Placeholder 2"/>
          <p:cNvSpPr>
            <a:spLocks noGrp="1"/>
          </p:cNvSpPr>
          <p:nvPr>
            <p:ph sz="quarter" idx="1"/>
          </p:nvPr>
        </p:nvSpPr>
        <p:spPr/>
        <p:txBody>
          <a:bodyPr>
            <a:normAutofit lnSpcReduction="10000"/>
          </a:bodyPr>
          <a:lstStyle/>
          <a:p>
            <a:pPr algn="just"/>
            <a:r>
              <a:rPr lang="en-US" dirty="0"/>
              <a:t>H</a:t>
            </a:r>
            <a:r>
              <a:rPr lang="en-US" dirty="0" smtClean="0"/>
              <a:t>ybrids </a:t>
            </a:r>
            <a:r>
              <a:rPr lang="en-US" dirty="0"/>
              <a:t>involve A x R seed </a:t>
            </a:r>
            <a:r>
              <a:rPr lang="en-US" dirty="0" smtClean="0"/>
              <a:t>production are carried out according to the prescribed standards of production and processing in terms of isolation distance, genetic purity and seed quality.</a:t>
            </a:r>
          </a:p>
          <a:p>
            <a:pPr algn="just"/>
            <a:r>
              <a:rPr lang="en-US" dirty="0" smtClean="0"/>
              <a:t>Male-sterile </a:t>
            </a:r>
            <a:r>
              <a:rPr lang="en-US" dirty="0"/>
              <a:t>(A) and restorer (R) lines are sown in alternate strips of rows, normally in a ratio of 4 A : 2 R or 6 A: 2 </a:t>
            </a:r>
            <a:r>
              <a:rPr lang="en-US" dirty="0" smtClean="0"/>
              <a:t>R. The borders on all four sides of the hybrid seed production field are sown with the restorer (R) lines to ensure an adequate supply of pollen and guard against incoming stray pollen.</a:t>
            </a:r>
          </a:p>
          <a:p>
            <a:pPr algn="just"/>
            <a:r>
              <a:rPr lang="en-US" dirty="0"/>
              <a:t>An isolation distance of at least 300 m is generally recommended for hybrid seed production.</a:t>
            </a:r>
          </a:p>
        </p:txBody>
      </p:sp>
    </p:spTree>
    <p:extLst>
      <p:ext uri="{BB962C8B-B14F-4D97-AF65-F5344CB8AC3E}">
        <p14:creationId xmlns:p14="http://schemas.microsoft.com/office/powerpoint/2010/main" val="1682745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04800"/>
            <a:ext cx="7772400" cy="4572000"/>
          </a:xfrm>
        </p:spPr>
        <p:txBody>
          <a:bodyPr>
            <a:noAutofit/>
          </a:bodyPr>
          <a:lstStyle/>
          <a:p>
            <a:pPr>
              <a:lnSpc>
                <a:spcPct val="150000"/>
              </a:lnSpc>
            </a:pPr>
            <a:r>
              <a:rPr lang="en-US" sz="2400" dirty="0" smtClean="0"/>
              <a:t>It is essential that the parental lines chosen for hybrid seed production, flower at the same time i.e. the viable pollen is  available when stigmas are receptive. Therefore, a prior knowledge of the flowering patterns of both the parents in hybrid seed product ion is important. Sowing dates of the respective parents should be synchronized with the flowering of the male and female parents . Hybrids whose parents 'nick' in their flowering when sown simultaneously are ideal, because a difference of 4- 5 days in flowering between the two parents could seriously affect seed set on the male-sterile line. </a:t>
            </a:r>
            <a:endParaRPr lang="en-US" sz="2400" dirty="0"/>
          </a:p>
        </p:txBody>
      </p:sp>
    </p:spTree>
    <p:extLst>
      <p:ext uri="{BB962C8B-B14F-4D97-AF65-F5344CB8AC3E}">
        <p14:creationId xmlns:p14="http://schemas.microsoft.com/office/powerpoint/2010/main" val="881170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381000"/>
            <a:ext cx="7772400" cy="4572000"/>
          </a:xfrm>
        </p:spPr>
        <p:txBody>
          <a:bodyPr>
            <a:normAutofit fontScale="25000" lnSpcReduction="20000"/>
          </a:bodyPr>
          <a:lstStyle/>
          <a:p>
            <a:pPr algn="just"/>
            <a:r>
              <a:rPr lang="en-US" sz="9600" dirty="0" smtClean="0"/>
              <a:t>If parents differ in their days to 50% flowering by more than 3 days, staggering of sowing dates is </a:t>
            </a:r>
            <a:r>
              <a:rPr lang="pt-BR" sz="9600" dirty="0" smtClean="0"/>
              <a:t>recommended. For example, if the male parent is known to take 65 days to 50% flowering and the female parent (A-line) 75 days to 50% flowering, then the male parent has to be </a:t>
            </a:r>
            <a:r>
              <a:rPr lang="en-US" sz="9600" dirty="0" smtClean="0"/>
              <a:t>sown 10 days after sowing the female parent.</a:t>
            </a:r>
          </a:p>
          <a:p>
            <a:pPr algn="just"/>
            <a:r>
              <a:rPr lang="en-US" sz="9600" dirty="0" smtClean="0"/>
              <a:t> Under rain-fed production conditions, this might be difficult. When the difference in days to 50% flowering is narrow, i.e., less than 5 days, then the male parent can be sown simultaneously with the female rows, while the border rows may be sown 4-5 days later. </a:t>
            </a:r>
          </a:p>
          <a:p>
            <a:pPr algn="just"/>
            <a:r>
              <a:rPr lang="en-US" sz="9600" dirty="0" smtClean="0"/>
              <a:t>The flowering behavior of the two parents may change with different day lengths and temperatures at various locations or seasons.</a:t>
            </a:r>
          </a:p>
          <a:p>
            <a:pPr algn="just"/>
            <a:r>
              <a:rPr lang="en-US" sz="9600" dirty="0" smtClean="0"/>
              <a:t>Therefore, some preliminary data on flowering behavior of the male and female parents and pollen producing capability of the male parent is necessary before under taking commercial hybrid seed production.</a:t>
            </a:r>
          </a:p>
          <a:p>
            <a:pPr marL="0" indent="0">
              <a:buNone/>
            </a:pPr>
            <a:endParaRPr lang="en-US" dirty="0"/>
          </a:p>
        </p:txBody>
      </p:sp>
    </p:spTree>
    <p:extLst>
      <p:ext uri="{BB962C8B-B14F-4D97-AF65-F5344CB8AC3E}">
        <p14:creationId xmlns:p14="http://schemas.microsoft.com/office/powerpoint/2010/main" val="881170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Cambria" panose="02040503050406030204" pitchFamily="18" charset="0"/>
              </a:rPr>
              <a:t>Harvest </a:t>
            </a:r>
            <a:r>
              <a:rPr lang="en-US" b="1" dirty="0">
                <a:latin typeface="Cambria" panose="02040503050406030204" pitchFamily="18" charset="0"/>
              </a:rPr>
              <a:t>of R-line seed from A x R plots</a:t>
            </a:r>
          </a:p>
        </p:txBody>
      </p:sp>
      <p:sp>
        <p:nvSpPr>
          <p:cNvPr id="3" name="Content Placeholder 2"/>
          <p:cNvSpPr>
            <a:spLocks noGrp="1"/>
          </p:cNvSpPr>
          <p:nvPr>
            <p:ph sz="quarter" idx="1"/>
          </p:nvPr>
        </p:nvSpPr>
        <p:spPr/>
        <p:txBody>
          <a:bodyPr/>
          <a:lstStyle/>
          <a:p>
            <a:r>
              <a:rPr lang="en-US" dirty="0"/>
              <a:t>Seed of the R-line harvest is generally not permitted to be reused as 'seed' for hybrid (A x R) seed production again in the next season but instead sold as grain</a:t>
            </a:r>
            <a:r>
              <a:rPr lang="en-US" dirty="0" smtClean="0"/>
              <a:t>.</a:t>
            </a:r>
          </a:p>
          <a:p>
            <a:r>
              <a:rPr lang="en-US" dirty="0" smtClean="0"/>
              <a:t> </a:t>
            </a:r>
            <a:r>
              <a:rPr lang="en-US" dirty="0"/>
              <a:t>However, if there are no pollen </a:t>
            </a:r>
            <a:r>
              <a:rPr lang="en-US" dirty="0" smtClean="0"/>
              <a:t>shedders </a:t>
            </a:r>
            <a:r>
              <a:rPr lang="en-US" dirty="0"/>
              <a:t>and no chance of seed contamination, R-line seed from selected A x R plots can be reused for hybrid seed production.</a:t>
            </a:r>
          </a:p>
          <a:p>
            <a:pPr marL="0" indent="0">
              <a:buNone/>
            </a:pPr>
            <a:endParaRPr lang="en-US" dirty="0"/>
          </a:p>
        </p:txBody>
      </p:sp>
    </p:spTree>
    <p:extLst>
      <p:ext uri="{BB962C8B-B14F-4D97-AF65-F5344CB8AC3E}">
        <p14:creationId xmlns:p14="http://schemas.microsoft.com/office/powerpoint/2010/main" val="8811700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838200" y="1752600"/>
            <a:ext cx="4038600" cy="4400550"/>
          </a:xfrm>
          <a:prstGeom prst="rect">
            <a:avLst/>
          </a:prstGeom>
          <a:noFill/>
          <a:ln w="9525">
            <a:noFill/>
            <a:miter lim="800000"/>
            <a:headEnd/>
            <a:tailEnd/>
          </a:ln>
        </p:spPr>
        <p:txBody>
          <a:bodyPr>
            <a:spAutoFit/>
          </a:bodyPr>
          <a:lstStyle/>
          <a:p>
            <a:pPr algn="just"/>
            <a:r>
              <a:rPr lang="en-US" sz="2800" b="1">
                <a:latin typeface="Times New Roman" pitchFamily="18" charset="0"/>
                <a:cs typeface="Times New Roman" pitchFamily="18" charset="0"/>
              </a:rPr>
              <a:t>Seeds stored in high density polythene bag (700 gauge) and poly lined gunny bag  with reduced moisture of 8 </a:t>
            </a:r>
            <a:r>
              <a:rPr lang="en-US" sz="2800" b="1" smtClean="0">
                <a:latin typeface="Times New Roman" pitchFamily="18" charset="0"/>
                <a:cs typeface="Times New Roman" pitchFamily="18" charset="0"/>
              </a:rPr>
              <a:t>percent </a:t>
            </a:r>
            <a:r>
              <a:rPr lang="en-US" sz="2800" b="1">
                <a:latin typeface="Times New Roman" pitchFamily="18" charset="0"/>
                <a:cs typeface="Times New Roman" pitchFamily="18" charset="0"/>
              </a:rPr>
              <a:t>retained seed quality parameters </a:t>
            </a:r>
            <a:r>
              <a:rPr lang="en-US" sz="2800" b="1" dirty="0" err="1">
                <a:latin typeface="Times New Roman" pitchFamily="18" charset="0"/>
                <a:cs typeface="Times New Roman" pitchFamily="18" charset="0"/>
              </a:rPr>
              <a:t>upto</a:t>
            </a:r>
            <a:r>
              <a:rPr lang="en-US" sz="2800" b="1" dirty="0">
                <a:latin typeface="Times New Roman" pitchFamily="18" charset="0"/>
                <a:cs typeface="Times New Roman" pitchFamily="18" charset="0"/>
              </a:rPr>
              <a:t> 15 months compared to seeds stored in cloth bag and gunny bag.</a:t>
            </a:r>
          </a:p>
        </p:txBody>
      </p:sp>
      <p:sp>
        <p:nvSpPr>
          <p:cNvPr id="3" name="Rounded Rectangle 2"/>
          <p:cNvSpPr/>
          <p:nvPr/>
        </p:nvSpPr>
        <p:spPr>
          <a:xfrm>
            <a:off x="2667000" y="609600"/>
            <a:ext cx="3352800" cy="762000"/>
          </a:xfrm>
          <a:prstGeom prst="roundRect">
            <a:avLst/>
          </a:prstGeom>
          <a:solidFill>
            <a:schemeClr val="accent3">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6000" b="1" dirty="0"/>
              <a:t>Storage</a:t>
            </a:r>
          </a:p>
        </p:txBody>
      </p:sp>
      <p:pic>
        <p:nvPicPr>
          <p:cNvPr id="65538" name="Picture 2" descr="http://www.sahin.nl/2009-alg/images/warehouse.jpg"/>
          <p:cNvPicPr>
            <a:picLocks noChangeAspect="1" noChangeArrowheads="1"/>
          </p:cNvPicPr>
          <p:nvPr/>
        </p:nvPicPr>
        <p:blipFill>
          <a:blip r:embed="rId2" cstate="print"/>
          <a:srcRect/>
          <a:stretch>
            <a:fillRect/>
          </a:stretch>
        </p:blipFill>
        <p:spPr bwMode="auto">
          <a:xfrm>
            <a:off x="5105400" y="1752600"/>
            <a:ext cx="3810000" cy="41814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2.genome.arizona.edu/images/maize.jpg?1245869879"/>
          <p:cNvPicPr>
            <a:picLocks noChangeAspect="1" noChangeArrowheads="1"/>
          </p:cNvPicPr>
          <p:nvPr/>
        </p:nvPicPr>
        <p:blipFill>
          <a:blip r:embed="rId2" cstate="print"/>
          <a:srcRect/>
          <a:stretch>
            <a:fillRect/>
          </a:stretch>
        </p:blipFill>
        <p:spPr bwMode="auto">
          <a:xfrm>
            <a:off x="914400" y="295275"/>
            <a:ext cx="3695700" cy="5419725"/>
          </a:xfrm>
          <a:prstGeom prst="rect">
            <a:avLst/>
          </a:prstGeom>
          <a:noFill/>
          <a:ln w="9525">
            <a:noFill/>
            <a:miter lim="800000"/>
            <a:headEnd/>
            <a:tailEnd/>
          </a:ln>
        </p:spPr>
      </p:pic>
      <p:sp>
        <p:nvSpPr>
          <p:cNvPr id="4" name="Rectangle 3"/>
          <p:cNvSpPr/>
          <p:nvPr/>
        </p:nvSpPr>
        <p:spPr>
          <a:xfrm>
            <a:off x="4343400" y="4800600"/>
            <a:ext cx="4307205" cy="923330"/>
          </a:xfrm>
          <a:prstGeom prst="rect">
            <a:avLst/>
          </a:prstGeom>
          <a:noFill/>
        </p:spPr>
        <p:txBody>
          <a:bodyPr wrap="none">
            <a:spAutoFit/>
          </a:bodyPr>
          <a:lstStyle/>
          <a:p>
            <a:pPr algn="ctr" fontAlgn="auto">
              <a:spcBef>
                <a:spcPts val="0"/>
              </a:spcBef>
              <a:spcAft>
                <a:spcPts val="0"/>
              </a:spcAft>
              <a:defRPr/>
            </a:pPr>
            <a:r>
              <a:rPr lang="en-US" sz="5400" b="1" dirty="0">
                <a:ln w="900" cmpd="sng">
                  <a:solidFill>
                    <a:schemeClr val="accent1">
                      <a:satMod val="190000"/>
                      <a:alpha val="55000"/>
                    </a:schemeClr>
                  </a:solidFill>
                  <a:prstDash val="solid"/>
                </a:ln>
                <a:solidFill>
                  <a:sysClr val="windowText" lastClr="000000"/>
                </a:solidFill>
                <a:effectLst>
                  <a:innerShdw blurRad="101600" dist="76200" dir="5400000">
                    <a:schemeClr val="accent1">
                      <a:satMod val="190000"/>
                      <a:tint val="100000"/>
                      <a:alpha val="74000"/>
                    </a:schemeClr>
                  </a:innerShdw>
                </a:effectLst>
                <a:latin typeface="+mn-lt"/>
              </a:rPr>
              <a:t>THANK YOU….</a:t>
            </a:r>
          </a:p>
        </p:txBody>
      </p:sp>
      <p:sp>
        <p:nvSpPr>
          <p:cNvPr id="6" name="Oval Callout 5"/>
          <p:cNvSpPr/>
          <p:nvPr/>
        </p:nvSpPr>
        <p:spPr>
          <a:xfrm>
            <a:off x="5943600" y="1676400"/>
            <a:ext cx="2590800" cy="2438400"/>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 descr="http://www.karthikent.com/full-images/716453.jpg"/>
          <p:cNvPicPr>
            <a:picLocks noChangeAspect="1" noChangeArrowheads="1"/>
          </p:cNvPicPr>
          <p:nvPr/>
        </p:nvPicPr>
        <p:blipFill>
          <a:blip r:embed="rId3" cstate="print"/>
          <a:srcRect/>
          <a:stretch>
            <a:fillRect/>
          </a:stretch>
        </p:blipFill>
        <p:spPr bwMode="auto">
          <a:xfrm>
            <a:off x="6019800" y="1752600"/>
            <a:ext cx="2286000" cy="2286000"/>
          </a:xfrm>
          <a:prstGeom prst="ellipse">
            <a:avLst/>
          </a:prstGeom>
          <a:solidFill>
            <a:srgbClr val="006600"/>
          </a:solidFill>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76200" y="1447800"/>
            <a:ext cx="7467600" cy="1569660"/>
          </a:xfrm>
          <a:prstGeom prst="rect">
            <a:avLst/>
          </a:prstGeom>
          <a:noFill/>
          <a:ln w="9525">
            <a:noFill/>
            <a:miter lim="800000"/>
            <a:headEnd/>
            <a:tailEnd/>
          </a:ln>
        </p:spPr>
        <p:txBody>
          <a:bodyPr>
            <a:spAutoFit/>
          </a:bodyPr>
          <a:lstStyle/>
          <a:p>
            <a:pPr algn="just"/>
            <a:r>
              <a:rPr lang="en-US" sz="2400" b="1" i="1" dirty="0" smtClean="0">
                <a:solidFill>
                  <a:srgbClr val="006600"/>
                </a:solidFill>
                <a:latin typeface="Cambria" pitchFamily="18" charset="0"/>
              </a:rPr>
              <a:t>Hybrid:</a:t>
            </a:r>
            <a:endParaRPr lang="en-US" sz="2400" i="1" dirty="0">
              <a:solidFill>
                <a:srgbClr val="C00000"/>
              </a:solidFill>
              <a:latin typeface="Cambria" pitchFamily="18" charset="0"/>
            </a:endParaRPr>
          </a:p>
          <a:p>
            <a:pPr algn="just"/>
            <a:r>
              <a:rPr lang="en-US" sz="2400" dirty="0" smtClean="0">
                <a:solidFill>
                  <a:schemeClr val="accent2"/>
                </a:solidFill>
                <a:latin typeface="Cambria" pitchFamily="18" charset="0"/>
              </a:rPr>
              <a:t>	A hybrid is the first generation progeny from a cross involving selected inbred lines.</a:t>
            </a:r>
            <a:endParaRPr lang="en-US" sz="2400" dirty="0">
              <a:solidFill>
                <a:schemeClr val="accent2"/>
              </a:solidFill>
              <a:latin typeface="Cambria" pitchFamily="18" charset="0"/>
            </a:endParaRPr>
          </a:p>
          <a:p>
            <a:pPr algn="just">
              <a:buFont typeface="Wingdings" pitchFamily="2" charset="2"/>
              <a:buChar char="v"/>
            </a:pPr>
            <a:r>
              <a:rPr lang="en-US" sz="2400" b="1" dirty="0">
                <a:solidFill>
                  <a:srgbClr val="0070C0"/>
                </a:solidFill>
                <a:latin typeface="Cambria" pitchFamily="18" charset="0"/>
              </a:rPr>
              <a:t>  </a:t>
            </a:r>
            <a:endParaRPr lang="en-US" sz="2400" dirty="0">
              <a:solidFill>
                <a:schemeClr val="accent2"/>
              </a:solidFill>
              <a:latin typeface="Cambria" pitchFamily="18" charset="0"/>
            </a:endParaRPr>
          </a:p>
        </p:txBody>
      </p:sp>
      <p:sp>
        <p:nvSpPr>
          <p:cNvPr id="13315" name="TextBox 2"/>
          <p:cNvSpPr txBox="1">
            <a:spLocks noChangeArrowheads="1"/>
          </p:cNvSpPr>
          <p:nvPr/>
        </p:nvSpPr>
        <p:spPr bwMode="auto">
          <a:xfrm>
            <a:off x="2743200" y="533400"/>
            <a:ext cx="3200400" cy="369888"/>
          </a:xfrm>
          <a:prstGeom prst="rect">
            <a:avLst/>
          </a:prstGeom>
          <a:noFill/>
          <a:ln w="9525">
            <a:noFill/>
            <a:miter lim="800000"/>
            <a:headEnd/>
            <a:tailEnd/>
          </a:ln>
        </p:spPr>
        <p:txBody>
          <a:bodyPr>
            <a:spAutoFit/>
          </a:bodyPr>
          <a:lstStyle/>
          <a:p>
            <a:endParaRPr lang="en-US">
              <a:latin typeface="Calibri" pitchFamily="34" charset="0"/>
            </a:endParaRPr>
          </a:p>
        </p:txBody>
      </p:sp>
      <p:pic>
        <p:nvPicPr>
          <p:cNvPr id="5" name="Picture 6" descr="029322.jpg"/>
          <p:cNvPicPr>
            <a:picLocks noChangeAspect="1" noChangeArrowheads="1"/>
          </p:cNvPicPr>
          <p:nvPr/>
        </p:nvPicPr>
        <p:blipFill>
          <a:blip r:embed="rId2" cstate="print"/>
          <a:srcRect/>
          <a:stretch>
            <a:fillRect/>
          </a:stretch>
        </p:blipFill>
        <p:spPr bwMode="auto">
          <a:xfrm>
            <a:off x="6629400" y="76200"/>
            <a:ext cx="2514600" cy="2438401"/>
          </a:xfrm>
          <a:prstGeom prst="ellipse">
            <a:avLst/>
          </a:prstGeom>
          <a:ln>
            <a:noFill/>
          </a:ln>
          <a:effectLst>
            <a:softEdge rad="112500"/>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743200"/>
            <a:ext cx="7899399" cy="387667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title"/>
          </p:nvPr>
        </p:nvSpPr>
        <p:spPr>
          <a:xfrm>
            <a:off x="457200" y="274638"/>
            <a:ext cx="3810000" cy="563562"/>
          </a:xfrm>
        </p:spPr>
        <p:txBody>
          <a:bodyPr rtlCol="0">
            <a:normAutofit fontScale="90000"/>
          </a:bodyPr>
          <a:lstStyle/>
          <a:p>
            <a:pPr fontAlgn="auto">
              <a:spcAft>
                <a:spcPts val="0"/>
              </a:spcAft>
              <a:defRPr/>
            </a:pPr>
            <a:r>
              <a:rPr lang="en-US" sz="4000" b="1" dirty="0" smtClean="0">
                <a:solidFill>
                  <a:srgbClr val="FF33CC"/>
                </a:solidFill>
              </a:rPr>
              <a:t>Floral biology</a:t>
            </a:r>
          </a:p>
        </p:txBody>
      </p:sp>
      <p:sp>
        <p:nvSpPr>
          <p:cNvPr id="21507" name="Rectangle 8"/>
          <p:cNvSpPr>
            <a:spLocks noGrp="1" noChangeArrowheads="1"/>
          </p:cNvSpPr>
          <p:nvPr>
            <p:ph type="body" sz="half" idx="1"/>
          </p:nvPr>
        </p:nvSpPr>
        <p:spPr>
          <a:xfrm>
            <a:off x="457200" y="990600"/>
            <a:ext cx="4191000" cy="5029200"/>
          </a:xfrm>
        </p:spPr>
        <p:txBody>
          <a:bodyPr rtlCol="0">
            <a:normAutofit/>
          </a:bodyPr>
          <a:lstStyle/>
          <a:p>
            <a:pPr fontAlgn="auto">
              <a:lnSpc>
                <a:spcPct val="80000"/>
              </a:lnSpc>
              <a:spcAft>
                <a:spcPts val="0"/>
              </a:spcAft>
              <a:defRPr/>
            </a:pPr>
            <a:r>
              <a:rPr lang="en-US" sz="2400" b="1" dirty="0" smtClean="0">
                <a:solidFill>
                  <a:srgbClr val="0000FF"/>
                </a:solidFill>
                <a:latin typeface="Cambria" pitchFamily="18" charset="0"/>
              </a:rPr>
              <a:t>The monoecious corn plant has female flowers that develop on the side of the plant and emerge from the leaf node. </a:t>
            </a:r>
          </a:p>
          <a:p>
            <a:pPr fontAlgn="auto">
              <a:lnSpc>
                <a:spcPct val="80000"/>
              </a:lnSpc>
              <a:spcAft>
                <a:spcPts val="0"/>
              </a:spcAft>
              <a:buFont typeface="Arial" pitchFamily="34" charset="0"/>
              <a:buNone/>
              <a:defRPr/>
            </a:pPr>
            <a:endParaRPr lang="en-US" sz="2400" b="1" dirty="0" smtClean="0">
              <a:solidFill>
                <a:srgbClr val="0000FF"/>
              </a:solidFill>
              <a:latin typeface="Cambria" pitchFamily="18" charset="0"/>
            </a:endParaRPr>
          </a:p>
          <a:p>
            <a:pPr fontAlgn="auto">
              <a:lnSpc>
                <a:spcPct val="90000"/>
              </a:lnSpc>
              <a:spcAft>
                <a:spcPts val="0"/>
              </a:spcAft>
              <a:defRPr/>
            </a:pPr>
            <a:r>
              <a:rPr lang="en-US" altLang="zh-CN" sz="2400" b="1" dirty="0" smtClean="0">
                <a:solidFill>
                  <a:srgbClr val="003300"/>
                </a:solidFill>
                <a:latin typeface="Cambria" pitchFamily="18" charset="0"/>
              </a:rPr>
              <a:t>The inflorescence is unisexual and monoecious.</a:t>
            </a:r>
          </a:p>
          <a:p>
            <a:pPr fontAlgn="auto">
              <a:lnSpc>
                <a:spcPct val="90000"/>
              </a:lnSpc>
              <a:spcAft>
                <a:spcPts val="0"/>
              </a:spcAft>
              <a:buFont typeface="Arial" pitchFamily="34" charset="0"/>
              <a:buNone/>
              <a:defRPr/>
            </a:pPr>
            <a:endParaRPr lang="en-US" altLang="zh-CN" sz="2400" b="1" dirty="0" smtClean="0">
              <a:solidFill>
                <a:srgbClr val="0000FF"/>
              </a:solidFill>
              <a:latin typeface="Cambria" pitchFamily="18" charset="0"/>
            </a:endParaRPr>
          </a:p>
          <a:p>
            <a:pPr fontAlgn="auto">
              <a:lnSpc>
                <a:spcPct val="90000"/>
              </a:lnSpc>
              <a:spcAft>
                <a:spcPts val="0"/>
              </a:spcAft>
              <a:defRPr/>
            </a:pPr>
            <a:r>
              <a:rPr lang="en-US" altLang="zh-CN" sz="2400" b="1" dirty="0" smtClean="0">
                <a:latin typeface="Cambria" pitchFamily="18" charset="0"/>
              </a:rPr>
              <a:t> </a:t>
            </a:r>
            <a:r>
              <a:rPr lang="en-US" altLang="zh-CN" sz="2400" b="1" dirty="0" smtClean="0">
                <a:solidFill>
                  <a:srgbClr val="000099"/>
                </a:solidFill>
                <a:latin typeface="Cambria" pitchFamily="18" charset="0"/>
              </a:rPr>
              <a:t>Staminate</a:t>
            </a:r>
            <a:r>
              <a:rPr lang="en-US" altLang="zh-CN" sz="2400" b="1" dirty="0" smtClean="0">
                <a:solidFill>
                  <a:srgbClr val="FF0000"/>
                </a:solidFill>
                <a:latin typeface="Cambria" pitchFamily="18" charset="0"/>
              </a:rPr>
              <a:t> </a:t>
            </a:r>
            <a:r>
              <a:rPr lang="en-US" altLang="zh-CN" sz="2800" b="1" dirty="0" smtClean="0">
                <a:solidFill>
                  <a:srgbClr val="FF0000"/>
                </a:solidFill>
                <a:latin typeface="Cambria" pitchFamily="18" charset="0"/>
              </a:rPr>
              <a:t>inflorescence</a:t>
            </a:r>
            <a:r>
              <a:rPr lang="en-US" altLang="zh-CN" sz="2400" b="1" dirty="0" smtClean="0">
                <a:solidFill>
                  <a:srgbClr val="FF0000"/>
                </a:solidFill>
                <a:latin typeface="Cambria" pitchFamily="18" charset="0"/>
              </a:rPr>
              <a:t> is terminal and known as tassel and </a:t>
            </a:r>
            <a:r>
              <a:rPr lang="en-US" altLang="zh-CN" b="1" dirty="0" err="1" smtClean="0">
                <a:solidFill>
                  <a:srgbClr val="000099"/>
                </a:solidFill>
                <a:latin typeface="Cambria" pitchFamily="18" charset="0"/>
              </a:rPr>
              <a:t>pistillate</a:t>
            </a:r>
            <a:r>
              <a:rPr lang="en-US" altLang="zh-CN" sz="2400" b="1" dirty="0" smtClean="0">
                <a:solidFill>
                  <a:srgbClr val="FF0000"/>
                </a:solidFill>
                <a:latin typeface="Cambria" pitchFamily="18" charset="0"/>
              </a:rPr>
              <a:t> is axillary and called as cob</a:t>
            </a:r>
            <a:endParaRPr lang="en-US" sz="2400" b="1" dirty="0" smtClean="0">
              <a:solidFill>
                <a:srgbClr val="0000FF"/>
              </a:solidFill>
              <a:latin typeface="Cambria" pitchFamily="18" charset="0"/>
            </a:endParaRPr>
          </a:p>
          <a:p>
            <a:pPr fontAlgn="auto">
              <a:lnSpc>
                <a:spcPct val="80000"/>
              </a:lnSpc>
              <a:spcAft>
                <a:spcPts val="0"/>
              </a:spcAft>
              <a:defRPr/>
            </a:pPr>
            <a:endParaRPr lang="en-US" sz="2400" b="1" dirty="0" smtClean="0">
              <a:latin typeface="Cambria" pitchFamily="18" charset="0"/>
            </a:endParaRPr>
          </a:p>
        </p:txBody>
      </p:sp>
      <p:grpSp>
        <p:nvGrpSpPr>
          <p:cNvPr id="16388" name="Group 6"/>
          <p:cNvGrpSpPr>
            <a:grpSpLocks/>
          </p:cNvGrpSpPr>
          <p:nvPr/>
        </p:nvGrpSpPr>
        <p:grpSpPr bwMode="auto">
          <a:xfrm>
            <a:off x="5027613" y="152400"/>
            <a:ext cx="3887787" cy="6705600"/>
            <a:chOff x="5027645" y="152400"/>
            <a:chExt cx="3887755" cy="6705600"/>
          </a:xfrm>
        </p:grpSpPr>
        <p:pic>
          <p:nvPicPr>
            <p:cNvPr id="16389" name="Picture 14" descr="Male-Female-Corn-SC-SM"/>
            <p:cNvPicPr>
              <a:picLocks noChangeAspect="1" noChangeArrowheads="1"/>
            </p:cNvPicPr>
            <p:nvPr/>
          </p:nvPicPr>
          <p:blipFill>
            <a:blip r:embed="rId2" cstate="print"/>
            <a:srcRect/>
            <a:stretch>
              <a:fillRect/>
            </a:stretch>
          </p:blipFill>
          <p:spPr bwMode="auto">
            <a:xfrm>
              <a:off x="5027645" y="152400"/>
              <a:ext cx="3887755" cy="3429000"/>
            </a:xfrm>
            <a:prstGeom prst="rect">
              <a:avLst/>
            </a:prstGeom>
            <a:noFill/>
            <a:ln w="9525">
              <a:noFill/>
              <a:miter lim="800000"/>
              <a:headEnd/>
              <a:tailEnd/>
            </a:ln>
          </p:spPr>
        </p:pic>
        <p:pic>
          <p:nvPicPr>
            <p:cNvPr id="16390" name="Picture 4" descr="CornAntersSC-LG"/>
            <p:cNvPicPr>
              <a:picLocks noChangeAspect="1" noChangeArrowheads="1"/>
            </p:cNvPicPr>
            <p:nvPr/>
          </p:nvPicPr>
          <p:blipFill>
            <a:blip r:embed="rId3" cstate="print"/>
            <a:srcRect/>
            <a:stretch>
              <a:fillRect/>
            </a:stretch>
          </p:blipFill>
          <p:spPr bwMode="auto">
            <a:xfrm>
              <a:off x="5029200" y="3581400"/>
              <a:ext cx="3886200" cy="32766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838200"/>
            <a:ext cx="8229600" cy="884238"/>
          </a:xfrm>
        </p:spPr>
        <p:txBody>
          <a:bodyPr/>
          <a:lstStyle/>
          <a:p>
            <a:r>
              <a:rPr lang="en-US" altLang="zh-CN" b="1" smtClean="0">
                <a:solidFill>
                  <a:srgbClr val="FF33CC"/>
                </a:solidFill>
              </a:rPr>
              <a:t>Anthesis and Pollination</a:t>
            </a:r>
            <a:endParaRPr lang="en-US" b="1" smtClean="0">
              <a:solidFill>
                <a:srgbClr val="FF33CC"/>
              </a:solidFill>
              <a:ea typeface="宋体" pitchFamily="2" charset="-122"/>
            </a:endParaRPr>
          </a:p>
        </p:txBody>
      </p:sp>
      <p:sp>
        <p:nvSpPr>
          <p:cNvPr id="17411" name="Rectangle 3"/>
          <p:cNvSpPr>
            <a:spLocks noGrp="1" noChangeArrowheads="1"/>
          </p:cNvSpPr>
          <p:nvPr>
            <p:ph sz="quarter" idx="1"/>
          </p:nvPr>
        </p:nvSpPr>
        <p:spPr>
          <a:xfrm>
            <a:off x="457200" y="1036637"/>
            <a:ext cx="8229600" cy="4830763"/>
          </a:xfrm>
        </p:spPr>
        <p:txBody>
          <a:bodyPr/>
          <a:lstStyle/>
          <a:p>
            <a:pPr>
              <a:buFont typeface="Wingdings" pitchFamily="2" charset="2"/>
              <a:buChar char="Ø"/>
            </a:pPr>
            <a:endParaRPr lang="en-US" altLang="zh-CN" b="1" dirty="0" smtClean="0">
              <a:latin typeface="Arial Narrow" pitchFamily="34" charset="0"/>
            </a:endParaRPr>
          </a:p>
          <a:p>
            <a:pPr>
              <a:buFont typeface="Wingdings" pitchFamily="2" charset="2"/>
              <a:buChar char="Ø"/>
            </a:pPr>
            <a:r>
              <a:rPr lang="en-US" altLang="zh-CN" sz="2800" b="1" dirty="0" smtClean="0">
                <a:solidFill>
                  <a:srgbClr val="000066"/>
                </a:solidFill>
                <a:latin typeface="Arial Narrow" pitchFamily="34" charset="0"/>
              </a:rPr>
              <a:t>Maize is an example for protandry.</a:t>
            </a:r>
          </a:p>
          <a:p>
            <a:pPr>
              <a:buFont typeface="Wingdings" pitchFamily="2" charset="2"/>
              <a:buChar char="Ø"/>
            </a:pPr>
            <a:r>
              <a:rPr lang="en-US" altLang="zh-CN" sz="2800" b="1" dirty="0" smtClean="0">
                <a:solidFill>
                  <a:srgbClr val="000066"/>
                </a:solidFill>
                <a:latin typeface="Arial Narrow" pitchFamily="34" charset="0"/>
              </a:rPr>
              <a:t> Pollen shedding begins </a:t>
            </a:r>
            <a:r>
              <a:rPr lang="en-US" altLang="zh-CN" sz="2800" b="1" dirty="0" smtClean="0">
                <a:solidFill>
                  <a:srgbClr val="FF33CC"/>
                </a:solidFill>
                <a:latin typeface="Arial Narrow" pitchFamily="34" charset="0"/>
              </a:rPr>
              <a:t>1-3</a:t>
            </a:r>
            <a:r>
              <a:rPr lang="en-US" altLang="zh-CN" sz="2800" b="1" dirty="0" smtClean="0">
                <a:solidFill>
                  <a:srgbClr val="000066"/>
                </a:solidFill>
                <a:latin typeface="Arial Narrow" pitchFamily="34" charset="0"/>
              </a:rPr>
              <a:t> days before the silks emerge from the cob.</a:t>
            </a:r>
          </a:p>
          <a:p>
            <a:pPr>
              <a:buFont typeface="Wingdings" pitchFamily="2" charset="2"/>
              <a:buChar char="Ø"/>
            </a:pPr>
            <a:r>
              <a:rPr lang="en-US" altLang="zh-CN" sz="2800" b="1" dirty="0" smtClean="0">
                <a:solidFill>
                  <a:srgbClr val="000066"/>
                </a:solidFill>
                <a:latin typeface="Arial Narrow" pitchFamily="34" charset="0"/>
              </a:rPr>
              <a:t> It is estimated that a normal  tassel  produces </a:t>
            </a:r>
          </a:p>
          <a:p>
            <a:pPr marL="0" indent="0">
              <a:buNone/>
            </a:pPr>
            <a:r>
              <a:rPr lang="en-US" altLang="zh-CN" sz="2800" b="1" dirty="0">
                <a:solidFill>
                  <a:srgbClr val="000066"/>
                </a:solidFill>
                <a:latin typeface="Arial Narrow" pitchFamily="34" charset="0"/>
              </a:rPr>
              <a:t> </a:t>
            </a:r>
            <a:r>
              <a:rPr lang="en-US" altLang="zh-CN" sz="2800" b="1" dirty="0" smtClean="0">
                <a:solidFill>
                  <a:srgbClr val="000066"/>
                </a:solidFill>
                <a:latin typeface="Arial Narrow" pitchFamily="34" charset="0"/>
              </a:rPr>
              <a:t>   </a:t>
            </a:r>
            <a:r>
              <a:rPr lang="en-US" altLang="zh-CN" sz="2800" b="1" dirty="0" smtClean="0">
                <a:solidFill>
                  <a:srgbClr val="FF33CC"/>
                </a:solidFill>
                <a:latin typeface="Arial Narrow" pitchFamily="34" charset="0"/>
              </a:rPr>
              <a:t>25 Million </a:t>
            </a:r>
            <a:r>
              <a:rPr lang="en-US" altLang="zh-CN" sz="2800" b="1" dirty="0" smtClean="0">
                <a:solidFill>
                  <a:srgbClr val="000066"/>
                </a:solidFill>
                <a:latin typeface="Arial Narrow" pitchFamily="34" charset="0"/>
              </a:rPr>
              <a:t>pollen grains.</a:t>
            </a:r>
          </a:p>
          <a:p>
            <a:pPr>
              <a:buFont typeface="Wingdings" pitchFamily="2" charset="2"/>
              <a:buChar char="Ø"/>
            </a:pPr>
            <a:r>
              <a:rPr lang="en-US" altLang="zh-CN" sz="2800" b="1" dirty="0" smtClean="0">
                <a:solidFill>
                  <a:srgbClr val="000066"/>
                </a:solidFill>
                <a:latin typeface="Arial Narrow" pitchFamily="34" charset="0"/>
              </a:rPr>
              <a:t> Pollen is viable for </a:t>
            </a:r>
            <a:r>
              <a:rPr lang="en-US" altLang="zh-CN" sz="2800" b="1" dirty="0" smtClean="0">
                <a:solidFill>
                  <a:srgbClr val="FF33CC"/>
                </a:solidFill>
                <a:latin typeface="Arial Narrow" pitchFamily="34" charset="0"/>
              </a:rPr>
              <a:t>12-18 hours</a:t>
            </a:r>
            <a:r>
              <a:rPr lang="en-US" altLang="zh-CN" sz="2800" b="1" dirty="0" smtClean="0">
                <a:solidFill>
                  <a:srgbClr val="000066"/>
                </a:solidFill>
                <a:latin typeface="Arial Narrow" pitchFamily="34" charset="0"/>
              </a:rPr>
              <a:t>. Silk remains receptive for</a:t>
            </a:r>
            <a:r>
              <a:rPr lang="en-US" altLang="zh-CN" sz="2800" b="1" dirty="0" smtClean="0">
                <a:solidFill>
                  <a:srgbClr val="FF33CC"/>
                </a:solidFill>
                <a:latin typeface="Arial Narrow" pitchFamily="34" charset="0"/>
              </a:rPr>
              <a:t> 8-10</a:t>
            </a:r>
            <a:r>
              <a:rPr lang="en-US" altLang="zh-CN" sz="2800" b="1" dirty="0" smtClean="0">
                <a:solidFill>
                  <a:srgbClr val="000066"/>
                </a:solidFill>
                <a:latin typeface="Arial Narrow" pitchFamily="34" charset="0"/>
              </a:rPr>
              <a:t> days.</a:t>
            </a:r>
          </a:p>
          <a:p>
            <a:pPr>
              <a:buFont typeface="Wingdings" pitchFamily="2" charset="2"/>
              <a:buChar char="Ø"/>
            </a:pPr>
            <a:r>
              <a:rPr lang="en-US" altLang="zh-CN" sz="2800" b="1" dirty="0" err="1" smtClean="0">
                <a:solidFill>
                  <a:srgbClr val="000066"/>
                </a:solidFill>
                <a:latin typeface="Arial Narrow" pitchFamily="34" charset="0"/>
              </a:rPr>
              <a:t>Anthesis</a:t>
            </a:r>
            <a:r>
              <a:rPr lang="en-US" altLang="zh-CN" sz="2800" b="1" dirty="0" smtClean="0">
                <a:solidFill>
                  <a:srgbClr val="000066"/>
                </a:solidFill>
                <a:latin typeface="Arial Narrow" pitchFamily="34" charset="0"/>
              </a:rPr>
              <a:t> continues up to </a:t>
            </a:r>
            <a:r>
              <a:rPr lang="en-US" altLang="zh-CN" sz="2800" b="1" dirty="0" smtClean="0">
                <a:solidFill>
                  <a:srgbClr val="FF33CC"/>
                </a:solidFill>
                <a:latin typeface="Arial Narrow" pitchFamily="34" charset="0"/>
              </a:rPr>
              <a:t>2</a:t>
            </a:r>
            <a:r>
              <a:rPr lang="en-US" altLang="zh-CN" sz="2800" b="1" dirty="0" smtClean="0">
                <a:solidFill>
                  <a:srgbClr val="000066"/>
                </a:solidFill>
                <a:latin typeface="Arial Narrow" pitchFamily="34" charset="0"/>
              </a:rPr>
              <a:t> weeks</a:t>
            </a:r>
            <a:endParaRPr lang="en-US" sz="2800" b="1" dirty="0" smtClean="0">
              <a:solidFill>
                <a:srgbClr val="000066"/>
              </a:solidFill>
              <a:latin typeface="Arial Narrow"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295400" y="304800"/>
            <a:ext cx="6705600" cy="838200"/>
          </a:xfrm>
          <a:prstGeom prst="ellipse">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latin typeface="Cambria" pitchFamily="18" charset="0"/>
              </a:rPr>
              <a:t>Hybrid seed production </a:t>
            </a:r>
          </a:p>
        </p:txBody>
      </p:sp>
      <p:sp>
        <p:nvSpPr>
          <p:cNvPr id="20483" name="TextBox 2"/>
          <p:cNvSpPr txBox="1">
            <a:spLocks noChangeArrowheads="1"/>
          </p:cNvSpPr>
          <p:nvPr/>
        </p:nvSpPr>
        <p:spPr bwMode="auto">
          <a:xfrm>
            <a:off x="381000" y="1295400"/>
            <a:ext cx="8458200" cy="3939540"/>
          </a:xfrm>
          <a:prstGeom prst="rect">
            <a:avLst/>
          </a:prstGeom>
          <a:noFill/>
          <a:ln w="9525">
            <a:noFill/>
            <a:miter lim="800000"/>
            <a:headEnd/>
            <a:tailEnd/>
          </a:ln>
        </p:spPr>
        <p:txBody>
          <a:bodyPr>
            <a:spAutoFit/>
          </a:bodyPr>
          <a:lstStyle/>
          <a:p>
            <a:pPr algn="ctr"/>
            <a:r>
              <a:rPr lang="en-US" sz="2000" b="1" dirty="0">
                <a:latin typeface="Cambria" pitchFamily="18" charset="0"/>
              </a:rPr>
              <a:t>Hybrid seed of maize may generally be produced from following different cross combinations</a:t>
            </a:r>
          </a:p>
          <a:p>
            <a:pPr algn="ctr"/>
            <a:endParaRPr lang="en-US" b="1" dirty="0">
              <a:latin typeface="Cambria" pitchFamily="18" charset="0"/>
            </a:endParaRPr>
          </a:p>
          <a:p>
            <a:r>
              <a:rPr lang="en-US" altLang="zh-CN" sz="2800" b="1" dirty="0">
                <a:solidFill>
                  <a:srgbClr val="006600"/>
                </a:solidFill>
                <a:latin typeface="Calibri" pitchFamily="34" charset="0"/>
              </a:rPr>
              <a:t>Single cross hybrid</a:t>
            </a:r>
            <a:r>
              <a:rPr lang="en-US" altLang="zh-CN" sz="2800" b="1" dirty="0">
                <a:solidFill>
                  <a:srgbClr val="FF33CC"/>
                </a:solidFill>
                <a:latin typeface="Calibri" pitchFamily="34" charset="0"/>
              </a:rPr>
              <a:t>:  </a:t>
            </a:r>
            <a:r>
              <a:rPr lang="en-US" altLang="zh-CN" sz="2800" b="1" dirty="0">
                <a:solidFill>
                  <a:srgbClr val="FF0000"/>
                </a:solidFill>
                <a:latin typeface="Calibri" pitchFamily="34" charset="0"/>
              </a:rPr>
              <a:t>(AXB</a:t>
            </a:r>
            <a:r>
              <a:rPr lang="en-US" altLang="zh-CN" sz="2800" b="1" dirty="0" smtClean="0">
                <a:solidFill>
                  <a:srgbClr val="FF0000"/>
                </a:solidFill>
                <a:latin typeface="Calibri" pitchFamily="34" charset="0"/>
              </a:rPr>
              <a:t>)</a:t>
            </a:r>
          </a:p>
          <a:p>
            <a:endParaRPr lang="en-US" altLang="zh-CN" sz="2400" b="1" dirty="0">
              <a:solidFill>
                <a:srgbClr val="FF0000"/>
              </a:solidFill>
              <a:latin typeface="Calibri" pitchFamily="34" charset="0"/>
            </a:endParaRPr>
          </a:p>
          <a:p>
            <a:r>
              <a:rPr lang="en-US" altLang="zh-CN" sz="2800" b="1" dirty="0" smtClean="0">
                <a:solidFill>
                  <a:srgbClr val="006600"/>
                </a:solidFill>
                <a:latin typeface="Calibri" pitchFamily="34" charset="0"/>
              </a:rPr>
              <a:t>Double </a:t>
            </a:r>
            <a:r>
              <a:rPr lang="en-US" altLang="zh-CN" sz="2800" b="1" dirty="0">
                <a:solidFill>
                  <a:srgbClr val="006600"/>
                </a:solidFill>
                <a:latin typeface="Calibri" pitchFamily="34" charset="0"/>
              </a:rPr>
              <a:t>cross</a:t>
            </a:r>
            <a:r>
              <a:rPr lang="en-US" altLang="zh-CN" sz="2400" b="1" dirty="0">
                <a:solidFill>
                  <a:srgbClr val="FF33CC"/>
                </a:solidFill>
                <a:latin typeface="Calibri" pitchFamily="34" charset="0"/>
              </a:rPr>
              <a:t> </a:t>
            </a:r>
            <a:r>
              <a:rPr lang="en-US" altLang="zh-CN" sz="2400" b="1" dirty="0">
                <a:solidFill>
                  <a:srgbClr val="FF0000"/>
                </a:solidFill>
                <a:latin typeface="Calibri" pitchFamily="34" charset="0"/>
              </a:rPr>
              <a:t>: </a:t>
            </a:r>
            <a:r>
              <a:rPr lang="en-US" altLang="zh-CN" sz="2400" b="1" dirty="0">
                <a:solidFill>
                  <a:srgbClr val="3333FF"/>
                </a:solidFill>
                <a:latin typeface="Calibri" pitchFamily="34" charset="0"/>
              </a:rPr>
              <a:t>(AXB) X (CXD)</a:t>
            </a:r>
          </a:p>
          <a:p>
            <a:endParaRPr lang="en-US" altLang="zh-CN" sz="2800" b="1" dirty="0" smtClean="0">
              <a:solidFill>
                <a:srgbClr val="006600"/>
              </a:solidFill>
              <a:latin typeface="Calibri" pitchFamily="34" charset="0"/>
            </a:endParaRPr>
          </a:p>
          <a:p>
            <a:r>
              <a:rPr lang="en-US" altLang="zh-CN" sz="2800" b="1" dirty="0" smtClean="0">
                <a:solidFill>
                  <a:srgbClr val="006600"/>
                </a:solidFill>
                <a:latin typeface="Calibri" pitchFamily="34" charset="0"/>
              </a:rPr>
              <a:t>Three </a:t>
            </a:r>
            <a:r>
              <a:rPr lang="en-US" altLang="zh-CN" sz="2800" b="1" dirty="0">
                <a:solidFill>
                  <a:srgbClr val="006600"/>
                </a:solidFill>
                <a:latin typeface="Calibri" pitchFamily="34" charset="0"/>
              </a:rPr>
              <a:t>way cross</a:t>
            </a:r>
            <a:r>
              <a:rPr lang="en-US" altLang="zh-CN" sz="2800" b="1" dirty="0">
                <a:solidFill>
                  <a:srgbClr val="FF33CC"/>
                </a:solidFill>
                <a:latin typeface="Calibri" pitchFamily="34" charset="0"/>
              </a:rPr>
              <a:t>: </a:t>
            </a:r>
            <a:r>
              <a:rPr lang="en-US" altLang="zh-CN" sz="2800" b="1" dirty="0">
                <a:solidFill>
                  <a:srgbClr val="FF0000"/>
                </a:solidFill>
                <a:latin typeface="Calibri" pitchFamily="34" charset="0"/>
              </a:rPr>
              <a:t>(AXB) X C</a:t>
            </a:r>
            <a:r>
              <a:rPr lang="en-US" altLang="zh-CN" sz="2400" b="1" dirty="0">
                <a:solidFill>
                  <a:srgbClr val="FF0000"/>
                </a:solidFill>
                <a:latin typeface="Calibri" pitchFamily="34" charset="0"/>
              </a:rPr>
              <a:t>    </a:t>
            </a:r>
            <a:r>
              <a:rPr lang="sv-SE" altLang="zh-CN" sz="2400" b="1" dirty="0">
                <a:solidFill>
                  <a:srgbClr val="FF0000"/>
                </a:solidFill>
                <a:latin typeface="Calibri" pitchFamily="34" charset="0"/>
              </a:rPr>
              <a:t> </a:t>
            </a:r>
          </a:p>
          <a:p>
            <a:endParaRPr lang="en-US" altLang="zh-CN" sz="2800" b="1" dirty="0" smtClean="0">
              <a:solidFill>
                <a:srgbClr val="006600"/>
              </a:solidFill>
              <a:latin typeface="Calibri" pitchFamily="34" charset="0"/>
            </a:endParaRPr>
          </a:p>
          <a:p>
            <a:r>
              <a:rPr lang="en-US" altLang="zh-CN" sz="2800" b="1" dirty="0" smtClean="0">
                <a:solidFill>
                  <a:srgbClr val="006600"/>
                </a:solidFill>
                <a:latin typeface="Calibri" pitchFamily="34" charset="0"/>
              </a:rPr>
              <a:t>Double </a:t>
            </a:r>
            <a:r>
              <a:rPr lang="en-US" altLang="zh-CN" sz="2800" b="1" dirty="0">
                <a:solidFill>
                  <a:srgbClr val="006600"/>
                </a:solidFill>
                <a:latin typeface="Calibri" pitchFamily="34" charset="0"/>
              </a:rPr>
              <a:t>top cross</a:t>
            </a:r>
            <a:r>
              <a:rPr lang="en-US" altLang="zh-CN" sz="2800" b="1" dirty="0">
                <a:solidFill>
                  <a:srgbClr val="FF33CC"/>
                </a:solidFill>
                <a:latin typeface="Calibri" pitchFamily="34" charset="0"/>
              </a:rPr>
              <a:t> : (AXB) X </a:t>
            </a:r>
            <a:r>
              <a:rPr lang="en-US" altLang="zh-CN" sz="2800" b="1" dirty="0" smtClean="0">
                <a:solidFill>
                  <a:srgbClr val="FF33CC"/>
                </a:solidFill>
                <a:latin typeface="Calibri" pitchFamily="34" charset="0"/>
              </a:rPr>
              <a:t>Composite</a:t>
            </a:r>
            <a:endParaRPr lang="en-US" altLang="zh-CN" sz="2800" b="1" dirty="0">
              <a:solidFill>
                <a:srgbClr val="FF33CC"/>
              </a:solidFill>
              <a:latin typeface="Calibri" pitchFamily="34" charset="0"/>
            </a:endParaRPr>
          </a:p>
        </p:txBody>
      </p:sp>
      <p:pic>
        <p:nvPicPr>
          <p:cNvPr id="20484" name="Picture 2" descr="http://www.google.co.in/images?q=tbn:hkLs1RPUE1trGM::www.sciencedaily.com/images/2008/09/080924124551-large.jpg&amp;t=1&amp;h=196&amp;w=130&amp;usg=__OguFF5zD5w2JKnrMGj72T03w9ak=">
            <a:hlinkClick r:id="rId3"/>
          </p:cNvPr>
          <p:cNvPicPr>
            <a:picLocks noChangeAspect="1" noChangeArrowheads="1"/>
          </p:cNvPicPr>
          <p:nvPr/>
        </p:nvPicPr>
        <p:blipFill>
          <a:blip r:embed="rId4" cstate="print"/>
          <a:srcRect/>
          <a:stretch>
            <a:fillRect/>
          </a:stretch>
        </p:blipFill>
        <p:spPr bwMode="auto">
          <a:xfrm>
            <a:off x="7467600" y="4572000"/>
            <a:ext cx="1238250" cy="186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990600" y="609600"/>
            <a:ext cx="7848600" cy="1077913"/>
          </a:xfrm>
          <a:prstGeom prst="rect">
            <a:avLst/>
          </a:prstGeom>
          <a:noFill/>
          <a:ln w="9525">
            <a:noFill/>
            <a:miter lim="800000"/>
            <a:headEnd/>
            <a:tailEnd/>
          </a:ln>
        </p:spPr>
        <p:txBody>
          <a:bodyPr>
            <a:spAutoFit/>
          </a:bodyPr>
          <a:lstStyle/>
          <a:p>
            <a:pPr algn="ctr"/>
            <a:r>
              <a:rPr lang="en-US" sz="3200" b="1">
                <a:latin typeface="Cambria" pitchFamily="18" charset="0"/>
              </a:rPr>
              <a:t>Factors affecting hybrid maize seed production</a:t>
            </a:r>
          </a:p>
        </p:txBody>
      </p:sp>
      <p:sp>
        <p:nvSpPr>
          <p:cNvPr id="21507" name="Rectangle 2"/>
          <p:cNvSpPr>
            <a:spLocks noChangeArrowheads="1"/>
          </p:cNvSpPr>
          <p:nvPr/>
        </p:nvSpPr>
        <p:spPr bwMode="auto">
          <a:xfrm>
            <a:off x="609600" y="1524000"/>
            <a:ext cx="7620000" cy="4524315"/>
          </a:xfrm>
          <a:prstGeom prst="rect">
            <a:avLst/>
          </a:prstGeom>
          <a:noFill/>
          <a:ln w="9525">
            <a:noFill/>
            <a:miter lim="800000"/>
            <a:headEnd/>
            <a:tailEnd/>
          </a:ln>
        </p:spPr>
        <p:txBody>
          <a:bodyPr>
            <a:spAutoFit/>
          </a:bodyPr>
          <a:lstStyle/>
          <a:p>
            <a:pPr marL="342900" indent="-342900">
              <a:buFont typeface="Arial" pitchFamily="34" charset="0"/>
              <a:buChar char="•"/>
            </a:pPr>
            <a:r>
              <a:rPr lang="en-US" sz="3200" b="1" dirty="0">
                <a:solidFill>
                  <a:srgbClr val="006600"/>
                </a:solidFill>
                <a:latin typeface="Cambria" pitchFamily="18" charset="0"/>
              </a:rPr>
              <a:t>Planting ratio</a:t>
            </a:r>
          </a:p>
          <a:p>
            <a:pPr marL="342900" indent="-342900">
              <a:buFont typeface="Arial" pitchFamily="34" charset="0"/>
              <a:buChar char="•"/>
            </a:pPr>
            <a:r>
              <a:rPr lang="en-US" sz="3200" b="1" dirty="0">
                <a:solidFill>
                  <a:srgbClr val="006600"/>
                </a:solidFill>
                <a:latin typeface="Cambria" pitchFamily="18" charset="0"/>
              </a:rPr>
              <a:t> </a:t>
            </a:r>
            <a:r>
              <a:rPr lang="en-US" sz="3200" b="1" dirty="0">
                <a:solidFill>
                  <a:srgbClr val="00B050"/>
                </a:solidFill>
                <a:latin typeface="Calibri" pitchFamily="34" charset="0"/>
              </a:rPr>
              <a:t>Non-synchronization of </a:t>
            </a:r>
            <a:r>
              <a:rPr lang="en-US" sz="3200" b="1" dirty="0" smtClean="0">
                <a:solidFill>
                  <a:srgbClr val="00B050"/>
                </a:solidFill>
                <a:latin typeface="Calibri" pitchFamily="34" charset="0"/>
              </a:rPr>
              <a:t>flowering</a:t>
            </a:r>
            <a:endParaRPr lang="en-US" sz="3200" b="1" dirty="0">
              <a:solidFill>
                <a:srgbClr val="FF0000"/>
              </a:solidFill>
              <a:latin typeface="Cambria" pitchFamily="18" charset="0"/>
            </a:endParaRPr>
          </a:p>
          <a:p>
            <a:pPr marL="342900" indent="-342900">
              <a:buFont typeface="Arial" pitchFamily="34" charset="0"/>
              <a:buChar char="•"/>
            </a:pPr>
            <a:r>
              <a:rPr lang="en-US" sz="3200" b="1" dirty="0" err="1" smtClean="0">
                <a:solidFill>
                  <a:srgbClr val="006600"/>
                </a:solidFill>
                <a:latin typeface="Cambria" pitchFamily="18" charset="0"/>
              </a:rPr>
              <a:t>Detasseling</a:t>
            </a:r>
            <a:endParaRPr lang="en-US" sz="3200" b="1" dirty="0">
              <a:solidFill>
                <a:srgbClr val="006600"/>
              </a:solidFill>
              <a:latin typeface="Cambria" pitchFamily="18" charset="0"/>
            </a:endParaRPr>
          </a:p>
          <a:p>
            <a:pPr marL="342900" indent="-342900">
              <a:buFont typeface="Arial" pitchFamily="34" charset="0"/>
              <a:buChar char="•"/>
            </a:pPr>
            <a:r>
              <a:rPr lang="en-US" sz="3200" b="1" dirty="0">
                <a:solidFill>
                  <a:srgbClr val="FF0000"/>
                </a:solidFill>
                <a:latin typeface="Cambria" pitchFamily="18" charset="0"/>
              </a:rPr>
              <a:t>Mechanical admixtures</a:t>
            </a:r>
          </a:p>
          <a:p>
            <a:pPr marL="342900" indent="-342900">
              <a:buFont typeface="Arial" pitchFamily="34" charset="0"/>
              <a:buChar char="•"/>
            </a:pPr>
            <a:r>
              <a:rPr lang="en-US" sz="3200" b="1" dirty="0">
                <a:solidFill>
                  <a:srgbClr val="FF0000"/>
                </a:solidFill>
                <a:latin typeface="Cambria" pitchFamily="18" charset="0"/>
              </a:rPr>
              <a:t>Rouging</a:t>
            </a:r>
          </a:p>
          <a:p>
            <a:pPr marL="342900" indent="-342900">
              <a:buFont typeface="Arial" pitchFamily="34" charset="0"/>
              <a:buChar char="•"/>
            </a:pPr>
            <a:r>
              <a:rPr lang="en-US" sz="3200" b="1" dirty="0">
                <a:solidFill>
                  <a:srgbClr val="0000FF"/>
                </a:solidFill>
                <a:latin typeface="Cambria" pitchFamily="18" charset="0"/>
              </a:rPr>
              <a:t> Physiological maturity of the crop</a:t>
            </a:r>
          </a:p>
          <a:p>
            <a:pPr marL="342900" indent="-342900">
              <a:buFont typeface="Arial" pitchFamily="34" charset="0"/>
              <a:buChar char="•"/>
            </a:pPr>
            <a:r>
              <a:rPr lang="en-US" sz="3200" b="1" dirty="0">
                <a:solidFill>
                  <a:srgbClr val="0000FF"/>
                </a:solidFill>
                <a:latin typeface="Cambria" pitchFamily="18" charset="0"/>
              </a:rPr>
              <a:t>Harvest seed crop</a:t>
            </a:r>
          </a:p>
          <a:p>
            <a:pPr marL="342900" indent="-342900">
              <a:buFont typeface="Arial" pitchFamily="34" charset="0"/>
              <a:buChar char="•"/>
            </a:pPr>
            <a:r>
              <a:rPr lang="en-US" sz="3200" b="1" dirty="0">
                <a:solidFill>
                  <a:srgbClr val="006600"/>
                </a:solidFill>
                <a:latin typeface="Cambria" pitchFamily="18" charset="0"/>
              </a:rPr>
              <a:t> Post harvest operation</a:t>
            </a:r>
            <a:endParaRPr lang="en-US" sz="3200" b="1" dirty="0">
              <a:solidFill>
                <a:srgbClr val="FF0000"/>
              </a:solidFill>
              <a:latin typeface="Cambria" pitchFamily="18" charset="0"/>
            </a:endParaRPr>
          </a:p>
          <a:p>
            <a:pPr marL="342900" indent="-342900">
              <a:buFont typeface="Arial" pitchFamily="34" charset="0"/>
              <a:buChar char="•"/>
            </a:pPr>
            <a:endParaRPr lang="en-US" sz="3200" b="1" dirty="0">
              <a:solidFill>
                <a:srgbClr val="006600"/>
              </a:solidFill>
              <a:latin typeface="Cambr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457200" y="304800"/>
            <a:ext cx="8305800" cy="5878513"/>
          </a:xfrm>
          <a:prstGeom prst="rect">
            <a:avLst/>
          </a:prstGeom>
          <a:noFill/>
          <a:ln w="9525">
            <a:noFill/>
            <a:miter lim="800000"/>
            <a:headEnd/>
            <a:tailEnd/>
          </a:ln>
        </p:spPr>
        <p:txBody>
          <a:bodyPr>
            <a:spAutoFit/>
          </a:bodyPr>
          <a:lstStyle/>
          <a:p>
            <a:pPr algn="just"/>
            <a:r>
              <a:rPr lang="en-US" sz="2800" b="1" dirty="0">
                <a:solidFill>
                  <a:srgbClr val="FF0000"/>
                </a:solidFill>
                <a:latin typeface="Cambria" pitchFamily="18" charset="0"/>
              </a:rPr>
              <a:t>Planting ratio :</a:t>
            </a:r>
          </a:p>
          <a:p>
            <a:pPr algn="just"/>
            <a:endParaRPr lang="en-US" sz="2000" b="1" dirty="0">
              <a:solidFill>
                <a:srgbClr val="FF0000"/>
              </a:solidFill>
              <a:latin typeface="Cambria" pitchFamily="18" charset="0"/>
            </a:endParaRPr>
          </a:p>
          <a:p>
            <a:pPr algn="just">
              <a:buFont typeface="Wingdings" pitchFamily="2" charset="2"/>
              <a:buChar char="Ø"/>
            </a:pPr>
            <a:r>
              <a:rPr lang="en-US" sz="2000" b="1" dirty="0">
                <a:latin typeface="Cambria" pitchFamily="18" charset="0"/>
              </a:rPr>
              <a:t>Maize hybrids vary considerably in respect of plant height, Panicle size, the amount of pollen produced and duration of pollen availability. </a:t>
            </a:r>
          </a:p>
          <a:p>
            <a:pPr algn="just">
              <a:buFont typeface="Wingdings" pitchFamily="2" charset="2"/>
              <a:buChar char="Ø"/>
            </a:pPr>
            <a:endParaRPr lang="en-US" sz="2000" b="1" dirty="0">
              <a:latin typeface="Cambria" pitchFamily="18" charset="0"/>
            </a:endParaRPr>
          </a:p>
          <a:p>
            <a:r>
              <a:rPr lang="en-US" altLang="zh-CN" sz="2000" b="1" dirty="0">
                <a:solidFill>
                  <a:srgbClr val="006600"/>
                </a:solidFill>
                <a:latin typeface="Lucida Sans Unicode" pitchFamily="34" charset="0"/>
                <a:ea typeface="宋体" pitchFamily="2" charset="-122"/>
              </a:rPr>
              <a:t>Single cross hybrid  </a:t>
            </a:r>
            <a:r>
              <a:rPr lang="en-US" altLang="zh-CN" sz="2000" b="1" dirty="0">
                <a:solidFill>
                  <a:srgbClr val="FF33CC"/>
                </a:solidFill>
                <a:latin typeface="Lucida Sans Unicode" pitchFamily="34" charset="0"/>
                <a:ea typeface="宋体" pitchFamily="2" charset="-122"/>
              </a:rPr>
              <a:t>:    4:2 </a:t>
            </a:r>
          </a:p>
          <a:p>
            <a:r>
              <a:rPr lang="en-US" altLang="zh-CN" sz="2000" b="1" dirty="0">
                <a:solidFill>
                  <a:srgbClr val="006600"/>
                </a:solidFill>
                <a:latin typeface="Lucida Sans Unicode" pitchFamily="34" charset="0"/>
                <a:ea typeface="宋体" pitchFamily="2" charset="-122"/>
              </a:rPr>
              <a:t>Double cross</a:t>
            </a:r>
            <a:r>
              <a:rPr lang="en-US" altLang="zh-CN" sz="2000" b="1" dirty="0">
                <a:solidFill>
                  <a:srgbClr val="FF33CC"/>
                </a:solidFill>
                <a:latin typeface="Lucida Sans Unicode" pitchFamily="34" charset="0"/>
                <a:ea typeface="宋体" pitchFamily="2" charset="-122"/>
              </a:rPr>
              <a:t>            :   6:2</a:t>
            </a:r>
          </a:p>
          <a:p>
            <a:r>
              <a:rPr lang="en-US" altLang="zh-CN" sz="2000" b="1" dirty="0">
                <a:solidFill>
                  <a:srgbClr val="006600"/>
                </a:solidFill>
                <a:latin typeface="Lucida Sans Unicode" pitchFamily="34" charset="0"/>
                <a:ea typeface="宋体" pitchFamily="2" charset="-122"/>
              </a:rPr>
              <a:t>Three way cross</a:t>
            </a:r>
            <a:r>
              <a:rPr lang="en-US" altLang="zh-CN" sz="2000" b="1" dirty="0">
                <a:solidFill>
                  <a:srgbClr val="FF33CC"/>
                </a:solidFill>
                <a:latin typeface="Lucida Sans Unicode" pitchFamily="34" charset="0"/>
                <a:ea typeface="宋体" pitchFamily="2" charset="-122"/>
              </a:rPr>
              <a:t>:          6:2</a:t>
            </a:r>
          </a:p>
          <a:p>
            <a:pPr algn="just"/>
            <a:r>
              <a:rPr lang="en-US" sz="2800" b="1" dirty="0">
                <a:latin typeface="Cambria" pitchFamily="18" charset="0"/>
              </a:rPr>
              <a:t> </a:t>
            </a:r>
            <a:r>
              <a:rPr lang="en-US" sz="2800" b="1" dirty="0">
                <a:solidFill>
                  <a:srgbClr val="3333FF"/>
                </a:solidFill>
                <a:latin typeface="Cambria" pitchFamily="18" charset="0"/>
              </a:rPr>
              <a:t>Non-synchronization of flowering: </a:t>
            </a:r>
          </a:p>
          <a:p>
            <a:pPr algn="just">
              <a:buFont typeface="Wingdings" pitchFamily="2" charset="2"/>
              <a:buChar char="ü"/>
            </a:pPr>
            <a:r>
              <a:rPr lang="en-US" sz="2000" b="1" dirty="0">
                <a:solidFill>
                  <a:srgbClr val="003300"/>
                </a:solidFill>
                <a:latin typeface="Cambria" pitchFamily="18" charset="0"/>
              </a:rPr>
              <a:t>Good seed set in seed parent can be achieved by chronological adjustment of pollen shedding and </a:t>
            </a:r>
            <a:r>
              <a:rPr lang="en-US" sz="2000" b="1" dirty="0" err="1">
                <a:solidFill>
                  <a:srgbClr val="003300"/>
                </a:solidFill>
                <a:latin typeface="Cambria" pitchFamily="18" charset="0"/>
              </a:rPr>
              <a:t>silking</a:t>
            </a:r>
            <a:r>
              <a:rPr lang="en-US" sz="2000" b="1" dirty="0">
                <a:solidFill>
                  <a:srgbClr val="003300"/>
                </a:solidFill>
                <a:latin typeface="Cambria" pitchFamily="18" charset="0"/>
              </a:rPr>
              <a:t> respectively.</a:t>
            </a:r>
            <a:r>
              <a:rPr lang="en-US" sz="2000" b="1" dirty="0">
                <a:latin typeface="Cambria" pitchFamily="18" charset="0"/>
              </a:rPr>
              <a:t> </a:t>
            </a:r>
          </a:p>
          <a:p>
            <a:pPr algn="just">
              <a:buFont typeface="Wingdings" pitchFamily="2" charset="2"/>
              <a:buChar char="ü"/>
            </a:pPr>
            <a:endParaRPr lang="en-US" sz="2000" b="1" dirty="0">
              <a:latin typeface="Cambria" pitchFamily="18" charset="0"/>
            </a:endParaRPr>
          </a:p>
          <a:p>
            <a:pPr algn="just">
              <a:buFont typeface="Wingdings" pitchFamily="2" charset="2"/>
              <a:buChar char="ü"/>
            </a:pPr>
            <a:r>
              <a:rPr lang="en-US" sz="2000" b="1" dirty="0">
                <a:solidFill>
                  <a:srgbClr val="C00000"/>
                </a:solidFill>
                <a:latin typeface="Cambria" pitchFamily="18" charset="0"/>
              </a:rPr>
              <a:t>Prolongation of effective flowering period, planting design, efficient alteration of rows planting </a:t>
            </a:r>
            <a:r>
              <a:rPr lang="en-US" sz="2000" b="1" dirty="0" smtClean="0">
                <a:solidFill>
                  <a:srgbClr val="C00000"/>
                </a:solidFill>
                <a:latin typeface="Cambria" pitchFamily="18" charset="0"/>
              </a:rPr>
              <a:t>ratio </a:t>
            </a:r>
            <a:r>
              <a:rPr lang="en-US" sz="2000" b="1" dirty="0">
                <a:solidFill>
                  <a:srgbClr val="C00000"/>
                </a:solidFill>
                <a:latin typeface="Cambria" pitchFamily="18" charset="0"/>
              </a:rPr>
              <a:t>are some of measures which are effectively used to ensure maximum synchronization and good seed set.</a:t>
            </a:r>
          </a:p>
          <a:p>
            <a:pPr algn="just"/>
            <a:endParaRPr lang="en-US" sz="2000" b="1" dirty="0">
              <a:latin typeface="Cambr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762000" y="838200"/>
            <a:ext cx="7696200" cy="2000548"/>
          </a:xfrm>
          <a:prstGeom prst="rect">
            <a:avLst/>
          </a:prstGeom>
          <a:noFill/>
          <a:ln w="9525">
            <a:noFill/>
            <a:miter lim="800000"/>
            <a:headEnd/>
            <a:tailEnd/>
          </a:ln>
        </p:spPr>
        <p:txBody>
          <a:bodyPr>
            <a:spAutoFit/>
          </a:bodyPr>
          <a:lstStyle/>
          <a:p>
            <a:pPr algn="just"/>
            <a:r>
              <a:rPr lang="en-US" sz="2800" b="1" u="sng" dirty="0" err="1" smtClean="0">
                <a:solidFill>
                  <a:srgbClr val="000099"/>
                </a:solidFill>
                <a:latin typeface="Cambria" pitchFamily="18" charset="0"/>
              </a:rPr>
              <a:t>Detasselling</a:t>
            </a:r>
            <a:r>
              <a:rPr lang="en-US" sz="2800" b="1" u="sng" dirty="0">
                <a:solidFill>
                  <a:srgbClr val="000099"/>
                </a:solidFill>
                <a:latin typeface="Cambria" pitchFamily="18" charset="0"/>
              </a:rPr>
              <a:t>: </a:t>
            </a:r>
            <a:r>
              <a:rPr lang="en-US" sz="2400" b="1" dirty="0">
                <a:latin typeface="Cambria" pitchFamily="18" charset="0"/>
              </a:rPr>
              <a:t>Removal of male inflorescence from the </a:t>
            </a:r>
            <a:r>
              <a:rPr lang="en-US" sz="2400" b="1" dirty="0" err="1">
                <a:latin typeface="Cambria" pitchFamily="18" charset="0"/>
              </a:rPr>
              <a:t>monoecious</a:t>
            </a:r>
            <a:r>
              <a:rPr lang="en-US" sz="2400" b="1" dirty="0">
                <a:latin typeface="Cambria" pitchFamily="18" charset="0"/>
              </a:rPr>
              <a:t> crop.  </a:t>
            </a:r>
          </a:p>
          <a:p>
            <a:pPr algn="just"/>
            <a:r>
              <a:rPr lang="en-US" sz="2400" b="1" dirty="0">
                <a:latin typeface="Cambria" pitchFamily="18" charset="0"/>
              </a:rPr>
              <a:t>The time taken for shedding of pollen from the tassel in 1-2 days after emergence. Hence the tassel should be removed before the shedding of pollen.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1478</TotalTime>
  <Words>1676</Words>
  <Application>Microsoft Office PowerPoint</Application>
  <PresentationFormat>On-screen Show (4:3)</PresentationFormat>
  <Paragraphs>134</Paragraphs>
  <Slides>26</Slides>
  <Notes>0</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Concourse</vt:lpstr>
      <vt:lpstr>Equity</vt:lpstr>
      <vt:lpstr>PowerPoint Presentation</vt:lpstr>
      <vt:lpstr>Outline</vt:lpstr>
      <vt:lpstr>PowerPoint Presentation</vt:lpstr>
      <vt:lpstr>Floral biology</vt:lpstr>
      <vt:lpstr>Anthesis and Pollination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Identification of Potential Hybrid Parents (A-, B- and R-lines)</vt:lpstr>
      <vt:lpstr>PowerPoint Presentation</vt:lpstr>
      <vt:lpstr>Seed Multiplication of Parental Lines (R-line, B-line, and A-lines)</vt:lpstr>
      <vt:lpstr>PowerPoint Presentation</vt:lpstr>
      <vt:lpstr>Hybrid (A x R) Seed Production (Certified Seed)</vt:lpstr>
      <vt:lpstr>PowerPoint Presentation</vt:lpstr>
      <vt:lpstr>PowerPoint Presentation</vt:lpstr>
      <vt:lpstr>Harvest of R-line seed from A x R plots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arslan azeem</dc:creator>
  <cp:lastModifiedBy>Usman Saleem</cp:lastModifiedBy>
  <cp:revision>184</cp:revision>
  <dcterms:created xsi:type="dcterms:W3CDTF">2006-08-16T00:00:00Z</dcterms:created>
  <dcterms:modified xsi:type="dcterms:W3CDTF">2018-03-27T07:35:21Z</dcterms:modified>
</cp:coreProperties>
</file>