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4/16/2018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4/16/2018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Lecture </a:t>
            </a:r>
            <a:r>
              <a:rPr lang="en-US" sz="4400" dirty="0" smtClean="0"/>
              <a:t>11</a:t>
            </a:r>
            <a:r>
              <a:rPr lang="en-US" sz="4400" dirty="0"/>
              <a:t/>
            </a:r>
            <a:br>
              <a:rPr lang="en-US" sz="4400" dirty="0"/>
            </a:br>
            <a:r>
              <a:rPr lang="en-US" sz="4400" dirty="0"/>
              <a:t>Nutrition during </a:t>
            </a:r>
            <a:r>
              <a:rPr lang="en-US" sz="4400" dirty="0" smtClean="0"/>
              <a:t>Pregnancy(2)</a:t>
            </a:r>
            <a:endParaRPr lang="en-US" sz="4400" dirty="0"/>
          </a:p>
        </p:txBody>
      </p:sp>
      <p:sp>
        <p:nvSpPr>
          <p:cNvPr id="3" name="Subtitle 2"/>
          <p:cNvSpPr>
            <a:spLocks noGrp="1"/>
          </p:cNvSpPr>
          <p:nvPr>
            <p:ph type="subTitle" idx="1"/>
          </p:nvPr>
        </p:nvSpPr>
        <p:spPr/>
        <p:txBody>
          <a:bodyPr/>
          <a:lstStyle/>
          <a:p>
            <a:endParaRPr lang="en-US" dirty="0" smtClean="0"/>
          </a:p>
          <a:p>
            <a:r>
              <a:rPr lang="en-US" dirty="0" smtClean="0"/>
              <a:t>By dr. </a:t>
            </a:r>
            <a:r>
              <a:rPr lang="en-US" dirty="0" err="1" smtClean="0"/>
              <a:t>umer</a:t>
            </a:r>
            <a:r>
              <a:rPr lang="en-US" dirty="0" smtClean="0"/>
              <a:t> farooq</a:t>
            </a:r>
            <a:endParaRPr lang="en-US" dirty="0"/>
          </a:p>
        </p:txBody>
      </p:sp>
    </p:spTree>
    <p:extLst>
      <p:ext uri="{BB962C8B-B14F-4D97-AF65-F5344CB8AC3E}">
        <p14:creationId xmlns:p14="http://schemas.microsoft.com/office/powerpoint/2010/main" val="3855268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20132"/>
            <a:ext cx="8946541" cy="5428268"/>
          </a:xfrm>
        </p:spPr>
        <p:txBody>
          <a:bodyPr>
            <a:normAutofit/>
          </a:bodyPr>
          <a:lstStyle/>
          <a:p>
            <a:r>
              <a:rPr lang="en-US" b="1" u="sng" dirty="0"/>
              <a:t>Nutrients for Blood Production and Cell Growth</a:t>
            </a:r>
            <a:r>
              <a:rPr lang="en-US" dirty="0"/>
              <a:t> </a:t>
            </a:r>
            <a:endParaRPr lang="en-US" dirty="0" smtClean="0"/>
          </a:p>
          <a:p>
            <a:r>
              <a:rPr lang="en-US" dirty="0" smtClean="0"/>
              <a:t>New </a:t>
            </a:r>
            <a:r>
              <a:rPr lang="en-US" dirty="0"/>
              <a:t>cells are laid down at a tremendous pace as the fetus grows and develops. At the same time, the mother’s red blood cell mass expands. </a:t>
            </a:r>
            <a:endParaRPr lang="en-US" dirty="0" smtClean="0"/>
          </a:p>
          <a:p>
            <a:r>
              <a:rPr lang="en-US" dirty="0" smtClean="0"/>
              <a:t>All </a:t>
            </a:r>
            <a:r>
              <a:rPr lang="en-US" dirty="0"/>
              <a:t>nutrients are important in these processes, but for folate, vitamin B12, iron, and zinc, the needs are especially great due to their key roles in the synthesis of DNA and new cells. </a:t>
            </a:r>
            <a:endParaRPr lang="en-US" dirty="0" smtClean="0"/>
          </a:p>
          <a:p>
            <a:r>
              <a:rPr lang="en-US" dirty="0" smtClean="0"/>
              <a:t>The </a:t>
            </a:r>
            <a:r>
              <a:rPr lang="en-US" dirty="0"/>
              <a:t>requirement for folate increases dramatically during pregnancy. </a:t>
            </a:r>
            <a:r>
              <a:rPr lang="en-US" dirty="0" smtClean="0"/>
              <a:t>It </a:t>
            </a:r>
            <a:r>
              <a:rPr lang="en-US" dirty="0"/>
              <a:t>is best to obtain sufficient folate from a combination of supplements, fortified foods, and a diet that includes fruits, juices, green vegetables, and whole </a:t>
            </a:r>
            <a:r>
              <a:rPr lang="en-US" dirty="0" smtClean="0"/>
              <a:t>grains. The </a:t>
            </a:r>
            <a:r>
              <a:rPr lang="en-US" dirty="0"/>
              <a:t>“How to” feature in </a:t>
            </a:r>
            <a:r>
              <a:rPr lang="en-US" dirty="0" smtClean="0"/>
              <a:t>the figure described </a:t>
            </a:r>
            <a:r>
              <a:rPr lang="en-US" dirty="0"/>
              <a:t>how folate from each of these sources contributes to a day’s intake. </a:t>
            </a:r>
            <a:endParaRPr lang="en-US" dirty="0" smtClean="0"/>
          </a:p>
          <a:p>
            <a:r>
              <a:rPr lang="en-US" dirty="0" smtClean="0"/>
              <a:t>The </a:t>
            </a:r>
            <a:r>
              <a:rPr lang="en-US" dirty="0"/>
              <a:t>pregnant woman also has a slightly greater need for the B vitamin that activates the folate enzyme—vitamin B12</a:t>
            </a:r>
            <a:r>
              <a:rPr lang="en-US" dirty="0" smtClean="0"/>
              <a:t>.</a:t>
            </a:r>
          </a:p>
        </p:txBody>
      </p:sp>
    </p:spTree>
    <p:extLst>
      <p:ext uri="{BB962C8B-B14F-4D97-AF65-F5344CB8AC3E}">
        <p14:creationId xmlns:p14="http://schemas.microsoft.com/office/powerpoint/2010/main" val="2682784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622170"/>
            <a:ext cx="8946541" cy="5626230"/>
          </a:xfrm>
        </p:spPr>
        <p:txBody>
          <a:bodyPr/>
          <a:lstStyle/>
          <a:p>
            <a:r>
              <a:rPr lang="en-US" dirty="0"/>
              <a:t>Generally, even modest amounts of meat, fish, eggs, or milk products together with body stores easily meet the need for vitamin B12. </a:t>
            </a:r>
          </a:p>
          <a:p>
            <a:r>
              <a:rPr lang="en-US" dirty="0"/>
              <a:t>Vegans who exclude all foods of animal origin, however, need daily supplements of vitamin B12 or vitamin B12–fortified foods to prevent the neurological complications of a deficiency.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678" y="2740843"/>
            <a:ext cx="5489542" cy="4117157"/>
          </a:xfrm>
          <a:prstGeom prst="rect">
            <a:avLst/>
          </a:prstGeom>
        </p:spPr>
      </p:pic>
    </p:spTree>
    <p:extLst>
      <p:ext uri="{BB962C8B-B14F-4D97-AF65-F5344CB8AC3E}">
        <p14:creationId xmlns:p14="http://schemas.microsoft.com/office/powerpoint/2010/main" val="3637025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48412"/>
            <a:ext cx="8946541" cy="5399987"/>
          </a:xfrm>
        </p:spPr>
        <p:txBody>
          <a:bodyPr>
            <a:normAutofit lnSpcReduction="10000"/>
          </a:bodyPr>
          <a:lstStyle/>
          <a:p>
            <a:r>
              <a:rPr lang="en-US" dirty="0"/>
              <a:t>Pregnant women need iron </a:t>
            </a:r>
            <a:r>
              <a:rPr lang="en-US" dirty="0" smtClean="0"/>
              <a:t>to </a:t>
            </a:r>
            <a:r>
              <a:rPr lang="en-US" dirty="0"/>
              <a:t>support their enlarged blood volume and to provide for placental and fetal </a:t>
            </a:r>
            <a:r>
              <a:rPr lang="en-US" dirty="0" smtClean="0"/>
              <a:t>needs.</a:t>
            </a:r>
          </a:p>
          <a:p>
            <a:r>
              <a:rPr lang="en-US" dirty="0" smtClean="0"/>
              <a:t>The </a:t>
            </a:r>
            <a:r>
              <a:rPr lang="en-US" dirty="0"/>
              <a:t>developing fetus draws on maternal iron stores to create sufficient stores of its own to last through the first four to six months after birth. </a:t>
            </a:r>
            <a:endParaRPr lang="en-US" dirty="0" smtClean="0"/>
          </a:p>
          <a:p>
            <a:r>
              <a:rPr lang="en-US" dirty="0" smtClean="0"/>
              <a:t>Even </a:t>
            </a:r>
            <a:r>
              <a:rPr lang="en-US" dirty="0"/>
              <a:t>women with inadequate iron stores transfer significant amounts of iron to the fetus, suggesting that the iron needs of the fetus have priority over those of the </a:t>
            </a:r>
            <a:r>
              <a:rPr lang="en-US" dirty="0" smtClean="0"/>
              <a:t>mother.</a:t>
            </a:r>
          </a:p>
          <a:p>
            <a:r>
              <a:rPr lang="en-US" dirty="0" smtClean="0"/>
              <a:t>In </a:t>
            </a:r>
            <a:r>
              <a:rPr lang="en-US" dirty="0"/>
              <a:t>addition, blood losses are inevitable at birth, especially during a cesarean section, and can further drain the mother’s supply</a:t>
            </a:r>
            <a:r>
              <a:rPr lang="en-US" dirty="0" smtClean="0"/>
              <a:t>.</a:t>
            </a:r>
          </a:p>
          <a:p>
            <a:r>
              <a:rPr lang="en-US" dirty="0"/>
              <a:t>During pregnancy, the body makes several adaptations to help meet the exceptionally high need for iron. Menstruation, the major route of iron loss in women, ceases, and iron absorption improves thanks to an increase in blood transferrin, the body’s iron-absorbing and iron-carrying </a:t>
            </a:r>
            <a:r>
              <a:rPr lang="en-US" dirty="0" smtClean="0"/>
              <a:t>protein. Without </a:t>
            </a:r>
            <a:r>
              <a:rPr lang="en-US" dirty="0"/>
              <a:t>sufficient intake, though, iron stores would quickly dwindle. </a:t>
            </a:r>
          </a:p>
        </p:txBody>
      </p:sp>
    </p:spTree>
    <p:extLst>
      <p:ext uri="{BB962C8B-B14F-4D97-AF65-F5344CB8AC3E}">
        <p14:creationId xmlns:p14="http://schemas.microsoft.com/office/powerpoint/2010/main" val="4130053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150070"/>
            <a:ext cx="8946541" cy="5098330"/>
          </a:xfrm>
        </p:spPr>
        <p:txBody>
          <a:bodyPr>
            <a:normAutofit/>
          </a:bodyPr>
          <a:lstStyle/>
          <a:p>
            <a:r>
              <a:rPr lang="en-US" dirty="0"/>
              <a:t>Few women enter pregnancy with adequate iron stores, so a daily iron supplement is recommended during the second and third trimesters for all pregnant women. </a:t>
            </a:r>
            <a:endParaRPr lang="en-US" dirty="0" smtClean="0"/>
          </a:p>
          <a:p>
            <a:r>
              <a:rPr lang="en-US" dirty="0" smtClean="0"/>
              <a:t>For </a:t>
            </a:r>
            <a:r>
              <a:rPr lang="en-US" dirty="0"/>
              <a:t>this reason, most prenatal supplements provide 30 to 60 milligrams of iron a day. </a:t>
            </a:r>
            <a:endParaRPr lang="en-US" dirty="0" smtClean="0"/>
          </a:p>
          <a:p>
            <a:r>
              <a:rPr lang="en-US" dirty="0" smtClean="0"/>
              <a:t>To </a:t>
            </a:r>
            <a:r>
              <a:rPr lang="en-US" dirty="0"/>
              <a:t>enhance iron absorption, the supplement should be taken between meals or at bedtime and with liquids other than milk, coffee, or tea, which inhibit iron absorption. </a:t>
            </a:r>
            <a:endParaRPr lang="en-US" dirty="0" smtClean="0"/>
          </a:p>
          <a:p>
            <a:r>
              <a:rPr lang="en-US" dirty="0" smtClean="0"/>
              <a:t>Drinking </a:t>
            </a:r>
            <a:r>
              <a:rPr lang="en-US" dirty="0"/>
              <a:t>orange juice does not enhance iron absorption from supplements as it does from foods; vitamin C enhances iron absorption by converting iron from ferric to ferrous, but supplemental iron is already in the ferrous form. Vitamin C is helpful, however, in preventing the premature rupture of amniotic </a:t>
            </a:r>
            <a:r>
              <a:rPr lang="en-US" dirty="0" smtClean="0"/>
              <a:t>membranes. </a:t>
            </a:r>
            <a:endParaRPr lang="en-US" dirty="0"/>
          </a:p>
        </p:txBody>
      </p:sp>
    </p:spTree>
    <p:extLst>
      <p:ext uri="{BB962C8B-B14F-4D97-AF65-F5344CB8AC3E}">
        <p14:creationId xmlns:p14="http://schemas.microsoft.com/office/powerpoint/2010/main" val="1156499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451728"/>
            <a:ext cx="8946541" cy="4796671"/>
          </a:xfrm>
        </p:spPr>
        <p:txBody>
          <a:bodyPr/>
          <a:lstStyle/>
          <a:p>
            <a:r>
              <a:rPr lang="en-US" dirty="0" smtClean="0"/>
              <a:t>Zinc </a:t>
            </a:r>
            <a:r>
              <a:rPr lang="en-US" dirty="0"/>
              <a:t>is required for DNA and RNA synthesis and thus for protein synthesis and cell development. </a:t>
            </a:r>
            <a:endParaRPr lang="en-US" dirty="0" smtClean="0"/>
          </a:p>
          <a:p>
            <a:r>
              <a:rPr lang="en-US" dirty="0" smtClean="0"/>
              <a:t>Typical </a:t>
            </a:r>
            <a:r>
              <a:rPr lang="en-US" dirty="0"/>
              <a:t>zinc intakes for pregnant women are lower than recommendations, but fortunately, zinc absorption increases when zinc intakes are </a:t>
            </a:r>
            <a:r>
              <a:rPr lang="en-US" dirty="0" smtClean="0"/>
              <a:t>low.</a:t>
            </a:r>
          </a:p>
          <a:p>
            <a:r>
              <a:rPr lang="en-US" dirty="0" smtClean="0"/>
              <a:t>Routine </a:t>
            </a:r>
            <a:r>
              <a:rPr lang="en-US" dirty="0"/>
              <a:t>supplementation is not </a:t>
            </a:r>
            <a:r>
              <a:rPr lang="en-US" dirty="0" smtClean="0"/>
              <a:t>advised. Women </a:t>
            </a:r>
            <a:r>
              <a:rPr lang="en-US" dirty="0"/>
              <a:t>taking iron supplements (more than 30 milligrams per day), however, may need zinc supplementation because large doses of iron can interfere with the body’s absorption and use of zinc. </a:t>
            </a:r>
          </a:p>
          <a:p>
            <a:endParaRPr lang="en-US" dirty="0"/>
          </a:p>
        </p:txBody>
      </p:sp>
    </p:spTree>
    <p:extLst>
      <p:ext uri="{BB962C8B-B14F-4D97-AF65-F5344CB8AC3E}">
        <p14:creationId xmlns:p14="http://schemas.microsoft.com/office/powerpoint/2010/main" val="1077837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during pregnancy</a:t>
            </a:r>
            <a:endParaRPr lang="en-US" dirty="0"/>
          </a:p>
        </p:txBody>
      </p:sp>
      <p:sp>
        <p:nvSpPr>
          <p:cNvPr id="3" name="Content Placeholder 2"/>
          <p:cNvSpPr>
            <a:spLocks noGrp="1"/>
          </p:cNvSpPr>
          <p:nvPr>
            <p:ph idx="1"/>
          </p:nvPr>
        </p:nvSpPr>
        <p:spPr>
          <a:xfrm>
            <a:off x="1103312" y="1853248"/>
            <a:ext cx="8946541" cy="4395152"/>
          </a:xfrm>
        </p:spPr>
        <p:txBody>
          <a:bodyPr/>
          <a:lstStyle/>
          <a:p>
            <a:r>
              <a:rPr lang="en-US" dirty="0"/>
              <a:t>A woman’s body changes dramatically during pregnancy. Her uterus and its supporting muscles increase in size and strength; her blood volume increases by half to carry the additional nutrients and other materials; her joints become more flexible in preparation for childbirth; her feet swell in response to high concentrations of the hormone estrogen, which promotes water retention and helps to ready the uterus for delivery; and her breasts enlarge in preparation for lactation. The hormones that mediate all these changes may influence her mood. She can best prepare to handle these changes given a nutritious diet, regular physical activity, plenty of rest, and caring companions</a:t>
            </a:r>
          </a:p>
        </p:txBody>
      </p:sp>
    </p:spTree>
    <p:extLst>
      <p:ext uri="{BB962C8B-B14F-4D97-AF65-F5344CB8AC3E}">
        <p14:creationId xmlns:p14="http://schemas.microsoft.com/office/powerpoint/2010/main" val="1143185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Nutrient Needs during Pregnancy </a:t>
            </a:r>
          </a:p>
        </p:txBody>
      </p:sp>
      <p:sp>
        <p:nvSpPr>
          <p:cNvPr id="3" name="Content Placeholder 2"/>
          <p:cNvSpPr>
            <a:spLocks noGrp="1"/>
          </p:cNvSpPr>
          <p:nvPr>
            <p:ph idx="1"/>
          </p:nvPr>
        </p:nvSpPr>
        <p:spPr/>
        <p:txBody>
          <a:bodyPr/>
          <a:lstStyle/>
          <a:p>
            <a:r>
              <a:rPr lang="en-US" dirty="0"/>
              <a:t>From conception to birth, all parts of the infant—bones, muscles, organs, blood cells, skin, and other tissues—are made from nutrients in the foods the mother eats. For most women, nutrient needs during pregnancy and lactation </a:t>
            </a:r>
            <a:r>
              <a:rPr lang="en-US" dirty="0" smtClean="0"/>
              <a:t>are </a:t>
            </a:r>
            <a:r>
              <a:rPr lang="en-US" dirty="0"/>
              <a:t>higher than at any other time (see </a:t>
            </a:r>
            <a:r>
              <a:rPr lang="en-US" dirty="0" smtClean="0"/>
              <a:t>Figure). </a:t>
            </a:r>
            <a:r>
              <a:rPr lang="en-US" dirty="0"/>
              <a:t>To meet the high nutrient demands of pregnancy, a woman will need to make careful food choices, but her body will also help by maximizing absorption and minimizing losses</a:t>
            </a:r>
          </a:p>
        </p:txBody>
      </p:sp>
    </p:spTree>
    <p:extLst>
      <p:ext uri="{BB962C8B-B14F-4D97-AF65-F5344CB8AC3E}">
        <p14:creationId xmlns:p14="http://schemas.microsoft.com/office/powerpoint/2010/main" val="3898664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703" t="1534"/>
          <a:stretch/>
        </p:blipFill>
        <p:spPr>
          <a:xfrm>
            <a:off x="3478490" y="197963"/>
            <a:ext cx="4363561" cy="6050438"/>
          </a:xfrm>
        </p:spPr>
      </p:pic>
    </p:spTree>
    <p:extLst>
      <p:ext uri="{BB962C8B-B14F-4D97-AF65-F5344CB8AC3E}">
        <p14:creationId xmlns:p14="http://schemas.microsoft.com/office/powerpoint/2010/main" val="695609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121790"/>
            <a:ext cx="8946541" cy="5126609"/>
          </a:xfrm>
        </p:spPr>
        <p:txBody>
          <a:bodyPr>
            <a:normAutofit/>
          </a:bodyPr>
          <a:lstStyle/>
          <a:p>
            <a:r>
              <a:rPr lang="en-US" b="1" u="sng" dirty="0"/>
              <a:t>Energy</a:t>
            </a:r>
            <a:r>
              <a:rPr lang="en-US" dirty="0"/>
              <a:t> </a:t>
            </a:r>
            <a:endParaRPr lang="en-US" dirty="0" smtClean="0"/>
          </a:p>
          <a:p>
            <a:r>
              <a:rPr lang="en-US" dirty="0" smtClean="0"/>
              <a:t>The </a:t>
            </a:r>
            <a:r>
              <a:rPr lang="en-US" dirty="0"/>
              <a:t>enhanced work of pregnancy raises the basal metabolic rate dramatically and demands extra energy</a:t>
            </a:r>
            <a:r>
              <a:rPr lang="en-US" dirty="0" smtClean="0"/>
              <a:t>. </a:t>
            </a:r>
          </a:p>
          <a:p>
            <a:r>
              <a:rPr lang="en-US" dirty="0" smtClean="0"/>
              <a:t>Energy </a:t>
            </a:r>
            <a:r>
              <a:rPr lang="en-US" dirty="0"/>
              <a:t>needs of pregnant women are greater than those of </a:t>
            </a:r>
            <a:r>
              <a:rPr lang="en-US" dirty="0" err="1"/>
              <a:t>nonpregnant</a:t>
            </a:r>
            <a:r>
              <a:rPr lang="en-US" dirty="0"/>
              <a:t> women—an additional 340 </a:t>
            </a:r>
            <a:r>
              <a:rPr lang="en-US" dirty="0" err="1"/>
              <a:t>kcalories</a:t>
            </a:r>
            <a:r>
              <a:rPr lang="en-US" dirty="0"/>
              <a:t> per day during the second trimester and an extra 450 </a:t>
            </a:r>
            <a:r>
              <a:rPr lang="en-US" dirty="0" err="1"/>
              <a:t>kcalories</a:t>
            </a:r>
            <a:r>
              <a:rPr lang="en-US" dirty="0"/>
              <a:t> per day during the third. </a:t>
            </a:r>
          </a:p>
          <a:p>
            <a:r>
              <a:rPr lang="en-US" dirty="0" smtClean="0"/>
              <a:t>A </a:t>
            </a:r>
            <a:r>
              <a:rPr lang="en-US" dirty="0"/>
              <a:t>woman can easily get these added </a:t>
            </a:r>
            <a:r>
              <a:rPr lang="en-US" dirty="0" err="1"/>
              <a:t>kcalories</a:t>
            </a:r>
            <a:r>
              <a:rPr lang="en-US" dirty="0"/>
              <a:t> with nutrient dense selections from the five food groups. See </a:t>
            </a:r>
            <a:r>
              <a:rPr lang="en-US" dirty="0" smtClean="0"/>
              <a:t>Table (2.3) for </a:t>
            </a:r>
            <a:r>
              <a:rPr lang="en-US" dirty="0"/>
              <a:t>suggested dietary patterns for several </a:t>
            </a:r>
            <a:r>
              <a:rPr lang="en-US" dirty="0" err="1"/>
              <a:t>kcalorie</a:t>
            </a:r>
            <a:r>
              <a:rPr lang="en-US" dirty="0"/>
              <a:t> levels and Figure </a:t>
            </a:r>
            <a:r>
              <a:rPr lang="en-US" dirty="0" smtClean="0"/>
              <a:t>(14.11)for </a:t>
            </a:r>
            <a:r>
              <a:rPr lang="en-US" dirty="0"/>
              <a:t>a sample menu for pregnant and lactating women. </a:t>
            </a:r>
            <a:endParaRPr lang="en-US" dirty="0" smtClean="0"/>
          </a:p>
          <a:p>
            <a:r>
              <a:rPr lang="en-US" dirty="0" smtClean="0"/>
              <a:t>For </a:t>
            </a:r>
            <a:r>
              <a:rPr lang="en-US" dirty="0"/>
              <a:t>a 2000-kcalorie daily intake, these added </a:t>
            </a:r>
            <a:r>
              <a:rPr lang="en-US" dirty="0" err="1"/>
              <a:t>kcalories</a:t>
            </a:r>
            <a:r>
              <a:rPr lang="en-US" dirty="0"/>
              <a:t> represent about 15 to 20 percent more food energy than before pregnancy. </a:t>
            </a:r>
          </a:p>
        </p:txBody>
      </p:sp>
    </p:spTree>
    <p:extLst>
      <p:ext uri="{BB962C8B-B14F-4D97-AF65-F5344CB8AC3E}">
        <p14:creationId xmlns:p14="http://schemas.microsoft.com/office/powerpoint/2010/main" val="1577313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630838"/>
            <a:ext cx="8946541" cy="4617562"/>
          </a:xfrm>
        </p:spPr>
        <p:txBody>
          <a:bodyPr/>
          <a:lstStyle/>
          <a:p>
            <a:r>
              <a:rPr lang="en-US" dirty="0"/>
              <a:t>The increase in nutrient needs is often greater than this, so nutrient-dense foods should be chosen to supply the extra </a:t>
            </a:r>
            <a:r>
              <a:rPr lang="en-US" dirty="0" err="1"/>
              <a:t>kcalories</a:t>
            </a:r>
            <a:r>
              <a:rPr lang="en-US" dirty="0"/>
              <a:t>: foods such as whole-grain breads and cereals, legumes, dark green vegetables, citrus fruits, low-fat milk and milk products, and lean meats, fish, poultry, and eggs. </a:t>
            </a:r>
            <a:endParaRPr lang="en-US" dirty="0" smtClean="0"/>
          </a:p>
          <a:p>
            <a:r>
              <a:rPr lang="en-US" dirty="0" smtClean="0"/>
              <a:t>Ample </a:t>
            </a:r>
            <a:r>
              <a:rPr lang="en-US" dirty="0"/>
              <a:t>carbohydrate (ideally, 175 grams or more per day and certainly no less than 135 grams) is necessary to fuel the fetal brain. Sufficient carbohydrate ensures that the protein needed for growth will not be broken down and used to make glucose. </a:t>
            </a:r>
          </a:p>
          <a:p>
            <a:pPr marL="0" indent="0">
              <a:buNone/>
            </a:pPr>
            <a:endParaRPr lang="en-US" dirty="0"/>
          </a:p>
        </p:txBody>
      </p:sp>
    </p:spTree>
    <p:extLst>
      <p:ext uri="{BB962C8B-B14F-4D97-AF65-F5344CB8AC3E}">
        <p14:creationId xmlns:p14="http://schemas.microsoft.com/office/powerpoint/2010/main" val="1153661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8797" y="0"/>
            <a:ext cx="7361958" cy="265486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285" y="2783264"/>
            <a:ext cx="5567911" cy="4074736"/>
          </a:xfrm>
          <a:prstGeom prst="rect">
            <a:avLst/>
          </a:prstGeom>
        </p:spPr>
      </p:pic>
    </p:spTree>
    <p:extLst>
      <p:ext uri="{BB962C8B-B14F-4D97-AF65-F5344CB8AC3E}">
        <p14:creationId xmlns:p14="http://schemas.microsoft.com/office/powerpoint/2010/main" val="114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395926"/>
            <a:ext cx="8946541" cy="5852473"/>
          </a:xfrm>
        </p:spPr>
        <p:txBody>
          <a:bodyPr>
            <a:normAutofit lnSpcReduction="10000"/>
          </a:bodyPr>
          <a:lstStyle/>
          <a:p>
            <a:r>
              <a:rPr lang="en-US" b="1" u="sng" dirty="0" smtClean="0"/>
              <a:t>Protein</a:t>
            </a:r>
            <a:r>
              <a:rPr lang="en-US" dirty="0" smtClean="0"/>
              <a:t> </a:t>
            </a:r>
          </a:p>
          <a:p>
            <a:r>
              <a:rPr lang="en-US" dirty="0" smtClean="0"/>
              <a:t>The </a:t>
            </a:r>
            <a:r>
              <a:rPr lang="en-US" dirty="0"/>
              <a:t>protein </a:t>
            </a:r>
            <a:r>
              <a:rPr lang="en-US" dirty="0" smtClean="0"/>
              <a:t>RDA </a:t>
            </a:r>
            <a:r>
              <a:rPr lang="en-US" dirty="0"/>
              <a:t>for pregnancy is an additional 25 grams per day higher than for </a:t>
            </a:r>
            <a:r>
              <a:rPr lang="en-US" dirty="0" err="1"/>
              <a:t>nonpregnant</a:t>
            </a:r>
            <a:r>
              <a:rPr lang="en-US" dirty="0"/>
              <a:t> women. Pregnant women can easily meet their protein needs by selecting meats, milk products, and protein-containing plant foods such as legumes, whole grains, nuts, and seeds. </a:t>
            </a:r>
            <a:endParaRPr lang="en-US" dirty="0" smtClean="0"/>
          </a:p>
          <a:p>
            <a:r>
              <a:rPr lang="en-US" dirty="0" smtClean="0"/>
              <a:t>Because </a:t>
            </a:r>
            <a:r>
              <a:rPr lang="en-US" dirty="0"/>
              <a:t>use of high-protein supplements during pregnancy may be harmful to the infant’s development, it is </a:t>
            </a:r>
            <a:r>
              <a:rPr lang="en-US" dirty="0" smtClean="0"/>
              <a:t>discouraged</a:t>
            </a:r>
          </a:p>
          <a:p>
            <a:r>
              <a:rPr lang="en-US" b="1" u="sng" dirty="0"/>
              <a:t>Essential Fatty </a:t>
            </a:r>
            <a:r>
              <a:rPr lang="en-US" b="1" u="sng" dirty="0" smtClean="0"/>
              <a:t>Acids</a:t>
            </a:r>
          </a:p>
          <a:p>
            <a:r>
              <a:rPr lang="en-US" dirty="0" smtClean="0"/>
              <a:t>The </a:t>
            </a:r>
            <a:r>
              <a:rPr lang="en-US" dirty="0"/>
              <a:t>high nutrient requirements of pregnancy leave little room in the diet for excess fat, but the essential long-chain polyunsaturated fatty acids are particularly important to the growth and development of the fetus. </a:t>
            </a:r>
            <a:endParaRPr lang="en-US" dirty="0" smtClean="0"/>
          </a:p>
          <a:p>
            <a:r>
              <a:rPr lang="en-US" dirty="0" smtClean="0"/>
              <a:t>The </a:t>
            </a:r>
            <a:r>
              <a:rPr lang="en-US" dirty="0"/>
              <a:t>brain is largely made of lipid material, and it depends heavily on the long-chain omega-3 and omega-6 fatty acids for its growth, function, and </a:t>
            </a:r>
            <a:r>
              <a:rPr lang="en-US" dirty="0" smtClean="0"/>
              <a:t>structure </a:t>
            </a:r>
            <a:r>
              <a:rPr lang="en-US" dirty="0"/>
              <a:t>(See Table 5-2 </a:t>
            </a:r>
            <a:r>
              <a:rPr lang="en-US" dirty="0" smtClean="0"/>
              <a:t>on </a:t>
            </a:r>
            <a:r>
              <a:rPr lang="en-US" dirty="0"/>
              <a:t>for a list of good food sources of the omega fatty acids.) </a:t>
            </a:r>
          </a:p>
        </p:txBody>
      </p:sp>
    </p:spTree>
    <p:extLst>
      <p:ext uri="{BB962C8B-B14F-4D97-AF65-F5344CB8AC3E}">
        <p14:creationId xmlns:p14="http://schemas.microsoft.com/office/powerpoint/2010/main" val="1114840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313" y="800843"/>
            <a:ext cx="8947150" cy="5221389"/>
          </a:xfrm>
        </p:spPr>
      </p:pic>
    </p:spTree>
    <p:extLst>
      <p:ext uri="{BB962C8B-B14F-4D97-AF65-F5344CB8AC3E}">
        <p14:creationId xmlns:p14="http://schemas.microsoft.com/office/powerpoint/2010/main" val="40242538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124</TotalTime>
  <Words>1179</Words>
  <Application>Microsoft Office PowerPoint</Application>
  <PresentationFormat>Widescreen</PresentationFormat>
  <Paragraphs>39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Ion</vt:lpstr>
      <vt:lpstr>Lecture 11 Nutrition during Pregnancy(2)</vt:lpstr>
      <vt:lpstr>Nutrition during pregnancy</vt:lpstr>
      <vt:lpstr>Energy and Nutrient Needs during Pregnancy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11 Nutrition during Pregnancy(2)</dc:title>
  <dc:creator>umar farooq</dc:creator>
  <cp:lastModifiedBy>umar farooq</cp:lastModifiedBy>
  <cp:revision>16</cp:revision>
  <dcterms:created xsi:type="dcterms:W3CDTF">2018-04-09T05:41:28Z</dcterms:created>
  <dcterms:modified xsi:type="dcterms:W3CDTF">2018-04-16T07:39:34Z</dcterms:modified>
</cp:coreProperties>
</file>