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62" r:id="rId4"/>
    <p:sldId id="263" r:id="rId5"/>
    <p:sldId id="259" r:id="rId6"/>
    <p:sldId id="260" r:id="rId7"/>
    <p:sldId id="261" r:id="rId8"/>
    <p:sldId id="264" r:id="rId9"/>
    <p:sldId id="265"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735" autoAdjust="0"/>
    <p:restoredTop sz="94660"/>
  </p:normalViewPr>
  <p:slideViewPr>
    <p:cSldViewPr>
      <p:cViewPr varScale="1">
        <p:scale>
          <a:sx n="68" d="100"/>
          <a:sy n="68" d="100"/>
        </p:scale>
        <p:origin x="-1440"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7" name="Rectangle 6"/>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2362200" y="4038600"/>
            <a:ext cx="6477000" cy="1828800"/>
          </a:xfrm>
        </p:spPr>
        <p:txBody>
          <a:bodyPr anchor="b"/>
          <a:lstStyle>
            <a:lvl1pPr>
              <a:defRPr cap="all" baseline="0"/>
            </a:lvl1pPr>
          </a:lstStyle>
          <a:p>
            <a:r>
              <a:rPr kumimoji="0" lang="en-US" smtClean="0"/>
              <a:t>Click to edit Master title style</a:t>
            </a:r>
            <a:endParaRPr kumimoji="0" lang="en-US"/>
          </a:p>
        </p:txBody>
      </p:sp>
      <p:sp>
        <p:nvSpPr>
          <p:cNvPr id="9" name="Subtitle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fld id="{68FDE0EC-7B15-4563-B16B-C71C5D763055}" type="datetimeFigureOut">
              <a:rPr lang="en-US" smtClean="0"/>
              <a:t>4/6/2020</a:t>
            </a:fld>
            <a:endParaRPr lang="en-US"/>
          </a:p>
        </p:txBody>
      </p:sp>
      <p:sp>
        <p:nvSpPr>
          <p:cNvPr id="17" name="Footer Placeholder 16"/>
          <p:cNvSpPr>
            <a:spLocks noGrp="1"/>
          </p:cNvSpPr>
          <p:nvPr>
            <p:ph type="ftr" sz="quarter" idx="11"/>
          </p:nvPr>
        </p:nvSpPr>
        <p:spPr>
          <a:xfrm>
            <a:off x="2085393" y="236538"/>
            <a:ext cx="5867400" cy="365125"/>
          </a:xfrm>
        </p:spPr>
        <p:txBody>
          <a:bodyPr/>
          <a:lstStyle>
            <a:lvl1pPr algn="r">
              <a:defRPr>
                <a:solidFill>
                  <a:schemeClr val="tx2"/>
                </a:solidFill>
              </a:defRPr>
            </a:lvl1pPr>
          </a:lstStyle>
          <a:p>
            <a:endParaRPr lang="en-US"/>
          </a:p>
        </p:txBody>
      </p:sp>
      <p:sp>
        <p:nvSpPr>
          <p:cNvPr id="29" name="Slide Number Placeholder 28"/>
          <p:cNvSpPr>
            <a:spLocks noGrp="1"/>
          </p:cNvSpPr>
          <p:nvPr>
            <p:ph type="sldNum" sz="quarter" idx="12"/>
          </p:nvPr>
        </p:nvSpPr>
        <p:spPr>
          <a:xfrm>
            <a:off x="8001000" y="228600"/>
            <a:ext cx="838200" cy="381000"/>
          </a:xfrm>
        </p:spPr>
        <p:txBody>
          <a:bodyPr/>
          <a:lstStyle>
            <a:lvl1pPr>
              <a:defRPr>
                <a:solidFill>
                  <a:schemeClr val="tx2"/>
                </a:solidFill>
              </a:defRPr>
            </a:lvl1pPr>
          </a:lstStyle>
          <a:p>
            <a:fld id="{606E2808-77AF-41DB-8D56-AD5EDCDC041D}"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8FDE0EC-7B15-4563-B16B-C71C5D763055}" type="datetimeFigureOut">
              <a:rPr lang="en-US" smtClean="0"/>
              <a:t>4/6/2020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6E2808-77AF-41DB-8D56-AD5EDCDC041D}"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1"/>
      </p:bgRef>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609600"/>
            <a:ext cx="2057400" cy="55165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609600"/>
            <a:ext cx="5562600" cy="5516564"/>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6553200" y="6248402"/>
            <a:ext cx="2209800" cy="365125"/>
          </a:xfrm>
        </p:spPr>
        <p:txBody>
          <a:bodyPr/>
          <a:lstStyle/>
          <a:p>
            <a:fld id="{68FDE0EC-7B15-4563-B16B-C71C5D763055}" type="datetimeFigureOut">
              <a:rPr lang="en-US" smtClean="0"/>
              <a:t>4/6/2020</a:t>
            </a:fld>
            <a:endParaRPr lang="en-US"/>
          </a:p>
        </p:txBody>
      </p:sp>
      <p:sp>
        <p:nvSpPr>
          <p:cNvPr id="5" name="Footer Placeholder 4"/>
          <p:cNvSpPr>
            <a:spLocks noGrp="1"/>
          </p:cNvSpPr>
          <p:nvPr>
            <p:ph type="ftr" sz="quarter" idx="11"/>
          </p:nvPr>
        </p:nvSpPr>
        <p:spPr>
          <a:xfrm>
            <a:off x="457201" y="6248207"/>
            <a:ext cx="5573483" cy="365125"/>
          </a:xfrm>
        </p:spPr>
        <p:txBody>
          <a:bodyPr/>
          <a:lstStyle/>
          <a:p>
            <a:endParaRPr lang="en-US"/>
          </a:p>
        </p:txBody>
      </p:sp>
      <p:sp>
        <p:nvSpPr>
          <p:cNvPr id="7" name="Rectangle 6"/>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Rectangle 7"/>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Rectangle 8"/>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Slide Number Placeholder 5"/>
          <p:cNvSpPr>
            <a:spLocks noGrp="1"/>
          </p:cNvSpPr>
          <p:nvPr>
            <p:ph type="sldNum" sz="quarter" idx="12"/>
          </p:nvPr>
        </p:nvSpPr>
        <p:spPr>
          <a:xfrm rot="5400000">
            <a:off x="5989638" y="144462"/>
            <a:ext cx="533400" cy="244476"/>
          </a:xfrm>
        </p:spPr>
        <p:txBody>
          <a:bodyPr/>
          <a:lstStyle/>
          <a:p>
            <a:fld id="{606E2808-77AF-41DB-8D56-AD5EDCDC041D}"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12648" y="228600"/>
            <a:ext cx="8153400" cy="990600"/>
          </a:xfrm>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68FDE0EC-7B15-4563-B16B-C71C5D763055}" type="datetimeFigureOut">
              <a:rPr lang="en-US" smtClean="0"/>
              <a:t>4/6/2020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606E2808-77AF-41DB-8D56-AD5EDCDC041D}" type="slidenum">
              <a:rPr lang="en-US" smtClean="0"/>
              <a:t>‹#›</a:t>
            </a:fld>
            <a:endParaRPr lang="en-US"/>
          </a:p>
        </p:txBody>
      </p:sp>
      <p:sp>
        <p:nvSpPr>
          <p:cNvPr id="8" name="Content Placeholder 7"/>
          <p:cNvSpPr>
            <a:spLocks noGrp="1"/>
          </p:cNvSpPr>
          <p:nvPr>
            <p:ph sz="quarter" idx="1"/>
          </p:nvPr>
        </p:nvSpPr>
        <p:spPr>
          <a:xfrm>
            <a:off x="612648" y="1600200"/>
            <a:ext cx="8153400" cy="44958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371600"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7" name="Rectangle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en-US" smtClean="0"/>
              <a:t>Click to edit Master title style</a:t>
            </a:r>
            <a:endParaRPr kumimoji="0" lang="en-US"/>
          </a:p>
        </p:txBody>
      </p:sp>
      <p:sp>
        <p:nvSpPr>
          <p:cNvPr id="12" name="Date Placeholder 11"/>
          <p:cNvSpPr>
            <a:spLocks noGrp="1"/>
          </p:cNvSpPr>
          <p:nvPr>
            <p:ph type="dt" sz="half" idx="10"/>
          </p:nvPr>
        </p:nvSpPr>
        <p:spPr/>
        <p:txBody>
          <a:bodyPr/>
          <a:lstStyle/>
          <a:p>
            <a:fld id="{68FDE0EC-7B15-4563-B16B-C71C5D763055}" type="datetimeFigureOut">
              <a:rPr lang="en-US" smtClean="0"/>
              <a:t>4/6/2020</a:t>
            </a:fld>
            <a:endParaRPr lang="en-US"/>
          </a:p>
        </p:txBody>
      </p:sp>
      <p:sp>
        <p:nvSpPr>
          <p:cNvPr id="13" name="Slide Number Placeholder 12"/>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fld id="{606E2808-77AF-41DB-8D56-AD5EDCDC041D}" type="slidenum">
              <a:rPr lang="en-US" smtClean="0"/>
              <a:t>‹#›</a:t>
            </a:fld>
            <a:endParaRPr lang="en-US"/>
          </a:p>
        </p:txBody>
      </p:sp>
      <p:sp>
        <p:nvSpPr>
          <p:cNvPr id="14" name="Footer Placeholder 13"/>
          <p:cNvSpPr>
            <a:spLocks noGrp="1"/>
          </p:cNvSpPr>
          <p:nvPr>
            <p:ph type="ftr" sz="quarter" idx="12"/>
          </p:nvPr>
        </p:nvSpPr>
        <p:spPr/>
        <p:txBody>
          <a:bodyPr/>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9" name="Content Placeholder 8"/>
          <p:cNvSpPr>
            <a:spLocks noGrp="1"/>
          </p:cNvSpPr>
          <p:nvPr>
            <p:ph sz="quarter" idx="1"/>
          </p:nvPr>
        </p:nvSpPr>
        <p:spPr>
          <a:xfrm>
            <a:off x="609600"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844901"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8" name="Date Placeholder 7"/>
          <p:cNvSpPr>
            <a:spLocks noGrp="1"/>
          </p:cNvSpPr>
          <p:nvPr>
            <p:ph type="dt" sz="half" idx="15"/>
          </p:nvPr>
        </p:nvSpPr>
        <p:spPr/>
        <p:txBody>
          <a:bodyPr rtlCol="0"/>
          <a:lstStyle/>
          <a:p>
            <a:fld id="{68FDE0EC-7B15-4563-B16B-C71C5D763055}" type="datetimeFigureOut">
              <a:rPr lang="en-US" smtClean="0"/>
              <a:t>4/6/2020</a:t>
            </a:fld>
            <a:endParaRPr lang="en-US"/>
          </a:p>
        </p:txBody>
      </p:sp>
      <p:sp>
        <p:nvSpPr>
          <p:cNvPr id="10" name="Slide Number Placeholder 9"/>
          <p:cNvSpPr>
            <a:spLocks noGrp="1"/>
          </p:cNvSpPr>
          <p:nvPr>
            <p:ph type="sldNum" sz="quarter" idx="16"/>
          </p:nvPr>
        </p:nvSpPr>
        <p:spPr/>
        <p:txBody>
          <a:bodyPr rtlCol="0"/>
          <a:lstStyle/>
          <a:p>
            <a:fld id="{606E2808-77AF-41DB-8D56-AD5EDCDC041D}" type="slidenum">
              <a:rPr lang="en-US" smtClean="0"/>
              <a:t>‹#›</a:t>
            </a:fld>
            <a:endParaRPr lang="en-US"/>
          </a:p>
        </p:txBody>
      </p:sp>
      <p:sp>
        <p:nvSpPr>
          <p:cNvPr id="12" name="Footer Placeholder 11"/>
          <p:cNvSpPr>
            <a:spLocks noGrp="1"/>
          </p:cNvSpPr>
          <p:nvPr>
            <p:ph type="ftr" sz="quarter" idx="17"/>
          </p:nvPr>
        </p:nvSpPr>
        <p:spPr/>
        <p:txBody>
          <a:bodyPr rtlCol="0"/>
          <a:lstStyle/>
          <a:p>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0" y="273050"/>
            <a:ext cx="8153400" cy="869950"/>
          </a:xfrm>
        </p:spPr>
        <p:txBody>
          <a:bodyPr anchor="ctr"/>
          <a:lstStyle>
            <a:lvl1pPr>
              <a:defRPr/>
            </a:lvl1pPr>
          </a:lstStyle>
          <a:p>
            <a:r>
              <a:rPr kumimoji="0" lang="en-US" smtClean="0"/>
              <a:t>Click to edit Master title style</a:t>
            </a:r>
            <a:endParaRPr kumimoji="0" lang="en-US"/>
          </a:p>
        </p:txBody>
      </p:sp>
      <p:sp>
        <p:nvSpPr>
          <p:cNvPr id="11" name="Content Placeholder 10"/>
          <p:cNvSpPr>
            <a:spLocks noGrp="1"/>
          </p:cNvSpPr>
          <p:nvPr>
            <p:ph sz="quarter" idx="2"/>
          </p:nvPr>
        </p:nvSpPr>
        <p:spPr>
          <a:xfrm>
            <a:off x="609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800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5"/>
          </p:nvPr>
        </p:nvSpPr>
        <p:spPr/>
        <p:txBody>
          <a:bodyPr rtlCol="0"/>
          <a:lstStyle/>
          <a:p>
            <a:fld id="{68FDE0EC-7B15-4563-B16B-C71C5D763055}" type="datetimeFigureOut">
              <a:rPr lang="en-US" smtClean="0"/>
              <a:t>4/6/2020</a:t>
            </a:fld>
            <a:endParaRPr lang="en-US"/>
          </a:p>
        </p:txBody>
      </p:sp>
      <p:sp>
        <p:nvSpPr>
          <p:cNvPr id="12" name="Slide Number Placeholder 11"/>
          <p:cNvSpPr>
            <a:spLocks noGrp="1"/>
          </p:cNvSpPr>
          <p:nvPr>
            <p:ph type="sldNum" sz="quarter" idx="16"/>
          </p:nvPr>
        </p:nvSpPr>
        <p:spPr/>
        <p:txBody>
          <a:bodyPr rtlCol="0"/>
          <a:lstStyle/>
          <a:p>
            <a:fld id="{606E2808-77AF-41DB-8D56-AD5EDCDC041D}" type="slidenum">
              <a:rPr lang="en-US" smtClean="0"/>
              <a:t>‹#›</a:t>
            </a:fld>
            <a:endParaRPr lang="en-US"/>
          </a:p>
        </p:txBody>
      </p:sp>
      <p:sp>
        <p:nvSpPr>
          <p:cNvPr id="14" name="Footer Placeholder 13"/>
          <p:cNvSpPr>
            <a:spLocks noGrp="1"/>
          </p:cNvSpPr>
          <p:nvPr>
            <p:ph type="ftr" sz="quarter" idx="17"/>
          </p:nvPr>
        </p:nvSpPr>
        <p:spPr/>
        <p:txBody>
          <a:bodyPr rtlCol="0"/>
          <a:lstStyle/>
          <a:p>
            <a:endParaRPr lang="en-US"/>
          </a:p>
        </p:txBody>
      </p:sp>
      <p:sp>
        <p:nvSpPr>
          <p:cNvPr id="16" name="Text Placeholder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5" name="Text Placeholder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68FDE0EC-7B15-4563-B16B-C71C5D763055}" type="datetimeFigureOut">
              <a:rPr lang="en-US" smtClean="0"/>
              <a:t>4/6/2020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lvl1pPr>
              <a:defRPr>
                <a:solidFill>
                  <a:srgbClr val="FFFFFF"/>
                </a:solidFill>
              </a:defRPr>
            </a:lvl1pPr>
          </a:lstStyle>
          <a:p>
            <a:fld id="{606E2808-77AF-41DB-8D56-AD5EDCDC041D}"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8FDE0EC-7B15-4563-B16B-C71C5D763055}" type="datetimeFigureOut">
              <a:rPr lang="en-US" smtClean="0"/>
              <a:t>4/6/2020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a:xfrm>
            <a:off x="0" y="6248400"/>
            <a:ext cx="533400" cy="381000"/>
          </a:xfrm>
        </p:spPr>
        <p:txBody>
          <a:bodyPr/>
          <a:lstStyle>
            <a:lvl1pPr>
              <a:defRPr>
                <a:solidFill>
                  <a:schemeClr val="tx2"/>
                </a:solidFill>
              </a:defRPr>
            </a:lvl1pPr>
          </a:lstStyle>
          <a:p>
            <a:fld id="{606E2808-77AF-41DB-8D56-AD5EDCDC041D}"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8077200" cy="869950"/>
          </a:xfrm>
        </p:spPr>
        <p:txBody>
          <a:bodyPr anchor="ctr"/>
          <a:lstStyle>
            <a:lvl1pPr algn="l">
              <a:buNone/>
              <a:defRPr sz="4400" b="0"/>
            </a:lvl1p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68FDE0EC-7B15-4563-B16B-C71C5D763055}" type="datetimeFigureOut">
              <a:rPr lang="en-US" smtClean="0"/>
              <a:t>4/6/2020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lvl1pPr>
              <a:defRPr>
                <a:solidFill>
                  <a:srgbClr val="FFFFFF"/>
                </a:solidFill>
              </a:defRPr>
            </a:lvl1pPr>
          </a:lstStyle>
          <a:p>
            <a:fld id="{606E2808-77AF-41DB-8D56-AD5EDCDC041D}" type="slidenum">
              <a:rPr lang="en-US" smtClean="0"/>
              <a:t>‹#›</a:t>
            </a:fld>
            <a:endParaRPr lang="en-US"/>
          </a:p>
        </p:txBody>
      </p:sp>
      <p:sp>
        <p:nvSpPr>
          <p:cNvPr id="3" name="Text Placeholder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9" name="Content Placeholder 8"/>
          <p:cNvSpPr>
            <a:spLocks noGrp="1"/>
          </p:cNvSpPr>
          <p:nvPr>
            <p:ph sz="quarter" idx="1"/>
          </p:nvPr>
        </p:nvSpPr>
        <p:spPr>
          <a:xfrm>
            <a:off x="2362200" y="1752600"/>
            <a:ext cx="6400800" cy="4419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3">
        <a:schemeClr val="bg2"/>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8" name="Rectangle 7"/>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en-US" smtClean="0"/>
              <a:t>Click to edit Master title style</a:t>
            </a:r>
            <a:endParaRPr kumimoji="0" lang="en-US"/>
          </a:p>
        </p:txBody>
      </p:sp>
      <p:sp>
        <p:nvSpPr>
          <p:cNvPr id="11" name="Rectangle 10"/>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Date Placeholder 11"/>
          <p:cNvSpPr>
            <a:spLocks noGrp="1"/>
          </p:cNvSpPr>
          <p:nvPr>
            <p:ph type="dt" sz="half" idx="10"/>
          </p:nvPr>
        </p:nvSpPr>
        <p:spPr>
          <a:xfrm>
            <a:off x="6248400" y="6248400"/>
            <a:ext cx="2667000" cy="365125"/>
          </a:xfrm>
        </p:spPr>
        <p:txBody>
          <a:bodyPr rtlCol="0"/>
          <a:lstStyle/>
          <a:p>
            <a:fld id="{68FDE0EC-7B15-4563-B16B-C71C5D763055}" type="datetimeFigureOut">
              <a:rPr lang="en-US" smtClean="0"/>
              <a:t>4/6/2020</a:t>
            </a:fld>
            <a:endParaRPr lang="en-US"/>
          </a:p>
        </p:txBody>
      </p:sp>
      <p:sp>
        <p:nvSpPr>
          <p:cNvPr id="13" name="Slide Number Placeholder 12"/>
          <p:cNvSpPr>
            <a:spLocks noGrp="1"/>
          </p:cNvSpPr>
          <p:nvPr>
            <p:ph type="sldNum" sz="quarter" idx="11"/>
          </p:nvPr>
        </p:nvSpPr>
        <p:spPr>
          <a:xfrm>
            <a:off x="0" y="4667249"/>
            <a:ext cx="1447800" cy="663578"/>
          </a:xfrm>
        </p:spPr>
        <p:txBody>
          <a:bodyPr rtlCol="0"/>
          <a:lstStyle>
            <a:lvl1pPr>
              <a:defRPr sz="2800"/>
            </a:lvl1pPr>
          </a:lstStyle>
          <a:p>
            <a:fld id="{606E2808-77AF-41DB-8D56-AD5EDCDC041D}" type="slidenum">
              <a:rPr lang="en-US" smtClean="0"/>
              <a:t>‹#›</a:t>
            </a:fld>
            <a:endParaRPr lang="en-US"/>
          </a:p>
        </p:txBody>
      </p:sp>
      <p:sp>
        <p:nvSpPr>
          <p:cNvPr id="14" name="Footer Placeholder 13"/>
          <p:cNvSpPr>
            <a:spLocks noGrp="1"/>
          </p:cNvSpPr>
          <p:nvPr>
            <p:ph type="ftr" sz="quarter" idx="12"/>
          </p:nvPr>
        </p:nvSpPr>
        <p:spPr>
          <a:xfrm>
            <a:off x="1600200" y="6248206"/>
            <a:ext cx="4572000" cy="365125"/>
          </a:xfrm>
        </p:spPr>
        <p:txBody>
          <a:bodyPr rtlCol="0"/>
          <a:lstStyle/>
          <a:p>
            <a:endParaRPr lang="en-US"/>
          </a:p>
        </p:txBody>
      </p:sp>
      <p:sp>
        <p:nvSpPr>
          <p:cNvPr id="3" name="Picture Placeholder 2"/>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en-US" smtClean="0"/>
              <a:t>Click icon to add picture</a:t>
            </a:r>
            <a:endParaRPr kumimoji="0" lang="en-US" dirty="0"/>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609600" y="228600"/>
            <a:ext cx="8153400" cy="990600"/>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fld id="{68FDE0EC-7B15-4563-B16B-C71C5D763055}" type="datetimeFigureOut">
              <a:rPr lang="en-US" smtClean="0"/>
              <a:t>4/6/2020</a:t>
            </a:fld>
            <a:endParaRPr lang="en-US"/>
          </a:p>
        </p:txBody>
      </p:sp>
      <p:sp>
        <p:nvSpPr>
          <p:cNvPr id="3" name="Footer Placeholder 2"/>
          <p:cNvSpPr>
            <a:spLocks noGrp="1"/>
          </p:cNvSpPr>
          <p:nvPr>
            <p:ph type="ftr" sz="quarter" idx="3"/>
          </p:nvPr>
        </p:nvSpPr>
        <p:spPr>
          <a:xfrm>
            <a:off x="609600" y="6248206"/>
            <a:ext cx="5421083" cy="365125"/>
          </a:xfrm>
          <a:prstGeom prst="rect">
            <a:avLst/>
          </a:prstGeom>
        </p:spPr>
        <p:txBody>
          <a:bodyPr vert="horz" anchor="ctr"/>
          <a:lstStyle>
            <a:lvl1pPr algn="r" eaLnBrk="1" latinLnBrk="0" hangingPunct="1">
              <a:defRPr kumimoji="0" sz="1400">
                <a:solidFill>
                  <a:schemeClr val="tx2"/>
                </a:solidFill>
              </a:defRPr>
            </a:lvl1pPr>
          </a:lstStyle>
          <a:p>
            <a:endParaRPr lang="en-US"/>
          </a:p>
        </p:txBody>
      </p:sp>
      <p:sp>
        <p:nvSpPr>
          <p:cNvPr id="7" name="Rectangle 6"/>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fld id="{606E2808-77AF-41DB-8D56-AD5EDCDC041D}"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Political Economy of Mass Media</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Political Economy </a:t>
            </a:r>
            <a:endParaRPr lang="en-US" b="1" dirty="0"/>
          </a:p>
        </p:txBody>
      </p:sp>
      <p:sp>
        <p:nvSpPr>
          <p:cNvPr id="3" name="Content Placeholder 2"/>
          <p:cNvSpPr>
            <a:spLocks noGrp="1"/>
          </p:cNvSpPr>
          <p:nvPr>
            <p:ph sz="quarter" idx="1"/>
          </p:nvPr>
        </p:nvSpPr>
        <p:spPr/>
        <p:txBody>
          <a:bodyPr>
            <a:normAutofit/>
          </a:bodyPr>
          <a:lstStyle/>
          <a:p>
            <a:r>
              <a:rPr lang="en-US" dirty="0" smtClean="0"/>
              <a:t>Vincent </a:t>
            </a:r>
            <a:r>
              <a:rPr lang="en-US" dirty="0" err="1" smtClean="0"/>
              <a:t>Mosco</a:t>
            </a:r>
            <a:r>
              <a:rPr lang="en-US" dirty="0" smtClean="0"/>
              <a:t> 1995 define political economy</a:t>
            </a:r>
          </a:p>
          <a:p>
            <a:endParaRPr lang="en-US" dirty="0" smtClean="0"/>
          </a:p>
          <a:p>
            <a:r>
              <a:rPr lang="en-US" dirty="0" smtClean="0"/>
              <a:t>Study of power relations that influence the production, distribution and consumption of resources.</a:t>
            </a:r>
          </a:p>
          <a:p>
            <a:pPr>
              <a:buNone/>
            </a:pPr>
            <a:endParaRPr lang="en-US" dirty="0" smtClean="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Political Economy </a:t>
            </a:r>
            <a:endParaRPr lang="en-US" b="1" dirty="0"/>
          </a:p>
        </p:txBody>
      </p:sp>
      <p:sp>
        <p:nvSpPr>
          <p:cNvPr id="3" name="Content Placeholder 2"/>
          <p:cNvSpPr>
            <a:spLocks noGrp="1"/>
          </p:cNvSpPr>
          <p:nvPr>
            <p:ph sz="quarter" idx="1"/>
          </p:nvPr>
        </p:nvSpPr>
        <p:spPr/>
        <p:txBody>
          <a:bodyPr/>
          <a:lstStyle/>
          <a:p>
            <a:r>
              <a:rPr lang="en-US" dirty="0" smtClean="0"/>
              <a:t>The study of the interaction of politics and economics.</a:t>
            </a:r>
          </a:p>
          <a:p>
            <a:pPr>
              <a:buNone/>
            </a:pPr>
            <a:endParaRPr lang="en-US" dirty="0" smtClean="0"/>
          </a:p>
          <a:p>
            <a:r>
              <a:rPr lang="en-US" dirty="0" smtClean="0"/>
              <a:t>Politics: the study of power</a:t>
            </a:r>
          </a:p>
          <a:p>
            <a:pPr>
              <a:buNone/>
            </a:pPr>
            <a:endParaRPr lang="en-US" dirty="0" smtClean="0"/>
          </a:p>
          <a:p>
            <a:r>
              <a:rPr lang="en-US" dirty="0" smtClean="0"/>
              <a:t>Economics : creation and distribution of wealth</a:t>
            </a:r>
          </a:p>
          <a:p>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Noam Chomsky </a:t>
            </a:r>
            <a:endParaRPr lang="en-US" b="1" dirty="0"/>
          </a:p>
        </p:txBody>
      </p:sp>
      <p:sp>
        <p:nvSpPr>
          <p:cNvPr id="3" name="Content Placeholder 2"/>
          <p:cNvSpPr>
            <a:spLocks noGrp="1"/>
          </p:cNvSpPr>
          <p:nvPr>
            <p:ph sz="quarter" idx="1"/>
          </p:nvPr>
        </p:nvSpPr>
        <p:spPr/>
        <p:txBody>
          <a:bodyPr>
            <a:normAutofit/>
          </a:bodyPr>
          <a:lstStyle/>
          <a:p>
            <a:r>
              <a:rPr lang="en-US" dirty="0"/>
              <a:t>Manufacturing Consent: The Political Economy of the Mass Media is a book written by Noam Chomsky and Edward S </a:t>
            </a:r>
            <a:r>
              <a:rPr lang="en-US" dirty="0" smtClean="0"/>
              <a:t>Herman. </a:t>
            </a:r>
          </a:p>
          <a:p>
            <a:r>
              <a:rPr lang="en-US" dirty="0" smtClean="0"/>
              <a:t>Chomsky </a:t>
            </a:r>
            <a:r>
              <a:rPr lang="en-US" dirty="0"/>
              <a:t>discusses the idea that the news media is a business</a:t>
            </a:r>
            <a:r>
              <a:rPr lang="en-US" dirty="0" smtClean="0"/>
              <a:t>.</a:t>
            </a:r>
          </a:p>
          <a:p>
            <a:r>
              <a:rPr lang="en-US" dirty="0" smtClean="0"/>
              <a:t> </a:t>
            </a:r>
            <a:r>
              <a:rPr lang="en-US" dirty="0"/>
              <a:t>This means that the news is subject to the same bias as any other product, so what they air, how they report and what items they report on will be based on need for </a:t>
            </a:r>
            <a:r>
              <a:rPr lang="en-US" dirty="0" smtClean="0"/>
              <a:t>profit.</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i="1" dirty="0" smtClean="0"/>
              <a:t>Chomsky’s five filters:</a:t>
            </a:r>
            <a:endParaRPr lang="en-US" b="1" dirty="0"/>
          </a:p>
        </p:txBody>
      </p:sp>
      <p:sp>
        <p:nvSpPr>
          <p:cNvPr id="3" name="Content Placeholder 2"/>
          <p:cNvSpPr>
            <a:spLocks noGrp="1"/>
          </p:cNvSpPr>
          <p:nvPr>
            <p:ph sz="quarter" idx="1"/>
          </p:nvPr>
        </p:nvSpPr>
        <p:spPr/>
        <p:txBody>
          <a:bodyPr/>
          <a:lstStyle/>
          <a:p>
            <a:r>
              <a:rPr lang="en-US" i="1" dirty="0"/>
              <a:t>According to Chomsky, media operate through five filters: </a:t>
            </a:r>
            <a:endParaRPr lang="en-US" i="1" dirty="0" smtClean="0"/>
          </a:p>
          <a:p>
            <a:pPr marL="514350" indent="-514350">
              <a:buFont typeface="+mj-lt"/>
              <a:buAutoNum type="arabicPeriod"/>
            </a:pPr>
            <a:r>
              <a:rPr lang="en-US" i="1" dirty="0" smtClean="0"/>
              <a:t>Size and Ownership</a:t>
            </a:r>
          </a:p>
          <a:p>
            <a:pPr marL="514350" indent="-514350">
              <a:buFont typeface="+mj-lt"/>
              <a:buAutoNum type="arabicPeriod"/>
            </a:pPr>
            <a:r>
              <a:rPr lang="en-US" i="1" dirty="0" smtClean="0"/>
              <a:t> Advertising</a:t>
            </a:r>
          </a:p>
          <a:p>
            <a:pPr marL="514350" indent="-514350">
              <a:buFont typeface="+mj-lt"/>
              <a:buAutoNum type="arabicPeriod"/>
            </a:pPr>
            <a:r>
              <a:rPr lang="en-US" i="1" dirty="0" smtClean="0"/>
              <a:t>Sourcing/ The </a:t>
            </a:r>
            <a:r>
              <a:rPr lang="en-US" i="1" dirty="0"/>
              <a:t>media </a:t>
            </a:r>
            <a:r>
              <a:rPr lang="en-US" i="1" dirty="0" smtClean="0"/>
              <a:t>elite</a:t>
            </a:r>
          </a:p>
          <a:p>
            <a:pPr marL="514350" indent="-514350">
              <a:buFont typeface="+mj-lt"/>
              <a:buAutoNum type="arabicPeriod"/>
            </a:pPr>
            <a:r>
              <a:rPr lang="en-US" i="1" dirty="0" smtClean="0"/>
              <a:t> Flak </a:t>
            </a:r>
            <a:endParaRPr lang="en-US" i="1" dirty="0"/>
          </a:p>
          <a:p>
            <a:pPr marL="514350" indent="-514350">
              <a:buFont typeface="+mj-lt"/>
              <a:buAutoNum type="arabicPeriod"/>
            </a:pPr>
            <a:r>
              <a:rPr lang="en-US" i="1" dirty="0" smtClean="0"/>
              <a:t>Anti-communism.</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Five Filters</a:t>
            </a:r>
            <a:endParaRPr lang="en-US" b="1" dirty="0"/>
          </a:p>
        </p:txBody>
      </p:sp>
      <p:sp>
        <p:nvSpPr>
          <p:cNvPr id="3" name="Content Placeholder 2"/>
          <p:cNvSpPr>
            <a:spLocks noGrp="1"/>
          </p:cNvSpPr>
          <p:nvPr>
            <p:ph sz="quarter" idx="1"/>
          </p:nvPr>
        </p:nvSpPr>
        <p:spPr/>
        <p:txBody>
          <a:bodyPr>
            <a:normAutofit/>
          </a:bodyPr>
          <a:lstStyle/>
          <a:p>
            <a:r>
              <a:rPr lang="en-US" b="1" dirty="0"/>
              <a:t> Size, Ownership and Profit </a:t>
            </a:r>
            <a:r>
              <a:rPr lang="en-US" b="1" dirty="0" smtClean="0"/>
              <a:t>Orientation</a:t>
            </a:r>
          </a:p>
          <a:p>
            <a:pPr>
              <a:buNone/>
            </a:pPr>
            <a:r>
              <a:rPr lang="en-US" dirty="0" smtClean="0"/>
              <a:t>   The </a:t>
            </a:r>
            <a:r>
              <a:rPr lang="en-US" dirty="0"/>
              <a:t>most prominent mass media outlets are businesses which are run for profit so must cater to their owners’ </a:t>
            </a:r>
            <a:r>
              <a:rPr lang="en-US" dirty="0" smtClean="0"/>
              <a:t>interests</a:t>
            </a:r>
          </a:p>
          <a:p>
            <a:endParaRPr lang="en-US" dirty="0"/>
          </a:p>
          <a:p>
            <a:r>
              <a:rPr lang="en-US" b="1" dirty="0"/>
              <a:t>The Advertising </a:t>
            </a:r>
            <a:endParaRPr lang="en-US" b="1" dirty="0" smtClean="0"/>
          </a:p>
          <a:p>
            <a:pPr>
              <a:buNone/>
            </a:pPr>
            <a:r>
              <a:rPr lang="en-US" dirty="0"/>
              <a:t>	</a:t>
            </a:r>
            <a:r>
              <a:rPr lang="en-US" dirty="0" smtClean="0"/>
              <a:t>Media </a:t>
            </a:r>
            <a:r>
              <a:rPr lang="en-US" dirty="0"/>
              <a:t>outlets depend on advertising, so must bend to suit the political prejudices and economic wants of their advertisers</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Five Filters</a:t>
            </a:r>
            <a:endParaRPr lang="en-US" dirty="0"/>
          </a:p>
        </p:txBody>
      </p:sp>
      <p:sp>
        <p:nvSpPr>
          <p:cNvPr id="3" name="Content Placeholder 2"/>
          <p:cNvSpPr>
            <a:spLocks noGrp="1"/>
          </p:cNvSpPr>
          <p:nvPr>
            <p:ph sz="quarter" idx="1"/>
          </p:nvPr>
        </p:nvSpPr>
        <p:spPr/>
        <p:txBody>
          <a:bodyPr/>
          <a:lstStyle/>
          <a:p>
            <a:r>
              <a:rPr lang="en-US" b="1" dirty="0"/>
              <a:t>Sourcing </a:t>
            </a:r>
            <a:endParaRPr lang="en-US" b="1" dirty="0" smtClean="0"/>
          </a:p>
          <a:p>
            <a:pPr>
              <a:buNone/>
            </a:pPr>
            <a:r>
              <a:rPr lang="en-US" dirty="0"/>
              <a:t>	</a:t>
            </a:r>
            <a:r>
              <a:rPr lang="en-US" dirty="0" smtClean="0"/>
              <a:t>The </a:t>
            </a:r>
            <a:r>
              <a:rPr lang="en-US" dirty="0"/>
              <a:t>news outlets cannot be everywhere at every time, so have routine places for news reporters to be. It is hard for non-routinely captured clips to enter the news</a:t>
            </a:r>
            <a:r>
              <a:rPr lang="en-US" dirty="0" smtClean="0"/>
              <a:t>.</a:t>
            </a:r>
          </a:p>
          <a:p>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Five Filters</a:t>
            </a:r>
            <a:endParaRPr lang="en-US" dirty="0"/>
          </a:p>
        </p:txBody>
      </p:sp>
      <p:sp>
        <p:nvSpPr>
          <p:cNvPr id="3" name="Content Placeholder 2"/>
          <p:cNvSpPr>
            <a:spLocks noGrp="1"/>
          </p:cNvSpPr>
          <p:nvPr>
            <p:ph sz="quarter" idx="1"/>
          </p:nvPr>
        </p:nvSpPr>
        <p:spPr/>
        <p:txBody>
          <a:bodyPr/>
          <a:lstStyle/>
          <a:p>
            <a:r>
              <a:rPr lang="en-US" b="1" dirty="0" smtClean="0"/>
              <a:t>Flak </a:t>
            </a:r>
          </a:p>
          <a:p>
            <a:pPr>
              <a:buNone/>
            </a:pPr>
            <a:r>
              <a:rPr lang="en-US" b="1" dirty="0"/>
              <a:t>	</a:t>
            </a:r>
            <a:r>
              <a:rPr lang="en-US" dirty="0" smtClean="0"/>
              <a:t>‘</a:t>
            </a:r>
            <a:r>
              <a:rPr lang="en-US" dirty="0"/>
              <a:t>Flak’ is the term given to negative responses to a media statement or </a:t>
            </a:r>
            <a:r>
              <a:rPr lang="en-US" dirty="0" err="1" smtClean="0"/>
              <a:t>programme</a:t>
            </a:r>
            <a:r>
              <a:rPr lang="en-US" dirty="0" smtClean="0"/>
              <a:t>. </a:t>
            </a:r>
            <a:r>
              <a:rPr lang="en-US" dirty="0"/>
              <a:t>This is very bad for that company, as it can lead to them losing business and profit. To avoid getting ‘flak’, news stations will avoid reporting certain opinions or </a:t>
            </a:r>
            <a:r>
              <a:rPr lang="en-US" dirty="0" smtClean="0"/>
              <a:t>facts.</a:t>
            </a:r>
          </a:p>
          <a:p>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Five Filters</a:t>
            </a:r>
            <a:endParaRPr lang="en-US" dirty="0"/>
          </a:p>
        </p:txBody>
      </p:sp>
      <p:sp>
        <p:nvSpPr>
          <p:cNvPr id="3" name="Content Placeholder 2"/>
          <p:cNvSpPr>
            <a:spLocks noGrp="1"/>
          </p:cNvSpPr>
          <p:nvPr>
            <p:ph sz="quarter" idx="1"/>
          </p:nvPr>
        </p:nvSpPr>
        <p:spPr/>
        <p:txBody>
          <a:bodyPr>
            <a:normAutofit fontScale="92500"/>
          </a:bodyPr>
          <a:lstStyle/>
          <a:p>
            <a:r>
              <a:rPr lang="en-US" b="1" dirty="0" smtClean="0"/>
              <a:t>Anti-Communism</a:t>
            </a:r>
          </a:p>
          <a:p>
            <a:pPr>
              <a:buNone/>
            </a:pPr>
            <a:r>
              <a:rPr lang="en-US" b="1" dirty="0" smtClean="0"/>
              <a:t> 	T</a:t>
            </a:r>
            <a:r>
              <a:rPr lang="en-US" dirty="0" smtClean="0"/>
              <a:t>his </a:t>
            </a:r>
            <a:r>
              <a:rPr lang="en-US" dirty="0"/>
              <a:t>was an original filter in the book, but Chomsky has later argued that it has been replaced by ‘fear’. This plays on peoples fears and gives them a ‘big bad’ to focus on. This can be used to ostracize ideas or people or companies, or to frighten the public. Noam Chomsky once said ‘if people are frightened, they will accept authority’. It was originally called the anti communist filter because Communism was seen as the major threat to the entire world.</a:t>
            </a:r>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Median">
  <a:themeElements>
    <a:clrScheme name="Me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Me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Median</Template>
  <TotalTime>69</TotalTime>
  <Words>168</Words>
  <Application>Microsoft Office PowerPoint</Application>
  <PresentationFormat>On-screen Show (4:3)</PresentationFormat>
  <Paragraphs>37</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Median</vt:lpstr>
      <vt:lpstr>Political Economy of Mass Media</vt:lpstr>
      <vt:lpstr>Political Economy </vt:lpstr>
      <vt:lpstr>Political Economy </vt:lpstr>
      <vt:lpstr>Noam Chomsky </vt:lpstr>
      <vt:lpstr>Chomsky’s five filters:</vt:lpstr>
      <vt:lpstr>Five Filters</vt:lpstr>
      <vt:lpstr>Five Filters</vt:lpstr>
      <vt:lpstr>Five Filters</vt:lpstr>
      <vt:lpstr>Five Filters</vt:lpstr>
    </vt:vector>
  </TitlesOfParts>
  <Company>Grizli777</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Political Economy of Mass Media</dc:title>
  <dc:creator>Hbybh khan</dc:creator>
  <cp:lastModifiedBy>Hbybh khan</cp:lastModifiedBy>
  <cp:revision>12</cp:revision>
  <dcterms:created xsi:type="dcterms:W3CDTF">2020-04-06T05:13:50Z</dcterms:created>
  <dcterms:modified xsi:type="dcterms:W3CDTF">2020-04-06T06:22:57Z</dcterms:modified>
</cp:coreProperties>
</file>