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6"/>
  </p:notesMasterIdLst>
  <p:sldIdLst>
    <p:sldId id="257" r:id="rId2"/>
    <p:sldId id="261" r:id="rId3"/>
    <p:sldId id="263" r:id="rId4"/>
    <p:sldId id="265" r:id="rId5"/>
    <p:sldId id="267" r:id="rId6"/>
    <p:sldId id="269" r:id="rId7"/>
    <p:sldId id="271" r:id="rId8"/>
    <p:sldId id="273" r:id="rId9"/>
    <p:sldId id="275" r:id="rId10"/>
    <p:sldId id="277" r:id="rId11"/>
    <p:sldId id="279" r:id="rId12"/>
    <p:sldId id="281" r:id="rId13"/>
    <p:sldId id="283" r:id="rId14"/>
    <p:sldId id="285" r:id="rId15"/>
    <p:sldId id="287" r:id="rId16"/>
    <p:sldId id="289" r:id="rId17"/>
    <p:sldId id="291" r:id="rId18"/>
    <p:sldId id="293" r:id="rId19"/>
    <p:sldId id="295" r:id="rId20"/>
    <p:sldId id="297" r:id="rId21"/>
    <p:sldId id="299" r:id="rId22"/>
    <p:sldId id="301" r:id="rId23"/>
    <p:sldId id="303" r:id="rId24"/>
    <p:sldId id="305" r:id="rId25"/>
    <p:sldId id="307" r:id="rId26"/>
    <p:sldId id="309" r:id="rId27"/>
    <p:sldId id="311" r:id="rId28"/>
    <p:sldId id="313" r:id="rId29"/>
    <p:sldId id="315" r:id="rId30"/>
    <p:sldId id="317" r:id="rId31"/>
    <p:sldId id="319" r:id="rId32"/>
    <p:sldId id="321" r:id="rId33"/>
    <p:sldId id="323" r:id="rId34"/>
    <p:sldId id="325" r:id="rId35"/>
    <p:sldId id="327" r:id="rId36"/>
    <p:sldId id="329" r:id="rId37"/>
    <p:sldId id="331" r:id="rId38"/>
    <p:sldId id="333" r:id="rId39"/>
    <p:sldId id="335" r:id="rId40"/>
    <p:sldId id="337" r:id="rId41"/>
    <p:sldId id="339" r:id="rId42"/>
    <p:sldId id="341" r:id="rId43"/>
    <p:sldId id="343" r:id="rId44"/>
    <p:sldId id="345" r:id="rId45"/>
    <p:sldId id="347" r:id="rId46"/>
    <p:sldId id="349" r:id="rId47"/>
    <p:sldId id="351" r:id="rId48"/>
    <p:sldId id="353" r:id="rId49"/>
    <p:sldId id="355" r:id="rId50"/>
    <p:sldId id="357" r:id="rId51"/>
    <p:sldId id="359" r:id="rId52"/>
    <p:sldId id="361" r:id="rId53"/>
    <p:sldId id="363" r:id="rId54"/>
    <p:sldId id="365" r:id="rId55"/>
    <p:sldId id="367" r:id="rId56"/>
    <p:sldId id="369" r:id="rId57"/>
    <p:sldId id="371" r:id="rId58"/>
    <p:sldId id="373" r:id="rId59"/>
    <p:sldId id="375" r:id="rId60"/>
    <p:sldId id="377" r:id="rId61"/>
    <p:sldId id="379" r:id="rId62"/>
    <p:sldId id="381" r:id="rId63"/>
    <p:sldId id="383" r:id="rId64"/>
    <p:sldId id="385" r:id="rId65"/>
    <p:sldId id="387" r:id="rId66"/>
    <p:sldId id="389" r:id="rId67"/>
    <p:sldId id="391" r:id="rId68"/>
    <p:sldId id="393" r:id="rId69"/>
    <p:sldId id="395" r:id="rId70"/>
    <p:sldId id="397" r:id="rId71"/>
    <p:sldId id="399" r:id="rId72"/>
    <p:sldId id="401" r:id="rId73"/>
    <p:sldId id="403" r:id="rId74"/>
    <p:sldId id="405" r:id="rId75"/>
    <p:sldId id="407" r:id="rId76"/>
    <p:sldId id="409" r:id="rId77"/>
    <p:sldId id="411" r:id="rId78"/>
    <p:sldId id="413" r:id="rId79"/>
    <p:sldId id="415" r:id="rId80"/>
    <p:sldId id="417" r:id="rId81"/>
    <p:sldId id="419" r:id="rId82"/>
    <p:sldId id="421" r:id="rId83"/>
    <p:sldId id="423" r:id="rId84"/>
    <p:sldId id="425" r:id="rId85"/>
    <p:sldId id="427" r:id="rId86"/>
    <p:sldId id="429" r:id="rId87"/>
    <p:sldId id="431" r:id="rId88"/>
    <p:sldId id="433" r:id="rId89"/>
    <p:sldId id="435" r:id="rId90"/>
    <p:sldId id="437" r:id="rId91"/>
    <p:sldId id="439" r:id="rId92"/>
    <p:sldId id="441" r:id="rId93"/>
    <p:sldId id="443" r:id="rId94"/>
    <p:sldId id="445" r:id="rId95"/>
    <p:sldId id="447" r:id="rId96"/>
    <p:sldId id="449" r:id="rId97"/>
    <p:sldId id="451" r:id="rId98"/>
    <p:sldId id="453" r:id="rId99"/>
    <p:sldId id="455" r:id="rId100"/>
    <p:sldId id="466" r:id="rId101"/>
    <p:sldId id="467" r:id="rId102"/>
    <p:sldId id="468" r:id="rId103"/>
    <p:sldId id="469" r:id="rId104"/>
    <p:sldId id="457" r:id="rId105"/>
    <p:sldId id="459" r:id="rId106"/>
    <p:sldId id="470" r:id="rId107"/>
    <p:sldId id="461" r:id="rId108"/>
    <p:sldId id="471" r:id="rId109"/>
    <p:sldId id="472" r:id="rId110"/>
    <p:sldId id="463" r:id="rId111"/>
    <p:sldId id="475" r:id="rId112"/>
    <p:sldId id="476" r:id="rId113"/>
    <p:sldId id="465" r:id="rId114"/>
    <p:sldId id="477" r:id="rId1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5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slide" Target="slides/slide114.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B0C3C8-E477-40AF-B8FF-8B53D82E83F6}" type="datetimeFigureOut">
              <a:rPr lang="en-US" smtClean="0"/>
              <a:pPr/>
              <a:t>4/13/2020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9CE0A5-0C51-419E-BA67-1510701C2F2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01A17C-CEF7-44AC-AA47-230456570BFA}" type="slidenum">
              <a:rPr lang="en-US" altLang="zh-CN"/>
              <a:pPr/>
              <a:t>3</a:t>
            </a:fld>
            <a:endParaRPr lang="en-US" altLang="zh-CN"/>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58BF1D-F8DC-4448-B12E-404853401B81}" type="slidenum">
              <a:rPr lang="en-US" altLang="zh-CN"/>
              <a:pPr/>
              <a:t>4</a:t>
            </a:fld>
            <a:endParaRPr lang="en-US" altLang="zh-CN"/>
          </a:p>
        </p:txBody>
      </p:sp>
      <p:sp>
        <p:nvSpPr>
          <p:cNvPr id="321538" name="Rectangle 2"/>
          <p:cNvSpPr>
            <a:spLocks noGrp="1" noRot="1" noChangeAspect="1" noChangeArrowheads="1" noTextEdit="1"/>
          </p:cNvSpPr>
          <p:nvPr>
            <p:ph type="sldImg"/>
          </p:nvPr>
        </p:nvSpPr>
        <p:spPr>
          <a:ln/>
        </p:spPr>
      </p:sp>
      <p:sp>
        <p:nvSpPr>
          <p:cNvPr id="321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CD482D-64C7-4AB3-9092-A2D97B30B6A6}" type="slidenum">
              <a:rPr lang="en-US" altLang="zh-CN"/>
              <a:pPr/>
              <a:t>10</a:t>
            </a:fld>
            <a:endParaRPr lang="en-US" altLang="zh-CN"/>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BCC7E9-A3C3-44F8-AA92-469F0207816B}" type="slidenum">
              <a:rPr lang="en-US" altLang="zh-CN"/>
              <a:pPr/>
              <a:t>19</a:t>
            </a:fld>
            <a:endParaRPr lang="en-US" altLang="zh-CN"/>
          </a:p>
        </p:txBody>
      </p:sp>
      <p:sp>
        <p:nvSpPr>
          <p:cNvPr id="300034" name="Rectangle 2"/>
          <p:cNvSpPr>
            <a:spLocks noGrp="1" noRot="1" noChangeAspect="1" noChangeArrowheads="1" noTextEdit="1"/>
          </p:cNvSpPr>
          <p:nvPr>
            <p:ph type="sldImg"/>
          </p:nvPr>
        </p:nvSpPr>
        <p:spPr>
          <a:ln/>
        </p:spPr>
      </p:sp>
      <p:sp>
        <p:nvSpPr>
          <p:cNvPr id="300035"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3654CA-DA13-4DF4-A88C-C72E1BB932C9}" type="slidenum">
              <a:rPr lang="en-US" altLang="zh-CN"/>
              <a:pPr/>
              <a:t>20</a:t>
            </a:fld>
            <a:endParaRPr lang="en-US" altLang="zh-CN"/>
          </a:p>
        </p:txBody>
      </p:sp>
      <p:sp>
        <p:nvSpPr>
          <p:cNvPr id="302082" name="Rectangle 2"/>
          <p:cNvSpPr>
            <a:spLocks noGrp="1" noRot="1" noChangeAspect="1" noChangeArrowheads="1" noTextEdit="1"/>
          </p:cNvSpPr>
          <p:nvPr>
            <p:ph type="sldImg"/>
          </p:nvPr>
        </p:nvSpPr>
        <p:spPr>
          <a:ln/>
        </p:spPr>
      </p:sp>
      <p:sp>
        <p:nvSpPr>
          <p:cNvPr id="30208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4D7CAF-FD3F-46EF-B1B5-25A9054CC090}" type="slidenum">
              <a:rPr lang="en-US" altLang="zh-CN"/>
              <a:pPr/>
              <a:t>27</a:t>
            </a:fld>
            <a:endParaRPr lang="en-US" altLang="zh-CN"/>
          </a:p>
        </p:txBody>
      </p:sp>
      <p:sp>
        <p:nvSpPr>
          <p:cNvPr id="323586" name="Rectangle 2"/>
          <p:cNvSpPr>
            <a:spLocks noGrp="1" noRot="1" noChangeAspect="1" noChangeArrowheads="1" noTextEdit="1"/>
          </p:cNvSpPr>
          <p:nvPr>
            <p:ph type="sldImg"/>
          </p:nvPr>
        </p:nvSpPr>
        <p:spPr>
          <a:ln/>
        </p:spPr>
      </p:sp>
      <p:sp>
        <p:nvSpPr>
          <p:cNvPr id="32358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A2E377-7C28-4BC4-871F-E2C1D9B6348E}" type="datetimeFigureOut">
              <a:rPr lang="en-US" smtClean="0"/>
              <a:pPr/>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3B7583-354D-4B59-BDC7-95E9BAC72F7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A2E377-7C28-4BC4-871F-E2C1D9B6348E}" type="datetimeFigureOut">
              <a:rPr lang="en-US" smtClean="0"/>
              <a:pPr/>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3B7583-354D-4B59-BDC7-95E9BAC72F7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A2E377-7C28-4BC4-871F-E2C1D9B6348E}" type="datetimeFigureOut">
              <a:rPr lang="en-US" smtClean="0"/>
              <a:pPr/>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3B7583-354D-4B59-BDC7-95E9BAC72F7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A2E377-7C28-4BC4-871F-E2C1D9B6348E}" type="datetimeFigureOut">
              <a:rPr lang="en-US" smtClean="0"/>
              <a:pPr/>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3B7583-354D-4B59-BDC7-95E9BAC72F7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A2E377-7C28-4BC4-871F-E2C1D9B6348E}" type="datetimeFigureOut">
              <a:rPr lang="en-US" smtClean="0"/>
              <a:pPr/>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3B7583-354D-4B59-BDC7-95E9BAC72F7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A2E377-7C28-4BC4-871F-E2C1D9B6348E}" type="datetimeFigureOut">
              <a:rPr lang="en-US" smtClean="0"/>
              <a:pPr/>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3B7583-354D-4B59-BDC7-95E9BAC72F7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A2E377-7C28-4BC4-871F-E2C1D9B6348E}" type="datetimeFigureOut">
              <a:rPr lang="en-US" smtClean="0"/>
              <a:pPr/>
              <a:t>4/13/2020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3B7583-354D-4B59-BDC7-95E9BAC72F7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A2E377-7C28-4BC4-871F-E2C1D9B6348E}" type="datetimeFigureOut">
              <a:rPr lang="en-US" smtClean="0"/>
              <a:pPr/>
              <a:t>4/13/2020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3B7583-354D-4B59-BDC7-95E9BAC72F7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A2E377-7C28-4BC4-871F-E2C1D9B6348E}" type="datetimeFigureOut">
              <a:rPr lang="en-US" smtClean="0"/>
              <a:pPr/>
              <a:t>4/13/2020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3B7583-354D-4B59-BDC7-95E9BAC72F7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A2E377-7C28-4BC4-871F-E2C1D9B6348E}" type="datetimeFigureOut">
              <a:rPr lang="en-US" smtClean="0"/>
              <a:pPr/>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3B7583-354D-4B59-BDC7-95E9BAC72F7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A2E377-7C28-4BC4-871F-E2C1D9B6348E}" type="datetimeFigureOut">
              <a:rPr lang="en-US" smtClean="0"/>
              <a:pPr/>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3B7583-354D-4B59-BDC7-95E9BAC72F7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A2E377-7C28-4BC4-871F-E2C1D9B6348E}" type="datetimeFigureOut">
              <a:rPr lang="en-US" smtClean="0"/>
              <a:pPr/>
              <a:t>4/13/2020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3B7583-354D-4B59-BDC7-95E9BAC72F7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81000"/>
            <a:ext cx="9144000" cy="6324600"/>
          </a:xfrm>
        </p:spPr>
        <p:txBody>
          <a:bodyPr>
            <a:normAutofit/>
          </a:bodyPr>
          <a:lstStyle/>
          <a:p>
            <a:r>
              <a:rPr lang="en-US" sz="5400" b="1" dirty="0" smtClean="0">
                <a:solidFill>
                  <a:srgbClr val="7030A0"/>
                </a:solidFill>
              </a:rPr>
              <a:t>RESPIRATORY PHYSIOLOGY</a:t>
            </a:r>
            <a:br>
              <a:rPr lang="en-US" sz="5400" b="1" dirty="0" smtClean="0">
                <a:solidFill>
                  <a:srgbClr val="7030A0"/>
                </a:solidFill>
              </a:rPr>
            </a:br>
            <a:r>
              <a:rPr lang="en-US" sz="5400" b="1" dirty="0" smtClean="0">
                <a:solidFill>
                  <a:srgbClr val="7030A0"/>
                </a:solidFill>
              </a:rPr>
              <a:t>BY  DR MADIHA NAZIR</a:t>
            </a:r>
            <a:endParaRPr lang="en-US" sz="5400" b="1" dirty="0">
              <a:solidFill>
                <a:srgbClr val="7030A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4" name="Picture 2" descr="肺通气"/>
          <p:cNvPicPr>
            <a:picLocks noChangeAspect="1" noChangeArrowheads="1"/>
          </p:cNvPicPr>
          <p:nvPr/>
        </p:nvPicPr>
        <p:blipFill>
          <a:blip r:embed="rId3" cstate="print"/>
          <a:srcRect/>
          <a:stretch>
            <a:fillRect/>
          </a:stretch>
        </p:blipFill>
        <p:spPr bwMode="auto">
          <a:xfrm>
            <a:off x="914400" y="381000"/>
            <a:ext cx="6934200" cy="5592763"/>
          </a:xfrm>
          <a:prstGeom prst="rect">
            <a:avLst/>
          </a:prstGeom>
          <a:noFill/>
        </p:spPr>
      </p:pic>
    </p:spTree>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lstStyle/>
          <a:p>
            <a:r>
              <a:rPr lang="en-US" b="1" dirty="0" smtClean="0"/>
              <a:t>Filtration Function of the Nose.</a:t>
            </a:r>
            <a:endParaRPr lang="en-US" dirty="0"/>
          </a:p>
        </p:txBody>
      </p:sp>
      <p:sp>
        <p:nvSpPr>
          <p:cNvPr id="3" name="Content Placeholder 2"/>
          <p:cNvSpPr>
            <a:spLocks noGrp="1"/>
          </p:cNvSpPr>
          <p:nvPr>
            <p:ph idx="1"/>
          </p:nvPr>
        </p:nvSpPr>
        <p:spPr>
          <a:xfrm>
            <a:off x="0" y="1600200"/>
            <a:ext cx="9144000" cy="5257800"/>
          </a:xfrm>
        </p:spPr>
        <p:txBody>
          <a:bodyPr>
            <a:noAutofit/>
          </a:bodyPr>
          <a:lstStyle/>
          <a:p>
            <a:r>
              <a:rPr lang="en-US" sz="3600" dirty="0" smtClean="0"/>
              <a:t>The hairs at the entrance </a:t>
            </a:r>
            <a:r>
              <a:rPr lang="en-US" sz="3600" dirty="0" smtClean="0"/>
              <a:t>to the </a:t>
            </a:r>
            <a:r>
              <a:rPr lang="en-US" sz="3600" dirty="0" smtClean="0"/>
              <a:t>nostrils are important for filtering out large particles.</a:t>
            </a:r>
          </a:p>
          <a:p>
            <a:r>
              <a:rPr lang="en-US" sz="3600" dirty="0" smtClean="0"/>
              <a:t>Much more important, though, is the </a:t>
            </a:r>
            <a:r>
              <a:rPr lang="en-US" sz="3600" dirty="0" smtClean="0"/>
              <a:t>removal of </a:t>
            </a:r>
            <a:r>
              <a:rPr lang="en-US" sz="3600" dirty="0" smtClean="0"/>
              <a:t>particles by </a:t>
            </a:r>
            <a:r>
              <a:rPr lang="en-US" sz="3600" i="1" dirty="0" smtClean="0"/>
              <a:t>turbulent precipitation</a:t>
            </a:r>
            <a:r>
              <a:rPr lang="en-US" sz="3600" i="1" dirty="0" smtClean="0"/>
              <a:t>.</a:t>
            </a:r>
            <a:r>
              <a:rPr lang="en-US" sz="3600" dirty="0" smtClean="0"/>
              <a:t> That is, the </a:t>
            </a:r>
            <a:r>
              <a:rPr lang="en-US" sz="3600" dirty="0" smtClean="0"/>
              <a:t>air passing </a:t>
            </a:r>
            <a:r>
              <a:rPr lang="en-US" sz="3600" dirty="0" smtClean="0"/>
              <a:t>through the nasal passageways hits </a:t>
            </a:r>
            <a:r>
              <a:rPr lang="en-US" sz="3600" dirty="0" smtClean="0"/>
              <a:t>many obstructing </a:t>
            </a:r>
            <a:r>
              <a:rPr lang="en-US" sz="3600" dirty="0" smtClean="0"/>
              <a:t>vanes: the </a:t>
            </a:r>
            <a:r>
              <a:rPr lang="en-US" sz="3600" i="1" dirty="0" err="1" smtClean="0"/>
              <a:t>conchae</a:t>
            </a:r>
            <a:r>
              <a:rPr lang="en-US" sz="3600" i="1" dirty="0" smtClean="0"/>
              <a:t> </a:t>
            </a:r>
            <a:r>
              <a:rPr lang="en-US" sz="3600" dirty="0" smtClean="0"/>
              <a:t>, </a:t>
            </a:r>
            <a:r>
              <a:rPr lang="en-US" sz="3600" dirty="0" smtClean="0"/>
              <a:t>the </a:t>
            </a:r>
            <a:r>
              <a:rPr lang="en-US" sz="3600" dirty="0" smtClean="0"/>
              <a:t>septum and </a:t>
            </a:r>
            <a:r>
              <a:rPr lang="en-US" sz="3600" dirty="0" smtClean="0"/>
              <a:t>the pharyngeal wall.</a:t>
            </a:r>
            <a:endParaRPr lang="en-US" sz="3600"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705600"/>
          </a:xfrm>
        </p:spPr>
        <p:txBody>
          <a:bodyPr>
            <a:normAutofit/>
          </a:bodyPr>
          <a:lstStyle/>
          <a:p>
            <a:r>
              <a:rPr lang="en-US" sz="3600" dirty="0" smtClean="0"/>
              <a:t>Each time air hits one of </a:t>
            </a:r>
            <a:r>
              <a:rPr lang="en-US" sz="3600" dirty="0" smtClean="0"/>
              <a:t>these obstructions</a:t>
            </a:r>
            <a:r>
              <a:rPr lang="en-US" sz="3600" dirty="0" smtClean="0"/>
              <a:t>, it must change its direction of movement.</a:t>
            </a:r>
          </a:p>
          <a:p>
            <a:r>
              <a:rPr lang="en-US" sz="3600" dirty="0" smtClean="0"/>
              <a:t>The particles suspended in the air, having far more </a:t>
            </a:r>
            <a:r>
              <a:rPr lang="en-US" sz="3600" dirty="0" smtClean="0"/>
              <a:t>mass and </a:t>
            </a:r>
            <a:r>
              <a:rPr lang="en-US" sz="3600" dirty="0" smtClean="0"/>
              <a:t>momentum than air, cannot change their </a:t>
            </a:r>
            <a:r>
              <a:rPr lang="en-US" sz="3600" dirty="0" smtClean="0"/>
              <a:t>direction of </a:t>
            </a:r>
            <a:r>
              <a:rPr lang="en-US" sz="3600" dirty="0" smtClean="0"/>
              <a:t>travel as rapidly as the air </a:t>
            </a:r>
            <a:r>
              <a:rPr lang="en-US" sz="3600" dirty="0" smtClean="0"/>
              <a:t>can</a:t>
            </a:r>
            <a:endParaRPr lang="en-US" sz="3600" dirty="0" smtClean="0"/>
          </a:p>
          <a:p>
            <a:r>
              <a:rPr lang="en-US" sz="3600" dirty="0" smtClean="0"/>
              <a:t> </a:t>
            </a:r>
            <a:r>
              <a:rPr lang="en-US" sz="3600" dirty="0" smtClean="0"/>
              <a:t>Therefore, they </a:t>
            </a:r>
            <a:r>
              <a:rPr lang="en-US" sz="3600" dirty="0" smtClean="0"/>
              <a:t>continue forward</a:t>
            </a:r>
            <a:r>
              <a:rPr lang="en-US" sz="3600" dirty="0" smtClean="0"/>
              <a:t>, striking the surfaces of the </a:t>
            </a:r>
            <a:r>
              <a:rPr lang="en-US" sz="3600" dirty="0" smtClean="0"/>
              <a:t>obstructions and </a:t>
            </a:r>
            <a:r>
              <a:rPr lang="en-US" sz="3600" dirty="0" smtClean="0"/>
              <a:t>are entrapped in the mucous coating and </a:t>
            </a:r>
            <a:r>
              <a:rPr lang="en-US" sz="3600" dirty="0" smtClean="0"/>
              <a:t>transported by </a:t>
            </a:r>
            <a:r>
              <a:rPr lang="en-US" sz="3600" dirty="0" smtClean="0"/>
              <a:t>the cilia to the pharynx to be swallowed.</a:t>
            </a:r>
            <a:endParaRPr lang="en-US" sz="3600"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SIZE OF PARTICLES</a:t>
            </a:r>
            <a:endParaRPr lang="en-US" sz="4800" b="1"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Turbulent precipitation removes larger particles of size 6 micrometer in diameter</a:t>
            </a:r>
          </a:p>
          <a:p>
            <a:r>
              <a:rPr lang="en-US" dirty="0" smtClean="0"/>
              <a:t>Of </a:t>
            </a:r>
            <a:r>
              <a:rPr lang="en-US" dirty="0" smtClean="0"/>
              <a:t>the remaining particles, many that are between </a:t>
            </a:r>
            <a:r>
              <a:rPr lang="en-US" dirty="0" smtClean="0"/>
              <a:t>1 and </a:t>
            </a:r>
            <a:r>
              <a:rPr lang="en-US" dirty="0" smtClean="0"/>
              <a:t>5 micrometers </a:t>
            </a:r>
            <a:r>
              <a:rPr lang="en-US" i="1" dirty="0" smtClean="0"/>
              <a:t>settle in the smaller bronchioles as </a:t>
            </a:r>
            <a:r>
              <a:rPr lang="en-US" i="1" dirty="0" smtClean="0"/>
              <a:t>a </a:t>
            </a:r>
            <a:r>
              <a:rPr lang="en-US" dirty="0" smtClean="0"/>
              <a:t>result </a:t>
            </a:r>
            <a:r>
              <a:rPr lang="en-US" dirty="0" smtClean="0"/>
              <a:t>of </a:t>
            </a:r>
            <a:r>
              <a:rPr lang="en-US" i="1" dirty="0" smtClean="0"/>
              <a:t>gravitational precipitation</a:t>
            </a:r>
            <a:r>
              <a:rPr lang="en-US" i="1" dirty="0" smtClean="0"/>
              <a:t>.</a:t>
            </a:r>
            <a:r>
              <a:rPr lang="en-US" dirty="0" smtClean="0"/>
              <a:t> </a:t>
            </a:r>
            <a:endParaRPr lang="en-US" dirty="0" smtClean="0"/>
          </a:p>
          <a:p>
            <a:r>
              <a:rPr lang="en-US" dirty="0" smtClean="0"/>
              <a:t>Some </a:t>
            </a:r>
            <a:r>
              <a:rPr lang="en-US" dirty="0" smtClean="0"/>
              <a:t>of the </a:t>
            </a:r>
            <a:r>
              <a:rPr lang="en-US" dirty="0" smtClean="0"/>
              <a:t>still smaller </a:t>
            </a:r>
            <a:r>
              <a:rPr lang="en-US" dirty="0" smtClean="0"/>
              <a:t>particles (smaller than 1 micrometer in </a:t>
            </a:r>
            <a:r>
              <a:rPr lang="en-US" dirty="0" smtClean="0"/>
              <a:t>diameter) </a:t>
            </a:r>
            <a:r>
              <a:rPr lang="en-US" i="1" dirty="0" smtClean="0"/>
              <a:t>diffuse </a:t>
            </a:r>
            <a:r>
              <a:rPr lang="en-US" i="1" dirty="0" smtClean="0"/>
              <a:t>against the walls of the alveoli and </a:t>
            </a:r>
            <a:r>
              <a:rPr lang="en-US" i="1" dirty="0" smtClean="0"/>
              <a:t>adhere </a:t>
            </a:r>
            <a:r>
              <a:rPr lang="en-US" dirty="0" smtClean="0"/>
              <a:t>to </a:t>
            </a:r>
            <a:r>
              <a:rPr lang="en-US" dirty="0" smtClean="0"/>
              <a:t>the alveolar fluid.</a:t>
            </a:r>
            <a:endParaRPr 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dirty="0" smtClean="0"/>
              <a:t>But many particles smaller than </a:t>
            </a:r>
            <a:r>
              <a:rPr lang="en-US" dirty="0" smtClean="0"/>
              <a:t>0.5</a:t>
            </a:r>
            <a:r>
              <a:rPr lang="en-US" dirty="0" smtClean="0"/>
              <a:t> micrometer in diameter remain suspended in the </a:t>
            </a:r>
            <a:r>
              <a:rPr lang="en-US" dirty="0" smtClean="0"/>
              <a:t>alveolar air </a:t>
            </a:r>
            <a:r>
              <a:rPr lang="en-US" dirty="0" smtClean="0"/>
              <a:t>and are expelled by expiration</a:t>
            </a:r>
            <a:r>
              <a:rPr lang="en-US" dirty="0" smtClean="0"/>
              <a:t>.</a:t>
            </a:r>
          </a:p>
          <a:p>
            <a:r>
              <a:rPr lang="en-US" dirty="0" smtClean="0"/>
              <a:t> </a:t>
            </a:r>
            <a:r>
              <a:rPr lang="en-US" dirty="0" smtClean="0"/>
              <a:t>Many of the particles that become entrapped </a:t>
            </a:r>
            <a:r>
              <a:rPr lang="en-US" dirty="0" smtClean="0"/>
              <a:t>in the </a:t>
            </a:r>
            <a:r>
              <a:rPr lang="en-US" dirty="0" smtClean="0"/>
              <a:t>alveoli are removed by </a:t>
            </a:r>
            <a:r>
              <a:rPr lang="en-US" i="1" dirty="0" smtClean="0"/>
              <a:t>alveolar </a:t>
            </a:r>
            <a:r>
              <a:rPr lang="en-US" i="1" dirty="0" smtClean="0"/>
              <a:t>macrophages</a:t>
            </a:r>
            <a:r>
              <a:rPr lang="en-US" dirty="0" smtClean="0"/>
              <a:t>, </a:t>
            </a:r>
            <a:r>
              <a:rPr lang="en-US" dirty="0" smtClean="0"/>
              <a:t>and others are carried away </a:t>
            </a:r>
            <a:r>
              <a:rPr lang="en-US" dirty="0" smtClean="0"/>
              <a:t>by the </a:t>
            </a:r>
            <a:r>
              <a:rPr lang="en-US" dirty="0" smtClean="0"/>
              <a:t>lung </a:t>
            </a:r>
            <a:r>
              <a:rPr lang="en-US" dirty="0" err="1" smtClean="0"/>
              <a:t>lymphatics</a:t>
            </a:r>
            <a:r>
              <a:rPr lang="en-US" dirty="0" smtClean="0"/>
              <a:t>. </a:t>
            </a:r>
            <a:endParaRPr lang="en-US" dirty="0" smtClean="0"/>
          </a:p>
          <a:p>
            <a:endParaRPr lang="en-US" dirty="0" smtClean="0"/>
          </a:p>
          <a:p>
            <a:endParaRPr lang="en-US" dirty="0" smtClean="0"/>
          </a:p>
          <a:p>
            <a:r>
              <a:rPr lang="en-US" sz="3600" b="1" dirty="0" smtClean="0"/>
              <a:t>An </a:t>
            </a:r>
            <a:r>
              <a:rPr lang="en-US" sz="3600" b="1" dirty="0" smtClean="0"/>
              <a:t>excess of particles can </a:t>
            </a:r>
            <a:r>
              <a:rPr lang="en-US" sz="3600" b="1" dirty="0" smtClean="0"/>
              <a:t>cause growth </a:t>
            </a:r>
            <a:r>
              <a:rPr lang="en-US" sz="3600" b="1" dirty="0" smtClean="0"/>
              <a:t>of fibrous tissue in the alveolar septa, leading </a:t>
            </a:r>
            <a:r>
              <a:rPr lang="en-US" sz="3600" b="1" dirty="0" smtClean="0"/>
              <a:t>to permanent </a:t>
            </a:r>
            <a:r>
              <a:rPr lang="en-US" sz="3600" b="1" dirty="0" smtClean="0"/>
              <a:t>debility.</a:t>
            </a:r>
            <a:endParaRPr lang="en-US" sz="3600" b="1"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305800" cy="1447800"/>
          </a:xfrm>
        </p:spPr>
        <p:txBody>
          <a:bodyPr>
            <a:normAutofit/>
          </a:bodyPr>
          <a:lstStyle/>
          <a:p>
            <a:r>
              <a:rPr lang="en-US" sz="6600" b="1" dirty="0" smtClean="0"/>
              <a:t>       VOCALIZATION</a:t>
            </a:r>
            <a:endParaRPr lang="en-US" sz="6600" b="1"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t>DEFINITION</a:t>
            </a:r>
            <a:endParaRPr lang="en-US" b="1" dirty="0"/>
          </a:p>
        </p:txBody>
      </p:sp>
      <p:sp>
        <p:nvSpPr>
          <p:cNvPr id="3" name="Content Placeholder 2"/>
          <p:cNvSpPr>
            <a:spLocks noGrp="1"/>
          </p:cNvSpPr>
          <p:nvPr>
            <p:ph idx="1"/>
          </p:nvPr>
        </p:nvSpPr>
        <p:spPr/>
        <p:txBody>
          <a:bodyPr/>
          <a:lstStyle/>
          <a:p>
            <a:endParaRPr lang="en-US" dirty="0" smtClean="0"/>
          </a:p>
          <a:p>
            <a:endParaRPr lang="en-US" dirty="0" smtClean="0"/>
          </a:p>
          <a:p>
            <a:r>
              <a:rPr lang="en-US" sz="3600" dirty="0" smtClean="0"/>
              <a:t>Vocalization means production of voice.</a:t>
            </a:r>
            <a:endParaRPr lang="en-US" sz="3600"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M</a:t>
            </a:r>
            <a:r>
              <a:rPr lang="en-US" sz="5400" b="1" dirty="0" smtClean="0"/>
              <a:t>echanism</a:t>
            </a:r>
            <a:endParaRPr lang="en-US" sz="5400" b="1"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Speech involves not only the respiratory system </a:t>
            </a:r>
            <a:r>
              <a:rPr lang="en-US" dirty="0" smtClean="0"/>
              <a:t>but also</a:t>
            </a:r>
          </a:p>
          <a:p>
            <a:r>
              <a:rPr lang="en-US" dirty="0" smtClean="0"/>
              <a:t> </a:t>
            </a:r>
            <a:r>
              <a:rPr lang="en-US" dirty="0" smtClean="0"/>
              <a:t>(1) specific speech nervous control centers in the</a:t>
            </a:r>
          </a:p>
          <a:p>
            <a:r>
              <a:rPr lang="en-US" dirty="0" smtClean="0"/>
              <a:t>cerebral cortex, </a:t>
            </a:r>
          </a:p>
          <a:p>
            <a:r>
              <a:rPr lang="en-US" dirty="0" smtClean="0"/>
              <a:t> </a:t>
            </a:r>
            <a:r>
              <a:rPr lang="en-US" dirty="0" smtClean="0"/>
              <a:t>(</a:t>
            </a:r>
            <a:r>
              <a:rPr lang="en-US" dirty="0" smtClean="0"/>
              <a:t>2) respiratory </a:t>
            </a:r>
            <a:r>
              <a:rPr lang="en-US" dirty="0" smtClean="0"/>
              <a:t>control centers of the brain</a:t>
            </a:r>
            <a:r>
              <a:rPr lang="en-US" dirty="0" smtClean="0"/>
              <a:t>;</a:t>
            </a:r>
          </a:p>
          <a:p>
            <a:r>
              <a:rPr lang="en-US" dirty="0" smtClean="0"/>
              <a:t> </a:t>
            </a:r>
            <a:r>
              <a:rPr lang="en-US" dirty="0" smtClean="0"/>
              <a:t>(3) </a:t>
            </a:r>
            <a:r>
              <a:rPr lang="en-US" dirty="0" smtClean="0"/>
              <a:t>the articulation </a:t>
            </a:r>
            <a:r>
              <a:rPr lang="en-US" dirty="0" smtClean="0"/>
              <a:t>and resonance structures of the mouth </a:t>
            </a:r>
            <a:r>
              <a:rPr lang="en-US" dirty="0" smtClean="0"/>
              <a:t>and nasal </a:t>
            </a:r>
            <a:r>
              <a:rPr lang="en-US" dirty="0" smtClean="0"/>
              <a:t>cavities.</a:t>
            </a:r>
            <a:endParaRPr 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lstStyle/>
          <a:p>
            <a:r>
              <a:rPr lang="en-US" dirty="0" smtClean="0"/>
              <a:t>             </a:t>
            </a:r>
            <a:r>
              <a:rPr lang="en-US" b="1" dirty="0" smtClean="0"/>
              <a:t>COMPOSITION</a:t>
            </a:r>
            <a:endParaRPr lang="en-US" b="1" dirty="0"/>
          </a:p>
        </p:txBody>
      </p:sp>
      <p:sp>
        <p:nvSpPr>
          <p:cNvPr id="3" name="Content Placeholder 2"/>
          <p:cNvSpPr>
            <a:spLocks noGrp="1"/>
          </p:cNvSpPr>
          <p:nvPr>
            <p:ph idx="1"/>
          </p:nvPr>
        </p:nvSpPr>
        <p:spPr>
          <a:xfrm>
            <a:off x="228600" y="1935480"/>
            <a:ext cx="8686800" cy="4922520"/>
          </a:xfrm>
        </p:spPr>
        <p:txBody>
          <a:bodyPr>
            <a:normAutofit/>
          </a:bodyPr>
          <a:lstStyle/>
          <a:p>
            <a:r>
              <a:rPr lang="en-US" sz="3200" dirty="0" smtClean="0"/>
              <a:t>1.  </a:t>
            </a:r>
            <a:r>
              <a:rPr lang="en-US" sz="3200" b="1" dirty="0" smtClean="0">
                <a:solidFill>
                  <a:srgbClr val="C00000"/>
                </a:solidFill>
              </a:rPr>
              <a:t>PHONATION:</a:t>
            </a:r>
            <a:r>
              <a:rPr lang="en-US" sz="3200" dirty="0" smtClean="0"/>
              <a:t>  It is achieved by larynx through vibration of vocal cords.</a:t>
            </a:r>
          </a:p>
          <a:p>
            <a:endParaRPr lang="en-US" sz="3200" dirty="0" smtClean="0"/>
          </a:p>
          <a:p>
            <a:r>
              <a:rPr lang="en-US" sz="3200" dirty="0" smtClean="0"/>
              <a:t>2.  </a:t>
            </a:r>
            <a:r>
              <a:rPr lang="en-US" sz="3200" b="1" dirty="0" smtClean="0">
                <a:solidFill>
                  <a:srgbClr val="C00000"/>
                </a:solidFill>
              </a:rPr>
              <a:t>ARTICULATION:</a:t>
            </a:r>
            <a:r>
              <a:rPr lang="en-US" sz="3200" dirty="0" smtClean="0"/>
              <a:t>  It is achieved by mouth, lips &amp; tongue.</a:t>
            </a:r>
          </a:p>
          <a:p>
            <a:endParaRPr lang="en-US" sz="3200" dirty="0" smtClean="0"/>
          </a:p>
          <a:p>
            <a:r>
              <a:rPr lang="en-US" sz="3200" dirty="0" smtClean="0"/>
              <a:t>3.  </a:t>
            </a:r>
            <a:r>
              <a:rPr lang="en-US" sz="3200" b="1" dirty="0" smtClean="0">
                <a:solidFill>
                  <a:srgbClr val="C00000"/>
                </a:solidFill>
              </a:rPr>
              <a:t>RESONANCE:</a:t>
            </a:r>
            <a:r>
              <a:rPr lang="en-US" sz="3200" dirty="0" smtClean="0"/>
              <a:t>  It is achieved by nose, mouth, pharynx &amp; nasal sinuses.</a:t>
            </a:r>
            <a:endParaRPr lang="en-US" sz="3200"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PHONATION</a:t>
            </a:r>
            <a:endParaRPr lang="en-US" sz="5400" b="1"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The </a:t>
            </a:r>
            <a:r>
              <a:rPr lang="en-US" dirty="0" smtClean="0"/>
              <a:t>larynx </a:t>
            </a:r>
            <a:r>
              <a:rPr lang="en-US" i="1" dirty="0" smtClean="0"/>
              <a:t>is especially </a:t>
            </a:r>
            <a:r>
              <a:rPr lang="en-US" dirty="0" smtClean="0"/>
              <a:t>adapted </a:t>
            </a:r>
            <a:r>
              <a:rPr lang="en-US" dirty="0" smtClean="0"/>
              <a:t>to act as a </a:t>
            </a:r>
            <a:r>
              <a:rPr lang="en-US" dirty="0" err="1" smtClean="0"/>
              <a:t>vibrator.The</a:t>
            </a:r>
            <a:r>
              <a:rPr lang="en-US" dirty="0" smtClean="0"/>
              <a:t> vibrating </a:t>
            </a:r>
            <a:r>
              <a:rPr lang="en-US" dirty="0" smtClean="0"/>
              <a:t>element is </a:t>
            </a:r>
            <a:r>
              <a:rPr lang="en-US" dirty="0" smtClean="0"/>
              <a:t>the </a:t>
            </a:r>
            <a:r>
              <a:rPr lang="en-US" i="1" dirty="0" smtClean="0"/>
              <a:t>vocal folds, commonly called the vocal cords. </a:t>
            </a:r>
            <a:endParaRPr lang="en-US" i="1" dirty="0" smtClean="0"/>
          </a:p>
          <a:p>
            <a:r>
              <a:rPr lang="en-US" i="1" dirty="0" smtClean="0"/>
              <a:t>The </a:t>
            </a:r>
            <a:r>
              <a:rPr lang="en-US" dirty="0" smtClean="0"/>
              <a:t>vocal </a:t>
            </a:r>
            <a:r>
              <a:rPr lang="en-US" dirty="0" smtClean="0"/>
              <a:t>cords protrude from the lateral walls of the </a:t>
            </a:r>
            <a:r>
              <a:rPr lang="en-US" dirty="0" smtClean="0"/>
              <a:t>larynx toward </a:t>
            </a:r>
            <a:r>
              <a:rPr lang="en-US" dirty="0" smtClean="0"/>
              <a:t>the center of the glottis; they are stretched </a:t>
            </a:r>
            <a:r>
              <a:rPr lang="en-US" dirty="0" smtClean="0"/>
              <a:t>and positioned </a:t>
            </a:r>
            <a:r>
              <a:rPr lang="en-US" dirty="0" smtClean="0"/>
              <a:t>by several specific muscles of the </a:t>
            </a:r>
            <a:r>
              <a:rPr lang="en-US" dirty="0" smtClean="0"/>
              <a:t>larynx itself</a:t>
            </a:r>
            <a:r>
              <a:rPr lang="en-US" dirty="0" smtClean="0"/>
              <a:t>.</a:t>
            </a:r>
            <a:endParaRPr lang="en-US"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9144000" cy="6172200"/>
          </a:xfrm>
        </p:spPr>
        <p:txBody>
          <a:bodyPr>
            <a:normAutofit/>
          </a:bodyPr>
          <a:lstStyle/>
          <a:p>
            <a:r>
              <a:rPr lang="en-US" sz="3600" dirty="0" smtClean="0"/>
              <a:t>During normal breathing, the cords are wide open </a:t>
            </a:r>
            <a:r>
              <a:rPr lang="en-US" sz="3600" dirty="0" smtClean="0"/>
              <a:t>to allow </a:t>
            </a:r>
            <a:r>
              <a:rPr lang="en-US" sz="3600" dirty="0" smtClean="0"/>
              <a:t>easy passage of air. </a:t>
            </a:r>
            <a:endParaRPr lang="en-US" sz="3600" dirty="0" smtClean="0"/>
          </a:p>
          <a:p>
            <a:r>
              <a:rPr lang="en-US" sz="3600" dirty="0" smtClean="0"/>
              <a:t>During </a:t>
            </a:r>
            <a:r>
              <a:rPr lang="en-US" sz="3600" dirty="0" smtClean="0"/>
              <a:t>phonation, the </a:t>
            </a:r>
            <a:r>
              <a:rPr lang="en-US" sz="3600" dirty="0" smtClean="0"/>
              <a:t>cords move </a:t>
            </a:r>
            <a:r>
              <a:rPr lang="en-US" sz="3600" dirty="0" smtClean="0"/>
              <a:t>together so that passage of air between them </a:t>
            </a:r>
            <a:r>
              <a:rPr lang="en-US" sz="3600" dirty="0" smtClean="0"/>
              <a:t>will cause </a:t>
            </a:r>
            <a:r>
              <a:rPr lang="en-US" sz="3600" dirty="0" smtClean="0"/>
              <a:t>vibration</a:t>
            </a:r>
            <a:r>
              <a:rPr lang="en-US" sz="3600" dirty="0" smtClean="0"/>
              <a:t>.</a:t>
            </a:r>
          </a:p>
          <a:p>
            <a:r>
              <a:rPr lang="en-US" sz="3600" dirty="0" smtClean="0"/>
              <a:t>The </a:t>
            </a:r>
            <a:r>
              <a:rPr lang="en-US" sz="3600" dirty="0" smtClean="0"/>
              <a:t>pitch of the vibration is </a:t>
            </a:r>
            <a:r>
              <a:rPr lang="en-US" sz="3600" dirty="0" smtClean="0"/>
              <a:t>determined mainly </a:t>
            </a:r>
            <a:r>
              <a:rPr lang="en-US" sz="3600" dirty="0" smtClean="0"/>
              <a:t>by the degree of stretch of the cords, but also </a:t>
            </a:r>
            <a:r>
              <a:rPr lang="en-US" sz="3600" dirty="0" smtClean="0"/>
              <a:t>by how </a:t>
            </a:r>
            <a:r>
              <a:rPr lang="en-US" sz="3600" dirty="0" smtClean="0"/>
              <a:t>tightly the cords are approximated to one </a:t>
            </a:r>
            <a:r>
              <a:rPr lang="en-US" sz="3600" dirty="0" smtClean="0"/>
              <a:t>another and </a:t>
            </a:r>
            <a:r>
              <a:rPr lang="en-US" sz="3600" dirty="0" smtClean="0"/>
              <a:t>by the mass of their edges.</a:t>
            </a:r>
            <a:endParaRPr lang="en-US" sz="3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4. REGULATION</a:t>
            </a:r>
            <a:endParaRPr lang="en-US" sz="6000" b="1" dirty="0"/>
          </a:p>
        </p:txBody>
      </p:sp>
      <p:sp>
        <p:nvSpPr>
          <p:cNvPr id="3" name="Content Placeholder 2"/>
          <p:cNvSpPr>
            <a:spLocks noGrp="1"/>
          </p:cNvSpPr>
          <p:nvPr>
            <p:ph idx="1"/>
          </p:nvPr>
        </p:nvSpPr>
        <p:spPr/>
        <p:txBody>
          <a:bodyPr/>
          <a:lstStyle/>
          <a:p>
            <a:endParaRPr lang="en-US" dirty="0" smtClean="0"/>
          </a:p>
          <a:p>
            <a:r>
              <a:rPr lang="en-US" sz="4000" dirty="0" smtClean="0"/>
              <a:t>Regulation of ventilation and other acts of respiration.</a:t>
            </a:r>
            <a:endParaRPr lang="en-US" sz="4000"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9144000" cy="6248400"/>
          </a:xfrm>
        </p:spPr>
        <p:txBody>
          <a:bodyPr>
            <a:normAutofit/>
          </a:bodyPr>
          <a:lstStyle/>
          <a:p>
            <a:r>
              <a:rPr lang="en-US" sz="4000" dirty="0" smtClean="0"/>
              <a:t>Immediately inside each cord is a strong elastic </a:t>
            </a:r>
            <a:r>
              <a:rPr lang="en-US" sz="4000" dirty="0" smtClean="0"/>
              <a:t>ligament called </a:t>
            </a:r>
            <a:r>
              <a:rPr lang="en-US" sz="4000" dirty="0" smtClean="0"/>
              <a:t>the </a:t>
            </a:r>
            <a:r>
              <a:rPr lang="en-US" sz="4000" i="1" dirty="0" smtClean="0"/>
              <a:t>vocal ligament. This is attached </a:t>
            </a:r>
            <a:r>
              <a:rPr lang="en-US" sz="4000" i="1" dirty="0" err="1" smtClean="0"/>
              <a:t>anteriorly</a:t>
            </a:r>
            <a:r>
              <a:rPr lang="en-US" sz="4000" i="1" dirty="0" smtClean="0"/>
              <a:t> </a:t>
            </a:r>
            <a:r>
              <a:rPr lang="en-US" sz="4000" i="1" dirty="0" smtClean="0"/>
              <a:t>to </a:t>
            </a:r>
            <a:r>
              <a:rPr lang="en-US" sz="4000" dirty="0" smtClean="0"/>
              <a:t>the </a:t>
            </a:r>
            <a:r>
              <a:rPr lang="en-US" sz="4000" dirty="0" smtClean="0"/>
              <a:t>large </a:t>
            </a:r>
            <a:r>
              <a:rPr lang="en-US" sz="4000" i="1" dirty="0" smtClean="0"/>
              <a:t>thyroid cartilage, which is the cartilage </a:t>
            </a:r>
            <a:r>
              <a:rPr lang="en-US" sz="4000" i="1" dirty="0" smtClean="0"/>
              <a:t>that </a:t>
            </a:r>
            <a:r>
              <a:rPr lang="en-US" sz="4000" dirty="0" smtClean="0"/>
              <a:t>projects </a:t>
            </a:r>
            <a:r>
              <a:rPr lang="en-US" sz="4000" dirty="0" smtClean="0"/>
              <a:t>forward from the anterior surface of the </a:t>
            </a:r>
            <a:r>
              <a:rPr lang="en-US" sz="4000" dirty="0" smtClean="0"/>
              <a:t>neck and </a:t>
            </a:r>
            <a:r>
              <a:rPr lang="en-US" sz="4000" dirty="0" smtClean="0"/>
              <a:t>is called the “Adam’s apple.”</a:t>
            </a:r>
            <a:endParaRPr lang="en-US" sz="4000"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9144000" cy="6096000"/>
          </a:xfrm>
        </p:spPr>
        <p:txBody>
          <a:bodyPr>
            <a:normAutofit/>
          </a:bodyPr>
          <a:lstStyle/>
          <a:p>
            <a:r>
              <a:rPr lang="en-US" sz="3600" dirty="0" err="1" smtClean="0"/>
              <a:t>Posteriorly</a:t>
            </a:r>
            <a:r>
              <a:rPr lang="en-US" sz="3600" dirty="0" smtClean="0"/>
              <a:t>, the </a:t>
            </a:r>
            <a:r>
              <a:rPr lang="en-US" sz="3600" dirty="0" smtClean="0"/>
              <a:t>vocal ligament </a:t>
            </a:r>
            <a:r>
              <a:rPr lang="en-US" sz="3600" dirty="0" smtClean="0"/>
              <a:t>is attached to the </a:t>
            </a:r>
            <a:r>
              <a:rPr lang="en-US" sz="3600" i="1" dirty="0" smtClean="0"/>
              <a:t>vocal processes of two </a:t>
            </a:r>
            <a:r>
              <a:rPr lang="en-US" sz="3600" i="1" dirty="0" err="1" smtClean="0"/>
              <a:t>arytenoid</a:t>
            </a:r>
            <a:r>
              <a:rPr lang="en-US" sz="3600" i="1" dirty="0" smtClean="0"/>
              <a:t> cartilages.</a:t>
            </a:r>
          </a:p>
          <a:p>
            <a:r>
              <a:rPr lang="en-US" sz="3600" dirty="0" smtClean="0"/>
              <a:t>The </a:t>
            </a:r>
            <a:r>
              <a:rPr lang="en-US" sz="3600" dirty="0" smtClean="0"/>
              <a:t>vocal cords can be stretched by either </a:t>
            </a:r>
            <a:r>
              <a:rPr lang="en-US" sz="3600" dirty="0" smtClean="0"/>
              <a:t>forward rotation </a:t>
            </a:r>
            <a:r>
              <a:rPr lang="en-US" sz="3600" dirty="0" smtClean="0"/>
              <a:t>of the thyroid cartilage or posterior rotation </a:t>
            </a:r>
            <a:r>
              <a:rPr lang="en-US" sz="3600" dirty="0" smtClean="0"/>
              <a:t>of the </a:t>
            </a:r>
            <a:r>
              <a:rPr lang="en-US" sz="3600" dirty="0" err="1" smtClean="0"/>
              <a:t>arytenoid</a:t>
            </a:r>
            <a:r>
              <a:rPr lang="en-US" sz="3600" dirty="0" smtClean="0"/>
              <a:t> cartilages, activated by muscles </a:t>
            </a:r>
            <a:r>
              <a:rPr lang="en-US" sz="3600" dirty="0" smtClean="0"/>
              <a:t>stretching from </a:t>
            </a:r>
            <a:r>
              <a:rPr lang="en-US" sz="3600" dirty="0" smtClean="0"/>
              <a:t>the thyroid cartilage and </a:t>
            </a:r>
            <a:r>
              <a:rPr lang="en-US" sz="3600" dirty="0" err="1" smtClean="0"/>
              <a:t>arytenoid</a:t>
            </a:r>
            <a:r>
              <a:rPr lang="en-US" sz="3600" dirty="0" smtClean="0"/>
              <a:t> cartilages</a:t>
            </a:r>
            <a:endParaRPr lang="en-US" sz="3600"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Articulation and Resonance.</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The resonators include the </a:t>
            </a:r>
            <a:r>
              <a:rPr lang="en-US" sz="3600" i="1" dirty="0" smtClean="0"/>
              <a:t>mouth, the nose and </a:t>
            </a:r>
            <a:r>
              <a:rPr lang="en-US" sz="3600" i="1" dirty="0" smtClean="0"/>
              <a:t>associated nasal </a:t>
            </a:r>
            <a:r>
              <a:rPr lang="en-US" sz="3600" i="1" dirty="0" smtClean="0"/>
              <a:t>sinuses, the pharynx, and even the </a:t>
            </a:r>
            <a:r>
              <a:rPr lang="en-US" sz="3600" i="1" dirty="0" smtClean="0"/>
              <a:t>chest cavity.</a:t>
            </a:r>
          </a:p>
          <a:p>
            <a:r>
              <a:rPr lang="en-US" sz="3600" dirty="0" smtClean="0"/>
              <a:t>T</a:t>
            </a:r>
            <a:r>
              <a:rPr lang="en-US" sz="3600" dirty="0" smtClean="0"/>
              <a:t>he function of </a:t>
            </a:r>
            <a:r>
              <a:rPr lang="en-US" sz="3600" dirty="0" smtClean="0"/>
              <a:t>the nasal resonators is demonstrated by the </a:t>
            </a:r>
            <a:r>
              <a:rPr lang="en-US" sz="3600" dirty="0" smtClean="0"/>
              <a:t>change in </a:t>
            </a:r>
            <a:r>
              <a:rPr lang="en-US" sz="3600" dirty="0" smtClean="0"/>
              <a:t>voice quality when a person has a severe cold </a:t>
            </a:r>
            <a:r>
              <a:rPr lang="en-US" sz="3600" dirty="0" smtClean="0"/>
              <a:t>that blocks </a:t>
            </a:r>
            <a:r>
              <a:rPr lang="en-US" sz="3600" dirty="0" smtClean="0"/>
              <a:t>the air passages to these resonators.</a:t>
            </a:r>
            <a:endParaRPr lang="en-US" sz="3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295400"/>
          </a:xfrm>
        </p:spPr>
        <p:txBody>
          <a:bodyPr>
            <a:normAutofit fontScale="90000"/>
          </a:bodyPr>
          <a:lstStyle/>
          <a:p>
            <a:r>
              <a:rPr lang="en-US" dirty="0" smtClean="0"/>
              <a:t> </a:t>
            </a:r>
            <a:r>
              <a:rPr lang="en-US" sz="5300" b="1" dirty="0" smtClean="0"/>
              <a:t>FUNCTIONS OF RESPIRATION</a:t>
            </a:r>
            <a:endParaRPr lang="en-US" sz="5300" b="1" dirty="0"/>
          </a:p>
        </p:txBody>
      </p:sp>
      <p:sp>
        <p:nvSpPr>
          <p:cNvPr id="3" name="Content Placeholder 2"/>
          <p:cNvSpPr>
            <a:spLocks noGrp="1"/>
          </p:cNvSpPr>
          <p:nvPr>
            <p:ph idx="1"/>
          </p:nvPr>
        </p:nvSpPr>
        <p:spPr>
          <a:xfrm>
            <a:off x="457200" y="1295400"/>
            <a:ext cx="8229600" cy="5562600"/>
          </a:xfrm>
        </p:spPr>
        <p:txBody>
          <a:bodyPr>
            <a:normAutofit/>
          </a:bodyPr>
          <a:lstStyle/>
          <a:p>
            <a:endParaRPr lang="en-US" dirty="0" smtClean="0"/>
          </a:p>
          <a:p>
            <a:r>
              <a:rPr lang="en-US" sz="2400" b="1" dirty="0" smtClean="0"/>
              <a:t>1.  Supply of oxygen to the tissues &amp; removal of CO2 from the blood.</a:t>
            </a:r>
          </a:p>
          <a:p>
            <a:endParaRPr lang="en-US" sz="2400" b="1" dirty="0" smtClean="0"/>
          </a:p>
          <a:p>
            <a:r>
              <a:rPr lang="en-US" sz="2400" b="1" dirty="0" smtClean="0"/>
              <a:t>2.  Helps in regulating the acid base balance by adjusting CO2 elimination from body.</a:t>
            </a:r>
          </a:p>
          <a:p>
            <a:endParaRPr lang="en-US" sz="2400" b="1" dirty="0" smtClean="0"/>
          </a:p>
          <a:p>
            <a:r>
              <a:rPr lang="en-US" sz="2400" b="1" dirty="0" smtClean="0"/>
              <a:t>3.  Helps in keeping a constant condition of water in body through elimination of excess water </a:t>
            </a:r>
            <a:r>
              <a:rPr lang="en-US" sz="2400" b="1" dirty="0" err="1" smtClean="0"/>
              <a:t>vapours</a:t>
            </a:r>
            <a:r>
              <a:rPr lang="en-US" sz="2400" b="1" dirty="0" smtClean="0"/>
              <a:t>.</a:t>
            </a:r>
          </a:p>
          <a:p>
            <a:endParaRPr lang="en-US" sz="2400" b="1" dirty="0" smtClean="0"/>
          </a:p>
          <a:p>
            <a:r>
              <a:rPr lang="en-US" sz="2400" b="1" dirty="0" smtClean="0"/>
              <a:t>4.  Eliminates certain harmful volatile substances from the body, </a:t>
            </a:r>
            <a:r>
              <a:rPr lang="en-US" sz="2400" b="1" dirty="0" err="1" smtClean="0"/>
              <a:t>e.g.,ammonia</a:t>
            </a:r>
            <a:r>
              <a:rPr lang="en-US" sz="2400" b="1" dirty="0" smtClean="0"/>
              <a:t>, alcohol etc.  </a:t>
            </a:r>
            <a:endParaRPr lang="en-US" sz="24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33600"/>
            <a:ext cx="9144000" cy="1676400"/>
          </a:xfrm>
        </p:spPr>
        <p:txBody>
          <a:bodyPr>
            <a:normAutofit fontScale="90000"/>
          </a:bodyPr>
          <a:lstStyle/>
          <a:p>
            <a:r>
              <a:rPr lang="en-US" sz="6000" b="1" dirty="0" smtClean="0"/>
              <a:t>   MECHANICS OF RESPIRATION</a:t>
            </a:r>
            <a:endParaRPr lang="en-US" sz="60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466088"/>
          </a:xfrm>
        </p:spPr>
        <p:txBody>
          <a:bodyPr>
            <a:normAutofit/>
          </a:bodyPr>
          <a:lstStyle/>
          <a:p>
            <a:r>
              <a:rPr lang="en-US" b="1" dirty="0" smtClean="0"/>
              <a:t>The lungs can be expanded &amp; contracted in 02 ways:</a:t>
            </a:r>
            <a:endParaRPr lang="en-US" b="1" dirty="0"/>
          </a:p>
        </p:txBody>
      </p:sp>
      <p:sp>
        <p:nvSpPr>
          <p:cNvPr id="3" name="Content Placeholder 2"/>
          <p:cNvSpPr>
            <a:spLocks noGrp="1"/>
          </p:cNvSpPr>
          <p:nvPr>
            <p:ph idx="1"/>
          </p:nvPr>
        </p:nvSpPr>
        <p:spPr>
          <a:xfrm>
            <a:off x="457200" y="1935480"/>
            <a:ext cx="8229600" cy="4922520"/>
          </a:xfrm>
        </p:spPr>
        <p:txBody>
          <a:bodyPr/>
          <a:lstStyle/>
          <a:p>
            <a:endParaRPr lang="en-US" dirty="0" smtClean="0"/>
          </a:p>
          <a:p>
            <a:r>
              <a:rPr lang="en-US" sz="3200" dirty="0" smtClean="0"/>
              <a:t>1.  By downward &amp; upward movement of the diaphragm to lengthen or shorter the chest cavity.</a:t>
            </a:r>
          </a:p>
          <a:p>
            <a:endParaRPr lang="en-US" sz="3200" dirty="0" smtClean="0"/>
          </a:p>
          <a:p>
            <a:r>
              <a:rPr lang="en-US" sz="3200" dirty="0" smtClean="0"/>
              <a:t>2.  By elevation and depression of the ribs to increase and decrease the </a:t>
            </a:r>
            <a:r>
              <a:rPr lang="en-US" sz="3200" dirty="0" err="1" smtClean="0"/>
              <a:t>anteroposterior</a:t>
            </a:r>
            <a:r>
              <a:rPr lang="en-US" sz="3200" dirty="0" smtClean="0"/>
              <a:t> diameter of chest cavity.</a:t>
            </a:r>
            <a:endParaRPr lang="en-US" sz="3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9200"/>
            <a:ext cx="9144000" cy="2743200"/>
          </a:xfrm>
        </p:spPr>
        <p:txBody>
          <a:bodyPr>
            <a:normAutofit fontScale="90000"/>
          </a:bodyPr>
          <a:lstStyle/>
          <a:p>
            <a:r>
              <a:rPr lang="en-US" dirty="0" smtClean="0"/>
              <a:t>  </a:t>
            </a:r>
            <a:r>
              <a:rPr lang="en-US" sz="6700" b="1" dirty="0" smtClean="0"/>
              <a:t>INSPIRATION AND MUSCLES  OF INSPIRATION </a:t>
            </a:r>
            <a:endParaRPr lang="en-US" sz="67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2286000"/>
          </a:xfrm>
        </p:spPr>
        <p:txBody>
          <a:bodyPr>
            <a:normAutofit/>
          </a:bodyPr>
          <a:lstStyle/>
          <a:p>
            <a:r>
              <a:rPr lang="en-US" dirty="0" smtClean="0"/>
              <a:t> </a:t>
            </a:r>
            <a:r>
              <a:rPr lang="en-US" sz="3200" b="1" dirty="0" smtClean="0"/>
              <a:t>During inspiration the main role is played by the contraction of diaphragm, that pulls the lower surfaces of lungs downwards. Other muscles helping in inspiration are:</a:t>
            </a:r>
            <a:endParaRPr lang="en-US" sz="3200" b="1" dirty="0"/>
          </a:p>
        </p:txBody>
      </p:sp>
      <p:sp>
        <p:nvSpPr>
          <p:cNvPr id="3" name="Content Placeholder 2"/>
          <p:cNvSpPr>
            <a:spLocks noGrp="1"/>
          </p:cNvSpPr>
          <p:nvPr>
            <p:ph idx="1"/>
          </p:nvPr>
        </p:nvSpPr>
        <p:spPr>
          <a:xfrm>
            <a:off x="457200" y="2590800"/>
            <a:ext cx="8229600" cy="4267200"/>
          </a:xfrm>
        </p:spPr>
        <p:txBody>
          <a:bodyPr>
            <a:normAutofit fontScale="92500" lnSpcReduction="10000"/>
          </a:bodyPr>
          <a:lstStyle/>
          <a:p>
            <a:endParaRPr lang="en-US" dirty="0" smtClean="0"/>
          </a:p>
          <a:p>
            <a:r>
              <a:rPr lang="en-US" dirty="0" smtClean="0"/>
              <a:t>1.  External intercostals</a:t>
            </a:r>
          </a:p>
          <a:p>
            <a:endParaRPr lang="en-US" dirty="0" smtClean="0"/>
          </a:p>
          <a:p>
            <a:r>
              <a:rPr lang="en-US" dirty="0" smtClean="0"/>
              <a:t>2.  </a:t>
            </a:r>
            <a:r>
              <a:rPr lang="en-US" dirty="0" err="1" smtClean="0"/>
              <a:t>Sternocleidomastoid</a:t>
            </a:r>
            <a:endParaRPr lang="en-US" dirty="0" smtClean="0"/>
          </a:p>
          <a:p>
            <a:endParaRPr lang="en-US" dirty="0" smtClean="0"/>
          </a:p>
          <a:p>
            <a:r>
              <a:rPr lang="en-US" dirty="0" smtClean="0"/>
              <a:t>3.  Anterior </a:t>
            </a:r>
            <a:r>
              <a:rPr lang="en-US" dirty="0" err="1" smtClean="0"/>
              <a:t>serrati</a:t>
            </a:r>
            <a:endParaRPr lang="en-US" dirty="0" smtClean="0"/>
          </a:p>
          <a:p>
            <a:endParaRPr lang="en-US" dirty="0" smtClean="0"/>
          </a:p>
          <a:p>
            <a:r>
              <a:rPr lang="en-US" dirty="0" smtClean="0"/>
              <a:t>4.  </a:t>
            </a:r>
            <a:r>
              <a:rPr lang="en-US" dirty="0" err="1" smtClean="0"/>
              <a:t>Scaleni</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676400"/>
            <a:ext cx="8305800" cy="2743200"/>
          </a:xfrm>
        </p:spPr>
        <p:txBody>
          <a:bodyPr>
            <a:normAutofit/>
          </a:bodyPr>
          <a:lstStyle/>
          <a:p>
            <a:r>
              <a:rPr lang="en-US" dirty="0" smtClean="0"/>
              <a:t> </a:t>
            </a:r>
            <a:r>
              <a:rPr lang="en-US" b="1" dirty="0" smtClean="0"/>
              <a:t>EXPIRATION &amp; MUSCLES OF EXPIRATION</a:t>
            </a:r>
            <a:endParaRPr lang="en-US"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981200"/>
          </a:xfrm>
        </p:spPr>
        <p:txBody>
          <a:bodyPr>
            <a:normAutofit fontScale="90000"/>
          </a:bodyPr>
          <a:lstStyle/>
          <a:p>
            <a:r>
              <a:rPr lang="en-US" dirty="0" smtClean="0"/>
              <a:t> </a:t>
            </a:r>
            <a:r>
              <a:rPr lang="en-US" sz="3600" b="1" dirty="0" smtClean="0"/>
              <a:t>During expiration diaphragm relaxes &amp; the elastic recoil of lungs, chest wall 7 abdominal structures compresses lungs. Muscles helping in expiration are:</a:t>
            </a:r>
            <a:endParaRPr lang="en-US" sz="3600" b="1" dirty="0"/>
          </a:p>
        </p:txBody>
      </p:sp>
      <p:sp>
        <p:nvSpPr>
          <p:cNvPr id="3" name="Content Placeholder 2"/>
          <p:cNvSpPr>
            <a:spLocks noGrp="1"/>
          </p:cNvSpPr>
          <p:nvPr>
            <p:ph idx="1"/>
          </p:nvPr>
        </p:nvSpPr>
        <p:spPr>
          <a:xfrm>
            <a:off x="457200" y="2590800"/>
            <a:ext cx="8229600" cy="3733800"/>
          </a:xfrm>
        </p:spPr>
        <p:txBody>
          <a:bodyPr/>
          <a:lstStyle/>
          <a:p>
            <a:r>
              <a:rPr lang="en-US" dirty="0" smtClean="0"/>
              <a:t>1.  Abdominal </a:t>
            </a:r>
            <a:r>
              <a:rPr lang="en-US" dirty="0" err="1" smtClean="0"/>
              <a:t>recti</a:t>
            </a:r>
            <a:endParaRPr lang="en-US" dirty="0" smtClean="0"/>
          </a:p>
          <a:p>
            <a:endParaRPr lang="en-US" dirty="0" smtClean="0"/>
          </a:p>
          <a:p>
            <a:r>
              <a:rPr lang="en-US" dirty="0" smtClean="0"/>
              <a:t>2.  Internal intercostals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010" name="Picture 2"/>
          <p:cNvPicPr>
            <a:picLocks noChangeAspect="1" noChangeArrowheads="1"/>
          </p:cNvPicPr>
          <p:nvPr/>
        </p:nvPicPr>
        <p:blipFill>
          <a:blip r:embed="rId3" cstate="print"/>
          <a:srcRect/>
          <a:stretch>
            <a:fillRect/>
          </a:stretch>
        </p:blipFill>
        <p:spPr bwMode="auto">
          <a:xfrm>
            <a:off x="138113" y="633413"/>
            <a:ext cx="8866187" cy="5589587"/>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058" name="Picture 2"/>
          <p:cNvPicPr>
            <a:picLocks noChangeAspect="1" noChangeArrowheads="1"/>
          </p:cNvPicPr>
          <p:nvPr/>
        </p:nvPicPr>
        <p:blipFill>
          <a:blip r:embed="rId3" cstate="print"/>
          <a:srcRect l="48044"/>
          <a:stretch>
            <a:fillRect/>
          </a:stretch>
        </p:blipFill>
        <p:spPr bwMode="auto">
          <a:xfrm>
            <a:off x="2559050" y="990600"/>
            <a:ext cx="4025900" cy="5576888"/>
          </a:xfrm>
          <a:prstGeom prst="rect">
            <a:avLst/>
          </a:prstGeom>
          <a:noFill/>
        </p:spPr>
      </p:pic>
      <p:sp>
        <p:nvSpPr>
          <p:cNvPr id="301059" name="Text Box 3"/>
          <p:cNvSpPr txBox="1">
            <a:spLocks noChangeArrowheads="1"/>
          </p:cNvSpPr>
          <p:nvPr/>
        </p:nvSpPr>
        <p:spPr bwMode="auto">
          <a:xfrm>
            <a:off x="3048000" y="304800"/>
            <a:ext cx="2046288" cy="473075"/>
          </a:xfrm>
          <a:prstGeom prst="rect">
            <a:avLst/>
          </a:prstGeom>
          <a:noFill/>
          <a:ln w="9525">
            <a:noFill/>
            <a:miter lim="800000"/>
            <a:headEnd/>
            <a:tailEnd/>
          </a:ln>
          <a:effectLst/>
        </p:spPr>
        <p:txBody>
          <a:bodyPr wrap="none">
            <a:spAutoFit/>
          </a:bodyPr>
          <a:lstStyle/>
          <a:p>
            <a:pPr eaLnBrk="0" hangingPunct="0"/>
            <a:r>
              <a:rPr kumimoji="0" lang="en-US" altLang="zh-CN" b="1">
                <a:latin typeface="Times" charset="0"/>
              </a:rPr>
              <a:t>EXPIRATION</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305800" cy="3276600"/>
          </a:xfrm>
        </p:spPr>
        <p:txBody>
          <a:bodyPr/>
          <a:lstStyle/>
          <a:p>
            <a:r>
              <a:rPr lang="en-US" dirty="0" smtClean="0"/>
              <a:t> </a:t>
            </a:r>
            <a:r>
              <a:rPr lang="en-US" sz="6000" b="1" dirty="0" smtClean="0"/>
              <a:t>MOVEMENT OF AIR IN LUNGS &amp; PRESSURES CAUSING IT</a:t>
            </a:r>
            <a:endParaRPr lang="en-US" sz="60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PLEURAL PRESSURE</a:t>
            </a:r>
            <a:endParaRPr lang="en-US" b="1" dirty="0"/>
          </a:p>
        </p:txBody>
      </p:sp>
      <p:sp>
        <p:nvSpPr>
          <p:cNvPr id="3" name="Content Placeholder 2"/>
          <p:cNvSpPr>
            <a:spLocks noGrp="1"/>
          </p:cNvSpPr>
          <p:nvPr>
            <p:ph idx="1"/>
          </p:nvPr>
        </p:nvSpPr>
        <p:spPr>
          <a:xfrm>
            <a:off x="457200" y="1935480"/>
            <a:ext cx="8229600" cy="4922520"/>
          </a:xfrm>
        </p:spPr>
        <p:txBody>
          <a:bodyPr>
            <a:normAutofit/>
          </a:bodyPr>
          <a:lstStyle/>
          <a:p>
            <a:endParaRPr lang="en-US" dirty="0" smtClean="0"/>
          </a:p>
          <a:p>
            <a:r>
              <a:rPr lang="en-US" sz="3200" b="1" dirty="0" smtClean="0"/>
              <a:t>PLEURAL PRESSURE </a:t>
            </a:r>
            <a:r>
              <a:rPr lang="en-US" sz="3200" dirty="0" smtClean="0"/>
              <a:t>is the pressure in the narrow space between the lung pleura &amp; the chest wall pleura . It is that negative pressure which prevents the collapse of lungs and is also called </a:t>
            </a:r>
            <a:r>
              <a:rPr lang="en-US" sz="3200" b="1" dirty="0" smtClean="0"/>
              <a:t>LUNG RECOIL PRESSURE.  </a:t>
            </a:r>
          </a:p>
          <a:p>
            <a:endParaRPr lang="en-US" sz="3200" dirty="0" smtClean="0"/>
          </a:p>
          <a:p>
            <a:r>
              <a:rPr lang="en-US" sz="3200" b="1" dirty="0" smtClean="0"/>
              <a:t>Value: </a:t>
            </a:r>
            <a:r>
              <a:rPr lang="en-US" sz="3200" dirty="0" smtClean="0"/>
              <a:t>05 cm of H2O</a:t>
            </a:r>
            <a:endParaRPr lang="en-US" sz="3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t>ALVEOLAR PRESSURE </a:t>
            </a:r>
            <a:endParaRPr lang="en-US" b="1" dirty="0"/>
          </a:p>
        </p:txBody>
      </p:sp>
      <p:sp>
        <p:nvSpPr>
          <p:cNvPr id="3" name="Content Placeholder 2"/>
          <p:cNvSpPr>
            <a:spLocks noGrp="1"/>
          </p:cNvSpPr>
          <p:nvPr>
            <p:ph idx="1"/>
          </p:nvPr>
        </p:nvSpPr>
        <p:spPr>
          <a:xfrm>
            <a:off x="457200" y="1935480"/>
            <a:ext cx="8229600" cy="3017520"/>
          </a:xfrm>
        </p:spPr>
        <p:txBody>
          <a:bodyPr/>
          <a:lstStyle/>
          <a:p>
            <a:endParaRPr lang="en-US" dirty="0" smtClean="0"/>
          </a:p>
          <a:p>
            <a:r>
              <a:rPr lang="en-US" sz="4000" dirty="0" smtClean="0"/>
              <a:t>It is the pressure inside the lung alveoli.</a:t>
            </a:r>
            <a:endParaRPr lang="en-US" sz="4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524000"/>
          </a:xfrm>
        </p:spPr>
        <p:txBody>
          <a:bodyPr>
            <a:normAutofit/>
          </a:bodyPr>
          <a:lstStyle/>
          <a:p>
            <a:r>
              <a:rPr lang="en-US" sz="4000" b="1" dirty="0" smtClean="0"/>
              <a:t>ALVEOLAR PRESSURE is different during expiration &amp; INSPIRATION.</a:t>
            </a:r>
            <a:endParaRPr lang="en-US" sz="4000" b="1" dirty="0"/>
          </a:p>
        </p:txBody>
      </p:sp>
      <p:sp>
        <p:nvSpPr>
          <p:cNvPr id="3" name="Content Placeholder 2"/>
          <p:cNvSpPr>
            <a:spLocks noGrp="1"/>
          </p:cNvSpPr>
          <p:nvPr>
            <p:ph idx="1"/>
          </p:nvPr>
        </p:nvSpPr>
        <p:spPr>
          <a:xfrm>
            <a:off x="457200" y="2819400"/>
            <a:ext cx="8229600" cy="4038600"/>
          </a:xfrm>
        </p:spPr>
        <p:txBody>
          <a:bodyPr>
            <a:normAutofit/>
          </a:bodyPr>
          <a:lstStyle/>
          <a:p>
            <a:r>
              <a:rPr lang="en-US" sz="3200" dirty="0" smtClean="0"/>
              <a:t>1.  During INSPIRATION alveolar pressure becomes -1cm of H2O which causes air to move into lungs.</a:t>
            </a:r>
          </a:p>
          <a:p>
            <a:r>
              <a:rPr lang="en-US" sz="3200" smtClean="0"/>
              <a:t> </a:t>
            </a:r>
            <a:endParaRPr lang="en-US" sz="3200" dirty="0" smtClean="0"/>
          </a:p>
          <a:p>
            <a:r>
              <a:rPr lang="en-US" sz="3200" dirty="0" smtClean="0"/>
              <a:t>2.  During EXPIRATION alveolar pressure rises to about +1cm of H2O &amp; this forces the inspired air out of the lungs.</a:t>
            </a:r>
            <a:endParaRPr lang="en-US" sz="3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295400"/>
          </a:xfrm>
        </p:spPr>
        <p:txBody>
          <a:bodyPr>
            <a:normAutofit/>
          </a:bodyPr>
          <a:lstStyle/>
          <a:p>
            <a:r>
              <a:rPr lang="en-US" sz="4800" b="1" dirty="0" smtClean="0"/>
              <a:t>  TRANSPULMONARY PRESSURE</a:t>
            </a:r>
            <a:endParaRPr lang="en-US" sz="4800" b="1" dirty="0"/>
          </a:p>
        </p:txBody>
      </p:sp>
      <p:sp>
        <p:nvSpPr>
          <p:cNvPr id="3" name="Content Placeholder 2"/>
          <p:cNvSpPr>
            <a:spLocks noGrp="1"/>
          </p:cNvSpPr>
          <p:nvPr>
            <p:ph idx="1"/>
          </p:nvPr>
        </p:nvSpPr>
        <p:spPr>
          <a:xfrm>
            <a:off x="457200" y="1752600"/>
            <a:ext cx="8229600" cy="5105400"/>
          </a:xfrm>
        </p:spPr>
        <p:txBody>
          <a:bodyPr>
            <a:normAutofit/>
          </a:bodyPr>
          <a:lstStyle/>
          <a:p>
            <a:endParaRPr lang="en-US" dirty="0" smtClean="0"/>
          </a:p>
          <a:p>
            <a:r>
              <a:rPr lang="en-US" sz="3200" dirty="0" smtClean="0"/>
              <a:t>The difference between the alveolar pressure &amp; the pleural pressure is called TRANSPULMONARY PRESSURE.</a:t>
            </a:r>
          </a:p>
          <a:p>
            <a:endParaRPr lang="en-US" sz="3200" dirty="0" smtClean="0"/>
          </a:p>
          <a:p>
            <a:r>
              <a:rPr lang="en-US" sz="3200" dirty="0" smtClean="0"/>
              <a:t>It is the difference between the alveoli &amp; the outer surface of lungs.</a:t>
            </a:r>
          </a:p>
          <a:p>
            <a:endParaRPr lang="en-US" sz="3200" dirty="0" smtClean="0"/>
          </a:p>
          <a:p>
            <a:r>
              <a:rPr lang="en-US" sz="3200" dirty="0" smtClean="0"/>
              <a:t>It is the measure of recoil pressure.</a:t>
            </a:r>
            <a:endParaRPr lang="en-US" sz="3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RECOIL PRESSURE</a:t>
            </a:r>
            <a:endParaRPr lang="en-US" b="1" dirty="0"/>
          </a:p>
        </p:txBody>
      </p:sp>
      <p:sp>
        <p:nvSpPr>
          <p:cNvPr id="3" name="Content Placeholder 2"/>
          <p:cNvSpPr>
            <a:spLocks noGrp="1"/>
          </p:cNvSpPr>
          <p:nvPr>
            <p:ph idx="1"/>
          </p:nvPr>
        </p:nvSpPr>
        <p:spPr/>
        <p:txBody>
          <a:bodyPr/>
          <a:lstStyle/>
          <a:p>
            <a:endParaRPr lang="en-US" dirty="0" smtClean="0"/>
          </a:p>
          <a:p>
            <a:r>
              <a:rPr lang="en-US" sz="3600" dirty="0" smtClean="0"/>
              <a:t>The elastic forces in the lungs that tend to collapse the lungs at each point of expansion is called </a:t>
            </a:r>
            <a:r>
              <a:rPr lang="en-US" sz="3600" b="1" dirty="0" smtClean="0"/>
              <a:t>RECOIL PRESSURE.</a:t>
            </a:r>
            <a:endParaRPr lang="en-US" sz="3600"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lstStyle/>
          <a:p>
            <a:endParaRPr lang="en-US"/>
          </a:p>
        </p:txBody>
      </p:sp>
      <p:sp>
        <p:nvSpPr>
          <p:cNvPr id="271363" name="Rectangle 3"/>
          <p:cNvSpPr>
            <a:spLocks noGrp="1" noChangeArrowheads="1"/>
          </p:cNvSpPr>
          <p:nvPr>
            <p:ph type="body" idx="1"/>
          </p:nvPr>
        </p:nvSpPr>
        <p:spPr/>
        <p:txBody>
          <a:bodyPr/>
          <a:lstStyle/>
          <a:p>
            <a:endParaRPr lang="en-US"/>
          </a:p>
        </p:txBody>
      </p:sp>
      <p:pic>
        <p:nvPicPr>
          <p:cNvPr id="271364" name="Picture 4" descr="扫描0001"/>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90800"/>
            <a:ext cx="8763000" cy="1371600"/>
          </a:xfrm>
        </p:spPr>
        <p:txBody>
          <a:bodyPr/>
          <a:lstStyle/>
          <a:p>
            <a:r>
              <a:rPr lang="en-US" dirty="0" smtClean="0"/>
              <a:t>   </a:t>
            </a:r>
            <a:r>
              <a:rPr lang="en-US" sz="6000" b="1" dirty="0" smtClean="0"/>
              <a:t>COMPLIANCE OF LUNGS</a:t>
            </a:r>
            <a:endParaRPr lang="en-US" sz="6000"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04088"/>
            <a:ext cx="8763000" cy="2420112"/>
          </a:xfrm>
        </p:spPr>
        <p:txBody>
          <a:bodyPr>
            <a:normAutofit/>
          </a:bodyPr>
          <a:lstStyle/>
          <a:p>
            <a:r>
              <a:rPr lang="en-US" sz="4000" dirty="0" smtClean="0"/>
              <a:t>The extent to which the lungs expand for each unit increase in </a:t>
            </a:r>
            <a:r>
              <a:rPr lang="en-US" sz="4000" dirty="0" err="1" smtClean="0"/>
              <a:t>transpulmonary</a:t>
            </a:r>
            <a:r>
              <a:rPr lang="en-US" sz="4000" dirty="0" smtClean="0"/>
              <a:t> pressure is called their COMPLIANCE.  </a:t>
            </a:r>
            <a:endParaRPr lang="en-US" sz="4000" dirty="0"/>
          </a:p>
        </p:txBody>
      </p:sp>
      <p:sp>
        <p:nvSpPr>
          <p:cNvPr id="3" name="Content Placeholder 2"/>
          <p:cNvSpPr>
            <a:spLocks noGrp="1"/>
          </p:cNvSpPr>
          <p:nvPr>
            <p:ph idx="1"/>
          </p:nvPr>
        </p:nvSpPr>
        <p:spPr>
          <a:xfrm>
            <a:off x="457200" y="3505200"/>
            <a:ext cx="8229600" cy="3200400"/>
          </a:xfrm>
        </p:spPr>
        <p:txBody>
          <a:bodyPr/>
          <a:lstStyle/>
          <a:p>
            <a:endParaRPr lang="en-US" dirty="0" smtClean="0"/>
          </a:p>
          <a:p>
            <a:r>
              <a:rPr lang="en-US" sz="4000" b="1" dirty="0" smtClean="0"/>
              <a:t>VALUE:</a:t>
            </a:r>
          </a:p>
          <a:p>
            <a:r>
              <a:rPr lang="en-US" sz="4000" b="1" dirty="0" smtClean="0"/>
              <a:t> </a:t>
            </a:r>
            <a:r>
              <a:rPr lang="en-US" sz="3600" dirty="0" smtClean="0"/>
              <a:t>Approximately 200ml/cm of H2O pressure for both lungs.</a:t>
            </a:r>
            <a:r>
              <a:rPr lang="en-US" sz="3600" b="1" dirty="0" smtClean="0"/>
              <a:t>  </a:t>
            </a:r>
            <a:endParaRPr lang="en-US" sz="36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2" name="Picture 4" descr="lungs2"/>
          <p:cNvPicPr>
            <a:picLocks noChangeAspect="1" noChangeArrowheads="1"/>
          </p:cNvPicPr>
          <p:nvPr/>
        </p:nvPicPr>
        <p:blipFill>
          <a:blip r:embed="rId3" cstate="print">
            <a:lum contrast="42000"/>
          </a:blip>
          <a:srcRect/>
          <a:stretch>
            <a:fillRect/>
          </a:stretch>
        </p:blipFill>
        <p:spPr bwMode="auto">
          <a:xfrm>
            <a:off x="457200" y="533400"/>
            <a:ext cx="8229600" cy="5565775"/>
          </a:xfrm>
          <a:prstGeom prst="rect">
            <a:avLst/>
          </a:prstGeom>
          <a:noFill/>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353312"/>
          </a:xfrm>
        </p:spPr>
        <p:txBody>
          <a:bodyPr>
            <a:normAutofit fontScale="90000"/>
          </a:bodyPr>
          <a:lstStyle/>
          <a:p>
            <a:r>
              <a:rPr lang="en-US" dirty="0" smtClean="0"/>
              <a:t> </a:t>
            </a:r>
            <a:r>
              <a:rPr lang="en-US" sz="4400" b="1" dirty="0" smtClean="0"/>
              <a:t>FACTORS EFFECTING COMPLIANCE</a:t>
            </a:r>
            <a:endParaRPr lang="en-US" sz="4400" b="1" dirty="0"/>
          </a:p>
        </p:txBody>
      </p:sp>
      <p:sp>
        <p:nvSpPr>
          <p:cNvPr id="3" name="Content Placeholder 2"/>
          <p:cNvSpPr>
            <a:spLocks noGrp="1"/>
          </p:cNvSpPr>
          <p:nvPr>
            <p:ph idx="1"/>
          </p:nvPr>
        </p:nvSpPr>
        <p:spPr>
          <a:xfrm>
            <a:off x="457200" y="2362200"/>
            <a:ext cx="8229600" cy="3962400"/>
          </a:xfrm>
        </p:spPr>
        <p:txBody>
          <a:bodyPr>
            <a:normAutofit/>
          </a:bodyPr>
          <a:lstStyle/>
          <a:p>
            <a:endParaRPr lang="en-US" sz="3200" dirty="0" smtClean="0"/>
          </a:p>
          <a:p>
            <a:r>
              <a:rPr lang="en-US" sz="3600" dirty="0" smtClean="0"/>
              <a:t>1.  The elastic forces caused by surface tension of the fluid that lines the inside walls of the alveoli.     </a:t>
            </a:r>
          </a:p>
          <a:p>
            <a:r>
              <a:rPr lang="en-US" sz="3600" dirty="0" smtClean="0"/>
              <a:t>2.  The elastic forces of the lung tissue itself.</a:t>
            </a:r>
          </a:p>
          <a:p>
            <a:pPr lvl="2"/>
            <a:endParaRPr lang="en-US" sz="3600"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429512"/>
          </a:xfrm>
        </p:spPr>
        <p:txBody>
          <a:bodyPr>
            <a:normAutofit fontScale="90000"/>
          </a:bodyPr>
          <a:lstStyle/>
          <a:p>
            <a:r>
              <a:rPr lang="en-US" dirty="0" smtClean="0"/>
              <a:t>   </a:t>
            </a:r>
            <a:r>
              <a:rPr lang="en-US" sz="4400" b="1" dirty="0" smtClean="0"/>
              <a:t>FACTORS DECREASING COMPLIANCE</a:t>
            </a:r>
            <a:endParaRPr lang="en-US" sz="4400" b="1" dirty="0"/>
          </a:p>
        </p:txBody>
      </p:sp>
      <p:sp>
        <p:nvSpPr>
          <p:cNvPr id="3" name="Content Placeholder 2"/>
          <p:cNvSpPr>
            <a:spLocks noGrp="1"/>
          </p:cNvSpPr>
          <p:nvPr>
            <p:ph idx="1"/>
          </p:nvPr>
        </p:nvSpPr>
        <p:spPr>
          <a:xfrm>
            <a:off x="457200" y="2514600"/>
            <a:ext cx="8229600" cy="3810000"/>
          </a:xfrm>
        </p:spPr>
        <p:txBody>
          <a:bodyPr/>
          <a:lstStyle/>
          <a:p>
            <a:r>
              <a:rPr lang="en-US" sz="3600" dirty="0" smtClean="0"/>
              <a:t> Destruction of lung tissues </a:t>
            </a:r>
          </a:p>
          <a:p>
            <a:endParaRPr lang="en-US" sz="3600" dirty="0" smtClean="0"/>
          </a:p>
          <a:p>
            <a:r>
              <a:rPr lang="en-US" sz="3600" dirty="0" smtClean="0"/>
              <a:t> Pulmonary edema</a:t>
            </a:r>
          </a:p>
          <a:p>
            <a:endParaRPr lang="en-US" sz="3600" dirty="0" smtClean="0"/>
          </a:p>
          <a:p>
            <a:r>
              <a:rPr lang="en-US" sz="3600" dirty="0" smtClean="0"/>
              <a:t>Scoliosis</a:t>
            </a:r>
          </a:p>
          <a:p>
            <a:endParaRPr lang="en-US" dirty="0" smtClean="0"/>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305800" cy="1219200"/>
          </a:xfrm>
        </p:spPr>
        <p:txBody>
          <a:bodyPr>
            <a:normAutofit/>
          </a:bodyPr>
          <a:lstStyle/>
          <a:p>
            <a:r>
              <a:rPr lang="en-US" sz="6600" dirty="0" smtClean="0"/>
              <a:t>         </a:t>
            </a:r>
            <a:r>
              <a:rPr lang="en-US" sz="6600" b="1" dirty="0" smtClean="0"/>
              <a:t>SURFACTANT</a:t>
            </a:r>
            <a:endParaRPr lang="en-US" sz="6600"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SURFACE TENSION</a:t>
            </a:r>
            <a:endParaRPr lang="en-US" dirty="0"/>
          </a:p>
        </p:txBody>
      </p:sp>
      <p:sp>
        <p:nvSpPr>
          <p:cNvPr id="3" name="Content Placeholder 2"/>
          <p:cNvSpPr>
            <a:spLocks noGrp="1"/>
          </p:cNvSpPr>
          <p:nvPr>
            <p:ph idx="1"/>
          </p:nvPr>
        </p:nvSpPr>
        <p:spPr>
          <a:xfrm>
            <a:off x="0" y="1935480"/>
            <a:ext cx="9144000" cy="4922520"/>
          </a:xfrm>
        </p:spPr>
        <p:txBody>
          <a:bodyPr>
            <a:normAutofit lnSpcReduction="10000"/>
          </a:bodyPr>
          <a:lstStyle/>
          <a:p>
            <a:r>
              <a:rPr lang="en-US" sz="3600" dirty="0" smtClean="0"/>
              <a:t>When water forms a surface with air, the water molecules on the surface of the water have an especially strong attraction for one another. As a result, the water surface is always attempting to contract. This is what holds raindrops together: that is, there is a tight contractile membrane of water molecules around the entire surface of the raindrop</a:t>
            </a:r>
            <a:r>
              <a:rPr lang="en-US" dirty="0" smtClean="0"/>
              <a:t>.</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r>
              <a:rPr lang="en-US" sz="3600" dirty="0" smtClean="0"/>
              <a:t>On the inner surface of alveoli the water surface is also attempting to </a:t>
            </a:r>
            <a:r>
              <a:rPr lang="en-US" sz="3600" dirty="0" err="1" smtClean="0"/>
              <a:t>contract.This</a:t>
            </a:r>
            <a:r>
              <a:rPr lang="en-US" sz="3600" dirty="0" smtClean="0"/>
              <a:t> results in an attempt to force the air out of the alveoli through the bronchi and, in doing so, causes the alveoli to try to collapse.</a:t>
            </a:r>
          </a:p>
          <a:p>
            <a:r>
              <a:rPr lang="en-US" sz="3600" dirty="0" smtClean="0"/>
              <a:t> The net effect is to cause an elastic contractile force of the entire lungs, which is  called the </a:t>
            </a:r>
            <a:r>
              <a:rPr lang="en-US" sz="3600" i="1" dirty="0" smtClean="0"/>
              <a:t>surface tension elastic force</a:t>
            </a:r>
            <a:endParaRPr lang="en-US" sz="36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              DEFINITION</a:t>
            </a:r>
            <a:endParaRPr lang="en-US" sz="6000" b="1" dirty="0"/>
          </a:p>
        </p:txBody>
      </p:sp>
      <p:sp>
        <p:nvSpPr>
          <p:cNvPr id="3" name="Content Placeholder 2"/>
          <p:cNvSpPr>
            <a:spLocks noGrp="1"/>
          </p:cNvSpPr>
          <p:nvPr>
            <p:ph idx="1"/>
          </p:nvPr>
        </p:nvSpPr>
        <p:spPr/>
        <p:txBody>
          <a:bodyPr/>
          <a:lstStyle/>
          <a:p>
            <a:endParaRPr lang="en-US" dirty="0" smtClean="0"/>
          </a:p>
          <a:p>
            <a:r>
              <a:rPr lang="en-US" sz="4000" dirty="0" smtClean="0"/>
              <a:t>Surfactant is a surface active agent, which when spreads over the surface of a fluid greatly reduces the surface tension.</a:t>
            </a:r>
            <a:endParaRPr lang="en-US" sz="40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t>COMPOSITION</a:t>
            </a:r>
            <a:endParaRPr lang="en-US" b="1" dirty="0"/>
          </a:p>
        </p:txBody>
      </p:sp>
      <p:sp>
        <p:nvSpPr>
          <p:cNvPr id="3" name="Content Placeholder 2"/>
          <p:cNvSpPr>
            <a:spLocks noGrp="1"/>
          </p:cNvSpPr>
          <p:nvPr>
            <p:ph idx="1"/>
          </p:nvPr>
        </p:nvSpPr>
        <p:spPr/>
        <p:txBody>
          <a:bodyPr/>
          <a:lstStyle/>
          <a:p>
            <a:endParaRPr lang="en-US" dirty="0" smtClean="0"/>
          </a:p>
          <a:p>
            <a:r>
              <a:rPr lang="en-US" sz="4000" dirty="0" smtClean="0"/>
              <a:t>Surfactant is a complex mixture of phospholipids, proteins and ions.</a:t>
            </a:r>
            <a:endParaRPr lang="en-US" sz="40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t>SECRETED BY:</a:t>
            </a:r>
            <a:endParaRPr lang="en-US" b="1" dirty="0"/>
          </a:p>
        </p:txBody>
      </p:sp>
      <p:sp>
        <p:nvSpPr>
          <p:cNvPr id="3" name="Content Placeholder 2"/>
          <p:cNvSpPr>
            <a:spLocks noGrp="1"/>
          </p:cNvSpPr>
          <p:nvPr>
            <p:ph idx="1"/>
          </p:nvPr>
        </p:nvSpPr>
        <p:spPr/>
        <p:txBody>
          <a:bodyPr/>
          <a:lstStyle/>
          <a:p>
            <a:endParaRPr lang="en-US" dirty="0" smtClean="0"/>
          </a:p>
          <a:p>
            <a:r>
              <a:rPr lang="en-US" sz="4000" dirty="0" smtClean="0"/>
              <a:t>It is secreted by special surfactant secreting cells of alveolar  epithelium called Type 2 granular </a:t>
            </a:r>
            <a:r>
              <a:rPr lang="en-US" sz="4000" dirty="0" err="1" smtClean="0"/>
              <a:t>pneumocytes</a:t>
            </a:r>
            <a:r>
              <a:rPr lang="en-US" sz="3200" dirty="0" smtClean="0"/>
              <a:t>.</a:t>
            </a:r>
            <a:endParaRPr lang="en-US"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lstStyle/>
          <a:p>
            <a:endParaRPr lang="en-US"/>
          </a:p>
        </p:txBody>
      </p:sp>
      <p:sp>
        <p:nvSpPr>
          <p:cNvPr id="272387" name="Rectangle 3"/>
          <p:cNvSpPr>
            <a:spLocks noGrp="1" noChangeArrowheads="1"/>
          </p:cNvSpPr>
          <p:nvPr>
            <p:ph type="body" idx="1"/>
          </p:nvPr>
        </p:nvSpPr>
        <p:spPr/>
        <p:txBody>
          <a:bodyPr/>
          <a:lstStyle/>
          <a:p>
            <a:endParaRPr lang="en-US"/>
          </a:p>
        </p:txBody>
      </p:sp>
      <p:pic>
        <p:nvPicPr>
          <p:cNvPr id="272388" name="Picture 4" descr="扫描0004"/>
          <p:cNvPicPr>
            <a:picLocks noChangeAspect="1" noChangeArrowheads="1"/>
          </p:cNvPicPr>
          <p:nvPr/>
        </p:nvPicPr>
        <p:blipFill>
          <a:blip r:embed="rId3" cstate="print"/>
          <a:srcRect/>
          <a:stretch>
            <a:fillRect/>
          </a:stretch>
        </p:blipFill>
        <p:spPr bwMode="auto">
          <a:xfrm>
            <a:off x="684213" y="0"/>
            <a:ext cx="7713662" cy="6858000"/>
          </a:xfrm>
          <a:prstGeom prst="rect">
            <a:avLst/>
          </a:prstGeom>
          <a:noFill/>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219200"/>
          </a:xfrm>
        </p:spPr>
        <p:txBody>
          <a:bodyPr/>
          <a:lstStyle/>
          <a:p>
            <a:r>
              <a:rPr lang="en-US" dirty="0" smtClean="0"/>
              <a:t>  </a:t>
            </a:r>
            <a:r>
              <a:rPr lang="en-US" b="1" dirty="0" smtClean="0"/>
              <a:t>FUNCTIONS OF SURFACTANT</a:t>
            </a:r>
            <a:endParaRPr lang="en-US" b="1" dirty="0"/>
          </a:p>
        </p:txBody>
      </p:sp>
      <p:sp>
        <p:nvSpPr>
          <p:cNvPr id="3" name="Content Placeholder 2"/>
          <p:cNvSpPr>
            <a:spLocks noGrp="1"/>
          </p:cNvSpPr>
          <p:nvPr>
            <p:ph idx="1"/>
          </p:nvPr>
        </p:nvSpPr>
        <p:spPr>
          <a:xfrm>
            <a:off x="457200" y="1935480"/>
            <a:ext cx="8229600" cy="4922520"/>
          </a:xfrm>
        </p:spPr>
        <p:txBody>
          <a:bodyPr/>
          <a:lstStyle/>
          <a:p>
            <a:endParaRPr lang="en-US" dirty="0" smtClean="0"/>
          </a:p>
          <a:p>
            <a:r>
              <a:rPr lang="en-US" sz="3600" dirty="0" smtClean="0"/>
              <a:t>It decreases the surface tension of fluids in alveoli &amp; helps in inflation of lungs.</a:t>
            </a:r>
          </a:p>
          <a:p>
            <a:endParaRPr lang="en-US" sz="3600" dirty="0" smtClean="0"/>
          </a:p>
          <a:p>
            <a:r>
              <a:rPr lang="en-US" sz="3600" dirty="0" smtClean="0"/>
              <a:t>It prevents pulmonary edema.</a:t>
            </a:r>
            <a:endParaRPr lang="en-US" sz="36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smtClean="0"/>
              <a:t>Surface tension of different fluids</a:t>
            </a:r>
            <a:endParaRPr lang="en-US" sz="4800" b="1" dirty="0"/>
          </a:p>
        </p:txBody>
      </p:sp>
      <p:sp>
        <p:nvSpPr>
          <p:cNvPr id="3" name="Content Placeholder 2"/>
          <p:cNvSpPr>
            <a:spLocks noGrp="1"/>
          </p:cNvSpPr>
          <p:nvPr>
            <p:ph idx="1"/>
          </p:nvPr>
        </p:nvSpPr>
        <p:spPr>
          <a:xfrm>
            <a:off x="0" y="1935480"/>
            <a:ext cx="9144000" cy="4922520"/>
          </a:xfrm>
        </p:spPr>
        <p:txBody>
          <a:bodyPr>
            <a:normAutofit/>
          </a:bodyPr>
          <a:lstStyle/>
          <a:p>
            <a:r>
              <a:rPr lang="en-US" sz="3600" dirty="0" smtClean="0"/>
              <a:t>Pure water, 72 dynes/cm; normal fluids lining the alveoli but without surfactant, 50 dynes/cm; normal fluids lining the alveoli and </a:t>
            </a:r>
            <a:r>
              <a:rPr lang="en-US" sz="3600" i="1" dirty="0" smtClean="0"/>
              <a:t>with normal amounts of surfactant </a:t>
            </a:r>
            <a:r>
              <a:rPr lang="en-US" sz="3600" dirty="0" smtClean="0"/>
              <a:t>included, between 5 and 30 dynes/cm.</a:t>
            </a:r>
            <a:endParaRPr lang="en-US" sz="36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305800" cy="1600200"/>
          </a:xfrm>
        </p:spPr>
        <p:txBody>
          <a:bodyPr/>
          <a:lstStyle/>
          <a:p>
            <a:r>
              <a:rPr lang="en-US" dirty="0" smtClean="0"/>
              <a:t>  </a:t>
            </a:r>
            <a:r>
              <a:rPr lang="en-US" sz="4000" b="1" dirty="0" smtClean="0"/>
              <a:t>COMPLIANCE OF THORAX &amp; LUNGS</a:t>
            </a:r>
            <a:endParaRPr lang="en-US" sz="4000" b="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t>DEFINITION</a:t>
            </a:r>
            <a:endParaRPr lang="en-US" b="1" dirty="0"/>
          </a:p>
        </p:txBody>
      </p:sp>
      <p:sp>
        <p:nvSpPr>
          <p:cNvPr id="3" name="Content Placeholder 2"/>
          <p:cNvSpPr>
            <a:spLocks noGrp="1"/>
          </p:cNvSpPr>
          <p:nvPr>
            <p:ph idx="1"/>
          </p:nvPr>
        </p:nvSpPr>
        <p:spPr/>
        <p:txBody>
          <a:bodyPr/>
          <a:lstStyle/>
          <a:p>
            <a:endParaRPr lang="en-US" dirty="0" smtClean="0"/>
          </a:p>
          <a:p>
            <a:r>
              <a:rPr lang="en-US" sz="3600" dirty="0" smtClean="0"/>
              <a:t>The compliance of entire pulmonary system is measured while expanding the lungs of a totally relaxed or </a:t>
            </a:r>
            <a:r>
              <a:rPr lang="en-US" sz="3600" dirty="0" err="1" smtClean="0"/>
              <a:t>paralysed</a:t>
            </a:r>
            <a:r>
              <a:rPr lang="en-US" sz="3600" dirty="0" smtClean="0"/>
              <a:t> person</a:t>
            </a:r>
            <a:r>
              <a:rPr lang="en-US" dirty="0" smtClean="0"/>
              <a:t>.</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5791200"/>
          </a:xfrm>
        </p:spPr>
        <p:txBody>
          <a:bodyPr>
            <a:normAutofit/>
          </a:bodyPr>
          <a:lstStyle/>
          <a:p>
            <a:r>
              <a:rPr lang="en-US" sz="3200" dirty="0" smtClean="0"/>
              <a:t>To inflate this total pulmonary system, almost twice as much pressure is needed as to inflate the same lungs after removal from the chest cage.</a:t>
            </a:r>
          </a:p>
          <a:p>
            <a:r>
              <a:rPr lang="en-US" sz="3200" dirty="0" smtClean="0"/>
              <a:t> Therefore, the compliance of the combined lung-thorax system is almost exactly one half that of the lungs alone—110 milliliters of volume per centimeter of water pressure for the combined system .</a:t>
            </a:r>
            <a:endParaRPr lang="en-US" sz="32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t>VALUE</a:t>
            </a:r>
            <a:endParaRPr lang="en-US" b="1" dirty="0"/>
          </a:p>
        </p:txBody>
      </p:sp>
      <p:sp>
        <p:nvSpPr>
          <p:cNvPr id="3" name="Content Placeholder 2"/>
          <p:cNvSpPr>
            <a:spLocks noGrp="1"/>
          </p:cNvSpPr>
          <p:nvPr>
            <p:ph idx="1"/>
          </p:nvPr>
        </p:nvSpPr>
        <p:spPr/>
        <p:txBody>
          <a:bodyPr/>
          <a:lstStyle/>
          <a:p>
            <a:endParaRPr lang="en-US" dirty="0" smtClean="0"/>
          </a:p>
          <a:p>
            <a:r>
              <a:rPr lang="en-US" sz="3600" dirty="0" smtClean="0"/>
              <a:t>110 </a:t>
            </a:r>
            <a:r>
              <a:rPr lang="en-US" sz="3600" dirty="0" err="1" smtClean="0"/>
              <a:t>milimeter</a:t>
            </a:r>
            <a:r>
              <a:rPr lang="en-US" sz="3600" dirty="0" smtClean="0"/>
              <a:t> of volume per cm. of water</a:t>
            </a:r>
            <a:endParaRPr lang="en-US" sz="36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The work of breathing</a:t>
            </a:r>
            <a:endParaRPr lang="en-US" b="1" dirty="0"/>
          </a:p>
        </p:txBody>
      </p:sp>
      <p:sp>
        <p:nvSpPr>
          <p:cNvPr id="3" name="Content Placeholder 2"/>
          <p:cNvSpPr>
            <a:spLocks noGrp="1"/>
          </p:cNvSpPr>
          <p:nvPr>
            <p:ph idx="1"/>
          </p:nvPr>
        </p:nvSpPr>
        <p:spPr>
          <a:xfrm>
            <a:off x="457200" y="1935480"/>
            <a:ext cx="8229600" cy="4922520"/>
          </a:xfrm>
        </p:spPr>
        <p:txBody>
          <a:bodyPr>
            <a:normAutofit/>
          </a:bodyPr>
          <a:lstStyle/>
          <a:p>
            <a:endParaRPr lang="en-US" dirty="0" smtClean="0"/>
          </a:p>
          <a:p>
            <a:r>
              <a:rPr lang="en-US" sz="3200" dirty="0" smtClean="0"/>
              <a:t>During normal quite respiration, muscle contraction occurs only during INSPIRATION while no muscle contraction occurs during EXPIRATION.</a:t>
            </a:r>
          </a:p>
          <a:p>
            <a:endParaRPr lang="en-US" sz="3200" dirty="0" smtClean="0"/>
          </a:p>
          <a:p>
            <a:r>
              <a:rPr lang="en-US" sz="3200" dirty="0" smtClean="0"/>
              <a:t>This work performed by respiratory muscles during inspiration is termed as WORK OF BREATHING.</a:t>
            </a:r>
            <a:endParaRPr lang="en-US" sz="32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371600"/>
          </a:xfrm>
        </p:spPr>
        <p:txBody>
          <a:bodyPr/>
          <a:lstStyle/>
          <a:p>
            <a:r>
              <a:rPr lang="en-US" dirty="0" smtClean="0"/>
              <a:t>      </a:t>
            </a:r>
            <a:r>
              <a:rPr lang="en-US" b="1" dirty="0" smtClean="0"/>
              <a:t>DIVISIONS OF WORK</a:t>
            </a:r>
            <a:endParaRPr lang="en-US" b="1" dirty="0"/>
          </a:p>
        </p:txBody>
      </p:sp>
      <p:sp>
        <p:nvSpPr>
          <p:cNvPr id="3" name="Content Placeholder 2"/>
          <p:cNvSpPr>
            <a:spLocks noGrp="1"/>
          </p:cNvSpPr>
          <p:nvPr>
            <p:ph idx="1"/>
          </p:nvPr>
        </p:nvSpPr>
        <p:spPr/>
        <p:txBody>
          <a:bodyPr/>
          <a:lstStyle/>
          <a:p>
            <a:endParaRPr lang="en-US" dirty="0" smtClean="0"/>
          </a:p>
          <a:p>
            <a:r>
              <a:rPr lang="en-US" sz="3200" dirty="0" smtClean="0"/>
              <a:t>1.  Compliance work or elastic work.</a:t>
            </a:r>
          </a:p>
          <a:p>
            <a:endParaRPr lang="en-US" sz="3200" dirty="0" smtClean="0"/>
          </a:p>
          <a:p>
            <a:r>
              <a:rPr lang="en-US" sz="3200" dirty="0" smtClean="0"/>
              <a:t>2.  Tissue resistance work.</a:t>
            </a:r>
          </a:p>
          <a:p>
            <a:endParaRPr lang="en-US" sz="3200" dirty="0" smtClean="0"/>
          </a:p>
          <a:p>
            <a:r>
              <a:rPr lang="en-US" sz="3200" dirty="0" smtClean="0"/>
              <a:t>3.  Airway resistance work.</a:t>
            </a:r>
            <a:endParaRPr lang="en-US" sz="32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t>1. Compliance work</a:t>
            </a:r>
            <a:endParaRPr lang="en-US" b="1" dirty="0"/>
          </a:p>
        </p:txBody>
      </p:sp>
      <p:sp>
        <p:nvSpPr>
          <p:cNvPr id="3" name="Content Placeholder 2"/>
          <p:cNvSpPr>
            <a:spLocks noGrp="1"/>
          </p:cNvSpPr>
          <p:nvPr>
            <p:ph idx="1"/>
          </p:nvPr>
        </p:nvSpPr>
        <p:spPr/>
        <p:txBody>
          <a:bodyPr/>
          <a:lstStyle/>
          <a:p>
            <a:endParaRPr lang="en-US" dirty="0" smtClean="0"/>
          </a:p>
          <a:p>
            <a:r>
              <a:rPr lang="en-US" sz="3200" dirty="0" smtClean="0"/>
              <a:t>It is required to expand the lungs against its elastic force.</a:t>
            </a:r>
          </a:p>
          <a:p>
            <a:endParaRPr lang="en-US" sz="3200" dirty="0" smtClean="0"/>
          </a:p>
          <a:p>
            <a:r>
              <a:rPr lang="en-US" sz="3200" dirty="0" smtClean="0"/>
              <a:t>It is calculated by multiplying the volume of expansion times the average pressure required to cause the expansion.</a:t>
            </a:r>
            <a:endParaRPr lang="en-US" sz="32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t>2.  Tissue resistance work</a:t>
            </a:r>
            <a:endParaRPr lang="en-US" b="1" dirty="0"/>
          </a:p>
        </p:txBody>
      </p:sp>
      <p:sp>
        <p:nvSpPr>
          <p:cNvPr id="3" name="Content Placeholder 2"/>
          <p:cNvSpPr>
            <a:spLocks noGrp="1"/>
          </p:cNvSpPr>
          <p:nvPr>
            <p:ph idx="1"/>
          </p:nvPr>
        </p:nvSpPr>
        <p:spPr>
          <a:xfrm>
            <a:off x="457200" y="2057400"/>
            <a:ext cx="8229600" cy="4267200"/>
          </a:xfrm>
        </p:spPr>
        <p:txBody>
          <a:bodyPr>
            <a:normAutofit/>
          </a:bodyPr>
          <a:lstStyle/>
          <a:p>
            <a:r>
              <a:rPr lang="en-US" sz="3200" dirty="0" smtClean="0"/>
              <a:t>It is required to over come the </a:t>
            </a:r>
            <a:r>
              <a:rPr lang="en-US" sz="3200" dirty="0" err="1" smtClean="0"/>
              <a:t>viscocity</a:t>
            </a:r>
            <a:r>
              <a:rPr lang="en-US" sz="3200" dirty="0" smtClean="0"/>
              <a:t> of the lungs and chest wall structure.</a:t>
            </a:r>
            <a:endParaRPr lang="en-US"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               RESPIRATION</a:t>
            </a:r>
            <a:endParaRPr lang="en-US" sz="5400" b="1" dirty="0"/>
          </a:p>
        </p:txBody>
      </p:sp>
      <p:sp>
        <p:nvSpPr>
          <p:cNvPr id="3" name="Content Placeholder 2"/>
          <p:cNvSpPr>
            <a:spLocks noGrp="1"/>
          </p:cNvSpPr>
          <p:nvPr>
            <p:ph idx="1"/>
          </p:nvPr>
        </p:nvSpPr>
        <p:spPr>
          <a:xfrm>
            <a:off x="533400" y="2209800"/>
            <a:ext cx="8229600" cy="4389120"/>
          </a:xfrm>
        </p:spPr>
        <p:txBody>
          <a:bodyPr>
            <a:normAutofit/>
          </a:bodyPr>
          <a:lstStyle/>
          <a:p>
            <a:r>
              <a:rPr lang="en-US" sz="3600" dirty="0" smtClean="0"/>
              <a:t>Respiration is defined as an act of breathing resulting in exchange of oxygen and </a:t>
            </a:r>
            <a:r>
              <a:rPr lang="en-US" sz="3600" dirty="0" err="1" smtClean="0"/>
              <a:t>carbondioxide</a:t>
            </a:r>
            <a:r>
              <a:rPr lang="en-US" sz="3600" dirty="0" smtClean="0"/>
              <a:t> between body tissues and atmosphere.</a:t>
            </a:r>
            <a:endParaRPr lang="en-US" sz="36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t>3.  Airway resistance work</a:t>
            </a:r>
            <a:endParaRPr lang="en-US" b="1" dirty="0"/>
          </a:p>
        </p:txBody>
      </p:sp>
      <p:sp>
        <p:nvSpPr>
          <p:cNvPr id="3" name="Content Placeholder 2"/>
          <p:cNvSpPr>
            <a:spLocks noGrp="1"/>
          </p:cNvSpPr>
          <p:nvPr>
            <p:ph idx="1"/>
          </p:nvPr>
        </p:nvSpPr>
        <p:spPr/>
        <p:txBody>
          <a:bodyPr/>
          <a:lstStyle/>
          <a:p>
            <a:endParaRPr lang="en-US" dirty="0" smtClean="0"/>
          </a:p>
          <a:p>
            <a:r>
              <a:rPr lang="en-US" sz="3200" dirty="0" smtClean="0"/>
              <a:t>It is required to overcome airway resistance during the movement of air into the lungs.</a:t>
            </a:r>
            <a:endParaRPr lang="en-US" sz="32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542288"/>
          </a:xfrm>
        </p:spPr>
        <p:txBody>
          <a:bodyPr>
            <a:normAutofit/>
          </a:bodyPr>
          <a:lstStyle/>
          <a:p>
            <a:r>
              <a:rPr lang="en-US" sz="4400" b="1" dirty="0" smtClean="0"/>
              <a:t>Energy Required for Respiration</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sz="4000" dirty="0" smtClean="0"/>
              <a:t>During normal quiet respiration, only 3 to 5 per cent of the total energy expended by the body is required for pulmonary ventilation.</a:t>
            </a:r>
            <a:endParaRPr lang="en-US" sz="40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smtClean="0"/>
              <a:t>Energy Required for Respiration</a:t>
            </a:r>
            <a:endParaRPr lang="en-US" dirty="0"/>
          </a:p>
        </p:txBody>
      </p:sp>
      <p:sp>
        <p:nvSpPr>
          <p:cNvPr id="3" name="Content Placeholder 2"/>
          <p:cNvSpPr>
            <a:spLocks noGrp="1"/>
          </p:cNvSpPr>
          <p:nvPr>
            <p:ph idx="1"/>
          </p:nvPr>
        </p:nvSpPr>
        <p:spPr/>
        <p:txBody>
          <a:bodyPr>
            <a:normAutofit/>
          </a:bodyPr>
          <a:lstStyle/>
          <a:p>
            <a:r>
              <a:rPr lang="en-US" sz="3600" dirty="0" smtClean="0"/>
              <a:t>During heavy exercise, the amount of energy required can increase as much as 50-fold, especially if the person has any degree of increased airway resistance or decreased pulmonary compliance.</a:t>
            </a:r>
            <a:endParaRPr lang="en-US" sz="36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305800" cy="1295400"/>
          </a:xfrm>
        </p:spPr>
        <p:txBody>
          <a:bodyPr/>
          <a:lstStyle/>
          <a:p>
            <a:r>
              <a:rPr lang="en-US" dirty="0" smtClean="0"/>
              <a:t>   </a:t>
            </a:r>
            <a:r>
              <a:rPr lang="en-US" sz="6000" b="1" dirty="0" smtClean="0"/>
              <a:t>PULMONARY VOLUMES</a:t>
            </a:r>
            <a:endParaRPr lang="en-US" sz="6000" b="1"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r>
              <a:rPr lang="en-US" b="1" dirty="0" smtClean="0"/>
              <a:t>            TIDAL VOLUME</a:t>
            </a:r>
            <a:endParaRPr lang="en-US" b="1" dirty="0"/>
          </a:p>
        </p:txBody>
      </p:sp>
      <p:sp>
        <p:nvSpPr>
          <p:cNvPr id="3" name="Content Placeholder 2"/>
          <p:cNvSpPr>
            <a:spLocks noGrp="1"/>
          </p:cNvSpPr>
          <p:nvPr>
            <p:ph idx="1"/>
          </p:nvPr>
        </p:nvSpPr>
        <p:spPr>
          <a:solidFill>
            <a:schemeClr val="bg1"/>
          </a:solidFill>
        </p:spPr>
        <p:txBody>
          <a:bodyPr/>
          <a:lstStyle/>
          <a:p>
            <a:endParaRPr lang="en-US" dirty="0" smtClean="0"/>
          </a:p>
          <a:p>
            <a:endParaRPr lang="en-US" dirty="0" smtClean="0"/>
          </a:p>
          <a:p>
            <a:pPr lvl="1"/>
            <a:r>
              <a:rPr lang="en-US" sz="3000" dirty="0" smtClean="0"/>
              <a:t>Volume of air inspired or expired with each normal breath.</a:t>
            </a:r>
          </a:p>
          <a:p>
            <a:pPr lvl="1"/>
            <a:endParaRPr lang="en-US" sz="3000" dirty="0" smtClean="0"/>
          </a:p>
          <a:p>
            <a:pPr lvl="1"/>
            <a:r>
              <a:rPr lang="en-US" sz="3000" b="1" dirty="0" smtClean="0"/>
              <a:t>VALUE:  </a:t>
            </a:r>
            <a:r>
              <a:rPr lang="en-US" sz="3000" dirty="0" smtClean="0"/>
              <a:t>500mililiters</a:t>
            </a:r>
            <a:endParaRPr lang="en-US" sz="30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normAutofit/>
          </a:bodyPr>
          <a:lstStyle/>
          <a:p>
            <a:r>
              <a:rPr lang="en-US" b="1" dirty="0" smtClean="0"/>
              <a:t>  INSPIRATORY RESERVE VOLUME</a:t>
            </a:r>
            <a:endParaRPr lang="en-US" b="1" dirty="0"/>
          </a:p>
        </p:txBody>
      </p:sp>
      <p:sp>
        <p:nvSpPr>
          <p:cNvPr id="3" name="Content Placeholder 2"/>
          <p:cNvSpPr>
            <a:spLocks noGrp="1"/>
          </p:cNvSpPr>
          <p:nvPr>
            <p:ph idx="1"/>
          </p:nvPr>
        </p:nvSpPr>
        <p:spPr/>
        <p:txBody>
          <a:bodyPr/>
          <a:lstStyle/>
          <a:p>
            <a:endParaRPr lang="en-US" dirty="0" smtClean="0"/>
          </a:p>
          <a:p>
            <a:r>
              <a:rPr lang="en-US" sz="3200" dirty="0" smtClean="0"/>
              <a:t>It is the extra volume of air that can be inspired in after normal tidal volume.</a:t>
            </a:r>
          </a:p>
          <a:p>
            <a:endParaRPr lang="en-US" sz="3200" dirty="0" smtClean="0"/>
          </a:p>
          <a:p>
            <a:r>
              <a:rPr lang="en-US" sz="3200" b="1" dirty="0" smtClean="0"/>
              <a:t>VALUE: </a:t>
            </a:r>
            <a:r>
              <a:rPr lang="en-US" sz="3200" dirty="0" smtClean="0"/>
              <a:t> 3000mililiters or 03 liters.</a:t>
            </a:r>
            <a:endParaRPr lang="en-US" sz="32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r>
              <a:rPr lang="en-US" dirty="0" smtClean="0"/>
              <a:t> </a:t>
            </a:r>
            <a:r>
              <a:rPr lang="en-US" b="1" dirty="0" smtClean="0"/>
              <a:t>EXPIRATORY RESERVE VOLUME</a:t>
            </a:r>
            <a:endParaRPr lang="en-US" b="1" dirty="0"/>
          </a:p>
        </p:txBody>
      </p:sp>
      <p:sp>
        <p:nvSpPr>
          <p:cNvPr id="3" name="Content Placeholder 2"/>
          <p:cNvSpPr>
            <a:spLocks noGrp="1"/>
          </p:cNvSpPr>
          <p:nvPr>
            <p:ph idx="1"/>
          </p:nvPr>
        </p:nvSpPr>
        <p:spPr/>
        <p:txBody>
          <a:bodyPr/>
          <a:lstStyle/>
          <a:p>
            <a:endParaRPr lang="en-US" dirty="0" smtClean="0"/>
          </a:p>
          <a:p>
            <a:r>
              <a:rPr lang="en-US" sz="3600" dirty="0" smtClean="0"/>
              <a:t>It is the extra amount of air that can be expired by forceful respiration after the end of a normal tidal expiration.</a:t>
            </a:r>
          </a:p>
          <a:p>
            <a:endParaRPr lang="en-US" sz="3600" dirty="0" smtClean="0"/>
          </a:p>
          <a:p>
            <a:r>
              <a:rPr lang="en-US" sz="3600" b="1" dirty="0" smtClean="0"/>
              <a:t>VALUE:  </a:t>
            </a:r>
            <a:r>
              <a:rPr lang="en-US" sz="3600" dirty="0" smtClean="0"/>
              <a:t>1100 </a:t>
            </a:r>
            <a:r>
              <a:rPr lang="en-US" sz="3600" dirty="0" err="1" smtClean="0"/>
              <a:t>mililiters</a:t>
            </a:r>
            <a:r>
              <a:rPr lang="en-US" sz="3600" dirty="0" smtClean="0"/>
              <a:t> or 1.1 liter.</a:t>
            </a:r>
            <a:endParaRPr lang="en-US" sz="36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r>
              <a:rPr lang="en-US" dirty="0" smtClean="0"/>
              <a:t>        </a:t>
            </a:r>
            <a:r>
              <a:rPr lang="en-US" b="1" dirty="0" smtClean="0"/>
              <a:t>RESIDUAL VOLUME  </a:t>
            </a:r>
            <a:endParaRPr lang="en-US" b="1" dirty="0"/>
          </a:p>
        </p:txBody>
      </p:sp>
      <p:sp>
        <p:nvSpPr>
          <p:cNvPr id="3" name="Content Placeholder 2"/>
          <p:cNvSpPr>
            <a:spLocks noGrp="1"/>
          </p:cNvSpPr>
          <p:nvPr>
            <p:ph idx="1"/>
          </p:nvPr>
        </p:nvSpPr>
        <p:spPr/>
        <p:txBody>
          <a:bodyPr/>
          <a:lstStyle/>
          <a:p>
            <a:endParaRPr lang="en-US" dirty="0" smtClean="0"/>
          </a:p>
          <a:p>
            <a:r>
              <a:rPr lang="en-US" sz="3600" dirty="0" smtClean="0"/>
              <a:t>It is the volume of air still remaining in the lungs after the most forceful expiration.</a:t>
            </a:r>
          </a:p>
          <a:p>
            <a:endParaRPr lang="en-US" sz="3600" dirty="0" smtClean="0"/>
          </a:p>
          <a:p>
            <a:r>
              <a:rPr lang="en-US" sz="3600" dirty="0" smtClean="0"/>
              <a:t>VALUE:   1200 </a:t>
            </a:r>
            <a:r>
              <a:rPr lang="en-US" sz="3600" dirty="0" err="1" smtClean="0"/>
              <a:t>mililiters</a:t>
            </a:r>
            <a:r>
              <a:rPr lang="en-US" sz="3600" dirty="0" smtClean="0"/>
              <a:t> or 1.2 liter.</a:t>
            </a:r>
            <a:endParaRPr lang="en-US" sz="36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4600"/>
            <a:ext cx="9144000" cy="1371600"/>
          </a:xfrm>
        </p:spPr>
        <p:txBody>
          <a:bodyPr/>
          <a:lstStyle/>
          <a:p>
            <a:r>
              <a:rPr lang="en-US" dirty="0" smtClean="0"/>
              <a:t>    </a:t>
            </a:r>
            <a:r>
              <a:rPr lang="en-US" sz="6000" b="1" dirty="0" smtClean="0"/>
              <a:t>PULMONARY CAPACITIES</a:t>
            </a:r>
            <a:endParaRPr lang="en-US" sz="60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DIVISIONS OF RESPIRATION</a:t>
            </a:r>
            <a:endParaRPr lang="en-US" b="1" dirty="0"/>
          </a:p>
        </p:txBody>
      </p:sp>
      <p:sp>
        <p:nvSpPr>
          <p:cNvPr id="3" name="Content Placeholder 2"/>
          <p:cNvSpPr>
            <a:spLocks noGrp="1"/>
          </p:cNvSpPr>
          <p:nvPr>
            <p:ph idx="1"/>
          </p:nvPr>
        </p:nvSpPr>
        <p:spPr/>
        <p:txBody>
          <a:bodyPr>
            <a:normAutofit/>
          </a:bodyPr>
          <a:lstStyle/>
          <a:p>
            <a:r>
              <a:rPr lang="en-US" sz="3600" dirty="0" smtClean="0"/>
              <a:t>Respiration can be divided into 04 main divisions:</a:t>
            </a:r>
          </a:p>
          <a:p>
            <a:r>
              <a:rPr lang="en-US" sz="3600" dirty="0" smtClean="0"/>
              <a:t>1.  Pulmonary Ventilation</a:t>
            </a:r>
          </a:p>
          <a:p>
            <a:r>
              <a:rPr lang="en-US" sz="3600" dirty="0" smtClean="0"/>
              <a:t>2.  Diffusion</a:t>
            </a:r>
          </a:p>
          <a:p>
            <a:r>
              <a:rPr lang="en-US" sz="3600" dirty="0" smtClean="0"/>
              <a:t>3.  Transport</a:t>
            </a:r>
          </a:p>
          <a:p>
            <a:r>
              <a:rPr lang="en-US" sz="3600" dirty="0" smtClean="0"/>
              <a:t>4.  </a:t>
            </a:r>
            <a:r>
              <a:rPr lang="en-US" sz="3600" smtClean="0"/>
              <a:t>Regulation</a:t>
            </a:r>
            <a:endParaRPr lang="en-US" sz="36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305800" cy="3276600"/>
          </a:xfrm>
        </p:spPr>
        <p:txBody>
          <a:bodyPr/>
          <a:lstStyle/>
          <a:p>
            <a:r>
              <a:rPr lang="en-US" dirty="0" smtClean="0"/>
              <a:t> </a:t>
            </a:r>
            <a:r>
              <a:rPr lang="en-US" b="1" dirty="0" smtClean="0"/>
              <a:t>PULMONARY CAPACITIES </a:t>
            </a:r>
            <a:r>
              <a:rPr lang="en-US" dirty="0" smtClean="0"/>
              <a:t>is the combination of two or more pulmonary volumes.</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r>
              <a:rPr lang="en-US" dirty="0" smtClean="0"/>
              <a:t>     </a:t>
            </a:r>
            <a:r>
              <a:rPr lang="en-US" b="1" dirty="0" smtClean="0"/>
              <a:t>INSPIRATORY CAPACITY</a:t>
            </a:r>
            <a:endParaRPr lang="en-US" b="1" dirty="0"/>
          </a:p>
        </p:txBody>
      </p:sp>
      <p:sp>
        <p:nvSpPr>
          <p:cNvPr id="3" name="Content Placeholder 2"/>
          <p:cNvSpPr>
            <a:spLocks noGrp="1"/>
          </p:cNvSpPr>
          <p:nvPr>
            <p:ph idx="1"/>
          </p:nvPr>
        </p:nvSpPr>
        <p:spPr>
          <a:xfrm>
            <a:off x="457200" y="1935480"/>
            <a:ext cx="8229600" cy="4922520"/>
          </a:xfrm>
        </p:spPr>
        <p:txBody>
          <a:bodyPr/>
          <a:lstStyle/>
          <a:p>
            <a:endParaRPr lang="en-US" dirty="0" smtClean="0"/>
          </a:p>
          <a:p>
            <a:r>
              <a:rPr lang="en-US" sz="3600" dirty="0" smtClean="0"/>
              <a:t>It is the combination of the tidal volume and </a:t>
            </a:r>
            <a:r>
              <a:rPr lang="en-US" sz="3600" dirty="0" err="1" smtClean="0"/>
              <a:t>inspiratory</a:t>
            </a:r>
            <a:r>
              <a:rPr lang="en-US" sz="3600" dirty="0" smtClean="0"/>
              <a:t> reserve volume.</a:t>
            </a:r>
          </a:p>
          <a:p>
            <a:endParaRPr lang="en-US" sz="3600" dirty="0" smtClean="0"/>
          </a:p>
          <a:p>
            <a:r>
              <a:rPr lang="en-US" sz="3600" dirty="0" smtClean="0"/>
              <a:t>FORMULA:  I.C.= T.V + IRV</a:t>
            </a:r>
            <a:endParaRPr lang="en-US" sz="36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fontScale="90000"/>
          </a:bodyPr>
          <a:lstStyle/>
          <a:p>
            <a:r>
              <a:rPr lang="en-US" dirty="0" smtClean="0"/>
              <a:t>  </a:t>
            </a:r>
            <a:r>
              <a:rPr lang="en-US" sz="4000" b="1" dirty="0" smtClean="0"/>
              <a:t>SIGNIFICANCE OF INSPIRATORY CAPACITY</a:t>
            </a:r>
            <a:endParaRPr lang="en-US" sz="4000" b="1" dirty="0"/>
          </a:p>
        </p:txBody>
      </p:sp>
      <p:sp>
        <p:nvSpPr>
          <p:cNvPr id="3" name="Content Placeholder 2"/>
          <p:cNvSpPr>
            <a:spLocks noGrp="1"/>
          </p:cNvSpPr>
          <p:nvPr>
            <p:ph idx="1"/>
          </p:nvPr>
        </p:nvSpPr>
        <p:spPr>
          <a:xfrm>
            <a:off x="457200" y="1935480"/>
            <a:ext cx="8229600" cy="4922520"/>
          </a:xfrm>
        </p:spPr>
        <p:txBody>
          <a:bodyPr/>
          <a:lstStyle/>
          <a:p>
            <a:endParaRPr lang="en-US" dirty="0" smtClean="0"/>
          </a:p>
          <a:p>
            <a:r>
              <a:rPr lang="en-US" sz="3600" dirty="0" smtClean="0"/>
              <a:t>This is the amount of air that a person can breath beginning at normal expiratory level and ending at maximum lung distension.</a:t>
            </a:r>
          </a:p>
          <a:p>
            <a:endParaRPr lang="en-US" sz="3600" dirty="0" smtClean="0"/>
          </a:p>
          <a:p>
            <a:r>
              <a:rPr lang="en-US" sz="3600" b="1" dirty="0" smtClean="0"/>
              <a:t>VALUE:</a:t>
            </a:r>
            <a:r>
              <a:rPr lang="en-US" sz="3600" dirty="0" smtClean="0"/>
              <a:t>  3500 </a:t>
            </a:r>
            <a:r>
              <a:rPr lang="en-US" sz="3600" dirty="0" err="1" smtClean="0"/>
              <a:t>mililiters</a:t>
            </a:r>
            <a:r>
              <a:rPr lang="en-US" sz="3600" dirty="0" smtClean="0"/>
              <a:t> or 3.5 liter.</a:t>
            </a:r>
            <a:endParaRPr lang="en-US" sz="36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r>
              <a:rPr lang="en-US" b="1" dirty="0" smtClean="0"/>
              <a:t>FUNCTIONAL RESIDUAL CAPACITY</a:t>
            </a:r>
            <a:endParaRPr lang="en-US" b="1" dirty="0"/>
          </a:p>
        </p:txBody>
      </p:sp>
      <p:sp>
        <p:nvSpPr>
          <p:cNvPr id="3" name="Content Placeholder 2"/>
          <p:cNvSpPr>
            <a:spLocks noGrp="1"/>
          </p:cNvSpPr>
          <p:nvPr>
            <p:ph idx="1"/>
          </p:nvPr>
        </p:nvSpPr>
        <p:spPr/>
        <p:txBody>
          <a:bodyPr/>
          <a:lstStyle/>
          <a:p>
            <a:endParaRPr lang="en-US" dirty="0" smtClean="0"/>
          </a:p>
          <a:p>
            <a:r>
              <a:rPr lang="en-US" sz="3600" dirty="0" smtClean="0"/>
              <a:t>It is the combination of expiratory reserve volume &amp; residual volume.</a:t>
            </a:r>
          </a:p>
          <a:p>
            <a:endParaRPr lang="en-US" sz="3600" dirty="0" smtClean="0"/>
          </a:p>
          <a:p>
            <a:r>
              <a:rPr lang="en-US" sz="3600" b="1" dirty="0" smtClean="0"/>
              <a:t>FORMULA:</a:t>
            </a:r>
          </a:p>
          <a:p>
            <a:r>
              <a:rPr lang="en-US" sz="3600" dirty="0" smtClean="0"/>
              <a:t>  FRV = ERV + RV</a:t>
            </a:r>
            <a:endParaRPr lang="en-US" sz="36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r>
              <a:rPr lang="en-US" dirty="0" smtClean="0"/>
              <a:t>      </a:t>
            </a:r>
            <a:r>
              <a:rPr lang="en-US" b="1" dirty="0" smtClean="0"/>
              <a:t>SIGNIFICANCE OF FRC</a:t>
            </a:r>
            <a:endParaRPr lang="en-US" b="1" dirty="0"/>
          </a:p>
        </p:txBody>
      </p:sp>
      <p:sp>
        <p:nvSpPr>
          <p:cNvPr id="3" name="Content Placeholder 2"/>
          <p:cNvSpPr>
            <a:spLocks noGrp="1"/>
          </p:cNvSpPr>
          <p:nvPr>
            <p:ph idx="1"/>
          </p:nvPr>
        </p:nvSpPr>
        <p:spPr>
          <a:xfrm>
            <a:off x="457200" y="1935480"/>
            <a:ext cx="8229600" cy="4770120"/>
          </a:xfrm>
        </p:spPr>
        <p:txBody>
          <a:bodyPr/>
          <a:lstStyle/>
          <a:p>
            <a:endParaRPr lang="en-US" dirty="0" smtClean="0"/>
          </a:p>
          <a:p>
            <a:r>
              <a:rPr lang="en-US" sz="3600" dirty="0" smtClean="0"/>
              <a:t>This is the amount of air remaining in the lungs at the end of normal expiration.</a:t>
            </a:r>
          </a:p>
          <a:p>
            <a:r>
              <a:rPr lang="en-US" sz="3600" dirty="0" smtClean="0"/>
              <a:t>   </a:t>
            </a:r>
          </a:p>
          <a:p>
            <a:endParaRPr lang="en-US" sz="3600" dirty="0" smtClean="0"/>
          </a:p>
          <a:p>
            <a:r>
              <a:rPr lang="en-US" sz="3600" dirty="0" smtClean="0"/>
              <a:t>VALUE:   2300 </a:t>
            </a:r>
            <a:r>
              <a:rPr lang="en-US" sz="3600" dirty="0" err="1" smtClean="0"/>
              <a:t>mililiters</a:t>
            </a:r>
            <a:r>
              <a:rPr lang="en-US" sz="3600" dirty="0" smtClean="0"/>
              <a:t> or 2.3 liters.</a:t>
            </a:r>
            <a:endParaRPr lang="en-US" sz="36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r>
              <a:rPr lang="en-US" dirty="0" smtClean="0"/>
              <a:t>           </a:t>
            </a:r>
            <a:r>
              <a:rPr lang="en-US" b="1" dirty="0" smtClean="0"/>
              <a:t>VITAL CAPACITY</a:t>
            </a:r>
            <a:endParaRPr lang="en-US" b="1" dirty="0"/>
          </a:p>
        </p:txBody>
      </p:sp>
      <p:sp>
        <p:nvSpPr>
          <p:cNvPr id="3" name="Content Placeholder 2"/>
          <p:cNvSpPr>
            <a:spLocks noGrp="1"/>
          </p:cNvSpPr>
          <p:nvPr>
            <p:ph idx="1"/>
          </p:nvPr>
        </p:nvSpPr>
        <p:spPr>
          <a:xfrm>
            <a:off x="0" y="1935480"/>
            <a:ext cx="9144000" cy="4922520"/>
          </a:xfrm>
        </p:spPr>
        <p:txBody>
          <a:bodyPr>
            <a:normAutofit/>
          </a:bodyPr>
          <a:lstStyle/>
          <a:p>
            <a:r>
              <a:rPr lang="en-US" sz="3600" dirty="0" smtClean="0"/>
              <a:t>It is the combination of </a:t>
            </a:r>
            <a:r>
              <a:rPr lang="en-US" sz="3600" dirty="0" err="1" smtClean="0"/>
              <a:t>inspiratory</a:t>
            </a:r>
            <a:r>
              <a:rPr lang="en-US" sz="3600" dirty="0" smtClean="0"/>
              <a:t> reserve volume, tidal volume &amp; expiratory reserve volume.</a:t>
            </a:r>
          </a:p>
          <a:p>
            <a:endParaRPr lang="en-US" sz="3600" dirty="0" smtClean="0"/>
          </a:p>
          <a:p>
            <a:r>
              <a:rPr lang="en-US" sz="3600" dirty="0" smtClean="0"/>
              <a:t>FORMULA:  VC = IRV + TV + ERV</a:t>
            </a:r>
            <a:endParaRPr lang="en-US" sz="36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r>
              <a:rPr lang="en-US" dirty="0" smtClean="0"/>
              <a:t> </a:t>
            </a:r>
            <a:r>
              <a:rPr lang="en-US" b="1" dirty="0" smtClean="0"/>
              <a:t>SIGNIFICANCE OF VITAL CAPACITY</a:t>
            </a:r>
            <a:endParaRPr lang="en-US" b="1" dirty="0"/>
          </a:p>
        </p:txBody>
      </p:sp>
      <p:sp>
        <p:nvSpPr>
          <p:cNvPr id="3" name="Content Placeholder 2"/>
          <p:cNvSpPr>
            <a:spLocks noGrp="1"/>
          </p:cNvSpPr>
          <p:nvPr>
            <p:ph idx="1"/>
          </p:nvPr>
        </p:nvSpPr>
        <p:spPr>
          <a:xfrm>
            <a:off x="228600" y="1935480"/>
            <a:ext cx="8686800" cy="4922520"/>
          </a:xfrm>
        </p:spPr>
        <p:txBody>
          <a:bodyPr/>
          <a:lstStyle/>
          <a:p>
            <a:endParaRPr lang="en-US" dirty="0" smtClean="0"/>
          </a:p>
          <a:p>
            <a:r>
              <a:rPr lang="en-US" sz="3600" dirty="0" smtClean="0"/>
              <a:t>This is the maximum amount of air that a person can expel from the lungs after first filling the lungs to their maximum extent and then expiring to the maximum limit.</a:t>
            </a:r>
            <a:endParaRPr lang="en-US" sz="36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04088"/>
            <a:ext cx="8458200" cy="896112"/>
          </a:xfrm>
        </p:spPr>
        <p:txBody>
          <a:bodyPr/>
          <a:lstStyle/>
          <a:p>
            <a:r>
              <a:rPr lang="en-US" b="1" dirty="0" smtClean="0"/>
              <a:t>      TOTAL LUNG CAPACITY</a:t>
            </a:r>
            <a:endParaRPr lang="en-US" b="1" dirty="0"/>
          </a:p>
        </p:txBody>
      </p:sp>
      <p:sp>
        <p:nvSpPr>
          <p:cNvPr id="3" name="Content Placeholder 2"/>
          <p:cNvSpPr>
            <a:spLocks noGrp="1"/>
          </p:cNvSpPr>
          <p:nvPr>
            <p:ph idx="1"/>
          </p:nvPr>
        </p:nvSpPr>
        <p:spPr>
          <a:xfrm>
            <a:off x="152400" y="1935480"/>
            <a:ext cx="8686800" cy="4693920"/>
          </a:xfrm>
        </p:spPr>
        <p:txBody>
          <a:bodyPr/>
          <a:lstStyle/>
          <a:p>
            <a:endParaRPr lang="en-US" dirty="0" smtClean="0"/>
          </a:p>
          <a:p>
            <a:r>
              <a:rPr lang="en-US" sz="3600" dirty="0" smtClean="0"/>
              <a:t>It is combination of vital capacity and residual volume.</a:t>
            </a:r>
          </a:p>
          <a:p>
            <a:endParaRPr lang="en-US" sz="3600" dirty="0" smtClean="0"/>
          </a:p>
          <a:p>
            <a:r>
              <a:rPr lang="en-US" sz="3600" b="1" dirty="0" smtClean="0"/>
              <a:t>FORMULA:  </a:t>
            </a:r>
            <a:r>
              <a:rPr lang="en-US" sz="3600" dirty="0" smtClean="0"/>
              <a:t>TLC = VC + RV</a:t>
            </a:r>
            <a:endParaRPr lang="en-US" sz="36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04088"/>
            <a:ext cx="8458200" cy="1143000"/>
          </a:xfrm>
        </p:spPr>
        <p:txBody>
          <a:bodyPr>
            <a:normAutofit/>
          </a:bodyPr>
          <a:lstStyle/>
          <a:p>
            <a:r>
              <a:rPr lang="en-US" dirty="0" smtClean="0"/>
              <a:t>     </a:t>
            </a:r>
            <a:r>
              <a:rPr lang="en-US" b="1" dirty="0" smtClean="0"/>
              <a:t>SIGNIFICANE OF TLC</a:t>
            </a:r>
            <a:endParaRPr lang="en-US" b="1" dirty="0"/>
          </a:p>
        </p:txBody>
      </p:sp>
      <p:sp>
        <p:nvSpPr>
          <p:cNvPr id="3" name="Content Placeholder 2"/>
          <p:cNvSpPr>
            <a:spLocks noGrp="1"/>
          </p:cNvSpPr>
          <p:nvPr>
            <p:ph idx="1"/>
          </p:nvPr>
        </p:nvSpPr>
        <p:spPr>
          <a:xfrm>
            <a:off x="152400" y="1935480"/>
            <a:ext cx="8991600" cy="4922520"/>
          </a:xfrm>
        </p:spPr>
        <p:txBody>
          <a:bodyPr/>
          <a:lstStyle/>
          <a:p>
            <a:endParaRPr lang="en-US" dirty="0" smtClean="0"/>
          </a:p>
          <a:p>
            <a:r>
              <a:rPr lang="en-US" sz="3600" dirty="0" smtClean="0"/>
              <a:t>This is the maximum volume to which the lungs can be expanded with the greatest possible </a:t>
            </a:r>
            <a:r>
              <a:rPr lang="en-US" sz="3600" dirty="0" err="1" smtClean="0"/>
              <a:t>inspiratory</a:t>
            </a:r>
            <a:r>
              <a:rPr lang="en-US" sz="3600" dirty="0" smtClean="0"/>
              <a:t> effort.</a:t>
            </a:r>
          </a:p>
          <a:p>
            <a:endParaRPr lang="en-US" sz="3600" dirty="0" smtClean="0"/>
          </a:p>
          <a:p>
            <a:r>
              <a:rPr lang="en-US" sz="3600" b="1" dirty="0" smtClean="0"/>
              <a:t>VALUE:  </a:t>
            </a:r>
            <a:r>
              <a:rPr lang="en-US" sz="3600" dirty="0" smtClean="0"/>
              <a:t>5800mililiters or 5.8 liters.</a:t>
            </a:r>
            <a:endParaRPr lang="en-US" sz="36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0" y="1"/>
            <a:ext cx="9143999" cy="68580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 PULMONARY VENTILATION</a:t>
            </a:r>
            <a:endParaRPr lang="en-US" b="1" dirty="0"/>
          </a:p>
        </p:txBody>
      </p:sp>
      <p:sp>
        <p:nvSpPr>
          <p:cNvPr id="3" name="Content Placeholder 2"/>
          <p:cNvSpPr>
            <a:spLocks noGrp="1"/>
          </p:cNvSpPr>
          <p:nvPr>
            <p:ph idx="1"/>
          </p:nvPr>
        </p:nvSpPr>
        <p:spPr/>
        <p:txBody>
          <a:bodyPr/>
          <a:lstStyle/>
          <a:p>
            <a:endParaRPr lang="en-US" dirty="0" smtClean="0"/>
          </a:p>
          <a:p>
            <a:pPr lvl="1"/>
            <a:r>
              <a:rPr lang="en-US" sz="4000" dirty="0" smtClean="0"/>
              <a:t>It means the inflow and outflow of air between the atmosphere and the lung alveoli.</a:t>
            </a:r>
            <a:endParaRPr lang="en-US" sz="40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04088"/>
            <a:ext cx="8686800" cy="819912"/>
          </a:xfrm>
        </p:spPr>
        <p:txBody>
          <a:bodyPr/>
          <a:lstStyle/>
          <a:p>
            <a:r>
              <a:rPr lang="en-US" dirty="0" smtClean="0"/>
              <a:t> </a:t>
            </a:r>
            <a:r>
              <a:rPr lang="en-US" b="1" dirty="0" smtClean="0"/>
              <a:t>MINUTE RESPIRATORY VOLUME</a:t>
            </a:r>
            <a:endParaRPr lang="en-US" b="1" dirty="0"/>
          </a:p>
        </p:txBody>
      </p:sp>
      <p:sp>
        <p:nvSpPr>
          <p:cNvPr id="3" name="Content Placeholder 2"/>
          <p:cNvSpPr>
            <a:spLocks noGrp="1"/>
          </p:cNvSpPr>
          <p:nvPr>
            <p:ph idx="1"/>
          </p:nvPr>
        </p:nvSpPr>
        <p:spPr>
          <a:xfrm>
            <a:off x="304800" y="1935480"/>
            <a:ext cx="8686800" cy="4617720"/>
          </a:xfrm>
        </p:spPr>
        <p:txBody>
          <a:bodyPr>
            <a:normAutofit/>
          </a:bodyPr>
          <a:lstStyle/>
          <a:p>
            <a:r>
              <a:rPr lang="en-US" sz="3600" dirty="0" smtClean="0"/>
              <a:t>It is the total amount of new air moved into the respiratory passages each minute.</a:t>
            </a:r>
          </a:p>
          <a:p>
            <a:endParaRPr lang="en-US" sz="3600" dirty="0" smtClean="0"/>
          </a:p>
          <a:p>
            <a:r>
              <a:rPr lang="en-US" sz="3600" b="1" dirty="0" smtClean="0"/>
              <a:t>VALUE:  </a:t>
            </a:r>
            <a:r>
              <a:rPr lang="en-US" sz="3600" dirty="0" smtClean="0"/>
              <a:t>06 liters per minute.</a:t>
            </a:r>
            <a:endParaRPr lang="en-US" sz="36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9144000" cy="6172200"/>
          </a:xfrm>
        </p:spPr>
        <p:txBody>
          <a:bodyPr>
            <a:normAutofit/>
          </a:bodyPr>
          <a:lstStyle/>
          <a:p>
            <a:r>
              <a:rPr lang="en-US" sz="4000" dirty="0" smtClean="0"/>
              <a:t>This is equal to the </a:t>
            </a:r>
            <a:r>
              <a:rPr lang="en-US" sz="4000" i="1" dirty="0" smtClean="0"/>
              <a:t>tidal volume times the respiratory rate per minute. The normal tidal volume is </a:t>
            </a:r>
            <a:r>
              <a:rPr lang="en-US" sz="4000" dirty="0" smtClean="0"/>
              <a:t>about 500 milliliters, and the normal respiratory rate is about 12 breaths per minute. Therefore, the </a:t>
            </a:r>
            <a:r>
              <a:rPr lang="en-US" sz="4000" i="1" dirty="0" smtClean="0"/>
              <a:t>minute respiratory volume averages about 6 L/min.</a:t>
            </a:r>
            <a:endParaRPr lang="en-US" sz="40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p:spPr>
        <p:txBody>
          <a:bodyPr>
            <a:normAutofit/>
          </a:bodyPr>
          <a:lstStyle/>
          <a:p>
            <a:r>
              <a:rPr lang="en-US" sz="4400" dirty="0" smtClean="0"/>
              <a:t>A person can live for a short period with a minute respiratory volume as low as 1.5 L/min and a respiratory rate of only 2 to 4 breaths per minute.</a:t>
            </a:r>
            <a:endParaRPr lang="en-US" sz="44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p:spPr>
        <p:txBody>
          <a:bodyPr>
            <a:normAutofit/>
          </a:bodyPr>
          <a:lstStyle/>
          <a:p>
            <a:r>
              <a:rPr lang="en-US" sz="4000" dirty="0" smtClean="0"/>
              <a:t> Minute respiratory volume may be greater than 200 L/min, or more than 30 times </a:t>
            </a:r>
            <a:r>
              <a:rPr lang="en-US" sz="4000" dirty="0" err="1" smtClean="0"/>
              <a:t>normal.Most</a:t>
            </a:r>
            <a:r>
              <a:rPr lang="en-US" sz="4000" dirty="0" smtClean="0"/>
              <a:t> people cannot sustain more than one half to two thirds these values for longer than 1 minute.</a:t>
            </a:r>
            <a:endParaRPr lang="en-US" sz="40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04088"/>
            <a:ext cx="8610600" cy="1048512"/>
          </a:xfrm>
        </p:spPr>
        <p:txBody>
          <a:bodyPr/>
          <a:lstStyle/>
          <a:p>
            <a:r>
              <a:rPr lang="en-US" dirty="0" smtClean="0"/>
              <a:t>    </a:t>
            </a:r>
            <a:r>
              <a:rPr lang="en-US" sz="6000" b="1" dirty="0" smtClean="0"/>
              <a:t>ALVEOLAR VENTILATION</a:t>
            </a:r>
            <a:endParaRPr lang="en-US" sz="6000" b="1" dirty="0"/>
          </a:p>
        </p:txBody>
      </p:sp>
      <p:sp>
        <p:nvSpPr>
          <p:cNvPr id="3" name="Content Placeholder 2"/>
          <p:cNvSpPr>
            <a:spLocks noGrp="1"/>
          </p:cNvSpPr>
          <p:nvPr>
            <p:ph idx="1"/>
          </p:nvPr>
        </p:nvSpPr>
        <p:spPr>
          <a:xfrm>
            <a:off x="228600" y="1935480"/>
            <a:ext cx="8686800" cy="4770120"/>
          </a:xfrm>
        </p:spPr>
        <p:txBody>
          <a:bodyPr/>
          <a:lstStyle/>
          <a:p>
            <a:endParaRPr lang="en-US" dirty="0" smtClean="0"/>
          </a:p>
          <a:p>
            <a:r>
              <a:rPr lang="en-US" sz="3600" dirty="0" smtClean="0"/>
              <a:t>It is the continual supply of new air to the gaseous exchange areas of the lungs where the air is in close proximity to pulmonary </a:t>
            </a:r>
            <a:r>
              <a:rPr lang="en-US" sz="3600" dirty="0" err="1" smtClean="0"/>
              <a:t>blood;alveoli,alveolar</a:t>
            </a:r>
            <a:r>
              <a:rPr lang="en-US" sz="3600" dirty="0" smtClean="0"/>
              <a:t> </a:t>
            </a:r>
            <a:r>
              <a:rPr lang="en-US" sz="3600" dirty="0" err="1" smtClean="0"/>
              <a:t>ducts,alveolar</a:t>
            </a:r>
            <a:r>
              <a:rPr lang="en-US" sz="3600" dirty="0" smtClean="0"/>
              <a:t> sacs.</a:t>
            </a:r>
            <a:endParaRPr lang="en-US" sz="36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t>DEAD SPACE AIR</a:t>
            </a:r>
            <a:endParaRPr lang="en-US" b="1" dirty="0"/>
          </a:p>
        </p:txBody>
      </p:sp>
      <p:sp>
        <p:nvSpPr>
          <p:cNvPr id="3" name="Content Placeholder 2"/>
          <p:cNvSpPr>
            <a:spLocks noGrp="1"/>
          </p:cNvSpPr>
          <p:nvPr>
            <p:ph idx="1"/>
          </p:nvPr>
        </p:nvSpPr>
        <p:spPr>
          <a:xfrm>
            <a:off x="457200" y="1935480"/>
            <a:ext cx="8229600" cy="4693920"/>
          </a:xfrm>
        </p:spPr>
        <p:txBody>
          <a:bodyPr/>
          <a:lstStyle/>
          <a:p>
            <a:endParaRPr lang="en-US" dirty="0" smtClean="0"/>
          </a:p>
          <a:p>
            <a:r>
              <a:rPr lang="en-US" sz="3200" dirty="0" smtClean="0"/>
              <a:t>The air present in the dead space ;</a:t>
            </a:r>
            <a:r>
              <a:rPr lang="en-US" sz="3200" dirty="0" err="1" smtClean="0"/>
              <a:t>nose,pharynx,trachea</a:t>
            </a:r>
            <a:r>
              <a:rPr lang="en-US" sz="3200" dirty="0" smtClean="0"/>
              <a:t> ;is called DEAD AIR because it is not useful for the gas exchange purposes.</a:t>
            </a:r>
            <a:endParaRPr lang="en-US" sz="32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04088"/>
            <a:ext cx="8686800" cy="1143000"/>
          </a:xfrm>
        </p:spPr>
        <p:txBody>
          <a:bodyPr>
            <a:normAutofit/>
          </a:bodyPr>
          <a:lstStyle/>
          <a:p>
            <a:r>
              <a:rPr lang="en-US" dirty="0" smtClean="0"/>
              <a:t>  </a:t>
            </a:r>
            <a:r>
              <a:rPr lang="en-US" b="1" dirty="0" smtClean="0"/>
              <a:t>SIGNIFICANCE OF DEAD SPACE AIR</a:t>
            </a:r>
            <a:endParaRPr lang="en-US" b="1" dirty="0"/>
          </a:p>
        </p:txBody>
      </p:sp>
      <p:sp>
        <p:nvSpPr>
          <p:cNvPr id="3" name="Content Placeholder 2"/>
          <p:cNvSpPr>
            <a:spLocks noGrp="1"/>
          </p:cNvSpPr>
          <p:nvPr>
            <p:ph idx="1"/>
          </p:nvPr>
        </p:nvSpPr>
        <p:spPr>
          <a:xfrm>
            <a:off x="228600" y="1935480"/>
            <a:ext cx="8686800" cy="4389120"/>
          </a:xfrm>
        </p:spPr>
        <p:txBody>
          <a:bodyPr/>
          <a:lstStyle/>
          <a:p>
            <a:endParaRPr lang="en-US" dirty="0" smtClean="0"/>
          </a:p>
          <a:p>
            <a:endParaRPr lang="en-US" dirty="0" smtClean="0"/>
          </a:p>
          <a:p>
            <a:r>
              <a:rPr lang="en-US" sz="3600" dirty="0" smtClean="0"/>
              <a:t>Normal physiological dead space helps to fill the upper respiratory passages.</a:t>
            </a:r>
            <a:endParaRPr lang="en-US" sz="36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DEAD SPACE</a:t>
            </a:r>
            <a:endParaRPr lang="en-US" b="1" dirty="0"/>
          </a:p>
        </p:txBody>
      </p:sp>
      <p:sp>
        <p:nvSpPr>
          <p:cNvPr id="3" name="Content Placeholder 2"/>
          <p:cNvSpPr>
            <a:spLocks noGrp="1"/>
          </p:cNvSpPr>
          <p:nvPr>
            <p:ph idx="1"/>
          </p:nvPr>
        </p:nvSpPr>
        <p:spPr/>
        <p:txBody>
          <a:bodyPr/>
          <a:lstStyle/>
          <a:p>
            <a:endParaRPr lang="en-US" dirty="0" smtClean="0"/>
          </a:p>
          <a:p>
            <a:r>
              <a:rPr lang="en-US" sz="3600" dirty="0" smtClean="0"/>
              <a:t>Dead space comprises of those areas of respiratory tract where gases are present BUT do not take part in gas exchange.</a:t>
            </a:r>
            <a:endParaRPr lang="en-US" sz="36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t>TYPES OF DEAD SPACES  </a:t>
            </a:r>
            <a:endParaRPr lang="en-US" b="1" dirty="0"/>
          </a:p>
        </p:txBody>
      </p:sp>
      <p:sp>
        <p:nvSpPr>
          <p:cNvPr id="3" name="Content Placeholder 2"/>
          <p:cNvSpPr>
            <a:spLocks noGrp="1"/>
          </p:cNvSpPr>
          <p:nvPr>
            <p:ph idx="1"/>
          </p:nvPr>
        </p:nvSpPr>
        <p:spPr/>
        <p:txBody>
          <a:bodyPr/>
          <a:lstStyle/>
          <a:p>
            <a:endParaRPr lang="en-US" dirty="0" smtClean="0"/>
          </a:p>
          <a:p>
            <a:endParaRPr lang="en-US" dirty="0" smtClean="0"/>
          </a:p>
          <a:p>
            <a:r>
              <a:rPr lang="en-US" sz="3600" dirty="0" smtClean="0"/>
              <a:t>1.  Anatomical dead space</a:t>
            </a:r>
          </a:p>
          <a:p>
            <a:endParaRPr lang="en-US" sz="3600" dirty="0" smtClean="0"/>
          </a:p>
          <a:p>
            <a:r>
              <a:rPr lang="en-US" sz="3600" dirty="0" smtClean="0"/>
              <a:t>2.  Physiological dead space</a:t>
            </a:r>
            <a:endParaRPr lang="en-US" sz="360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t>1. ANATOMICAL DEAD SPACE</a:t>
            </a:r>
            <a:endParaRPr lang="en-US" b="1" dirty="0"/>
          </a:p>
        </p:txBody>
      </p:sp>
      <p:sp>
        <p:nvSpPr>
          <p:cNvPr id="3" name="Content Placeholder 2"/>
          <p:cNvSpPr>
            <a:spLocks noGrp="1"/>
          </p:cNvSpPr>
          <p:nvPr>
            <p:ph idx="1"/>
          </p:nvPr>
        </p:nvSpPr>
        <p:spPr/>
        <p:txBody>
          <a:bodyPr/>
          <a:lstStyle/>
          <a:p>
            <a:endParaRPr lang="en-US" dirty="0" smtClean="0"/>
          </a:p>
          <a:p>
            <a:r>
              <a:rPr lang="en-US" sz="3600" dirty="0" smtClean="0"/>
              <a:t>It is the volume of all spaces of respiratory system other than the alveoli and other gas exchange areas.</a:t>
            </a:r>
            <a:endParaRPr lang="en-US" sz="3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  DIFFUSION</a:t>
            </a:r>
            <a:endParaRPr lang="en-US" b="1" dirty="0"/>
          </a:p>
        </p:txBody>
      </p:sp>
      <p:sp>
        <p:nvSpPr>
          <p:cNvPr id="3" name="Content Placeholder 2"/>
          <p:cNvSpPr>
            <a:spLocks noGrp="1"/>
          </p:cNvSpPr>
          <p:nvPr>
            <p:ph idx="1"/>
          </p:nvPr>
        </p:nvSpPr>
        <p:spPr/>
        <p:txBody>
          <a:bodyPr/>
          <a:lstStyle/>
          <a:p>
            <a:endParaRPr lang="en-US" dirty="0" smtClean="0"/>
          </a:p>
          <a:p>
            <a:r>
              <a:rPr lang="en-US" sz="4000" dirty="0" smtClean="0"/>
              <a:t>Diffusion of oxygen and </a:t>
            </a:r>
            <a:r>
              <a:rPr lang="en-US" sz="4000" dirty="0" err="1" smtClean="0"/>
              <a:t>carbondioxide</a:t>
            </a:r>
            <a:r>
              <a:rPr lang="en-US" sz="4000" dirty="0" smtClean="0"/>
              <a:t> between the alveoli and the blood.</a:t>
            </a:r>
            <a:endParaRPr lang="en-US" sz="400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r>
              <a:rPr lang="en-US" b="1" dirty="0" smtClean="0"/>
              <a:t>2. PHYSIOLOGICAL DEAD SPACE</a:t>
            </a:r>
            <a:endParaRPr lang="en-US" b="1" dirty="0"/>
          </a:p>
        </p:txBody>
      </p:sp>
      <p:sp>
        <p:nvSpPr>
          <p:cNvPr id="3" name="Content Placeholder 2"/>
          <p:cNvSpPr>
            <a:spLocks noGrp="1"/>
          </p:cNvSpPr>
          <p:nvPr>
            <p:ph idx="1"/>
          </p:nvPr>
        </p:nvSpPr>
        <p:spPr>
          <a:xfrm>
            <a:off x="457200" y="1935480"/>
            <a:ext cx="8229600" cy="4693920"/>
          </a:xfrm>
        </p:spPr>
        <p:txBody>
          <a:bodyPr/>
          <a:lstStyle/>
          <a:p>
            <a:endParaRPr lang="en-US" dirty="0" smtClean="0"/>
          </a:p>
          <a:p>
            <a:r>
              <a:rPr lang="en-US" sz="3200" dirty="0" smtClean="0"/>
              <a:t>Sometimes some of the alveoli are non-functional.</a:t>
            </a:r>
          </a:p>
          <a:p>
            <a:endParaRPr lang="en-US" sz="3200" dirty="0" smtClean="0"/>
          </a:p>
          <a:p>
            <a:r>
              <a:rPr lang="en-US" sz="3200" dirty="0" smtClean="0"/>
              <a:t>When alveolar dead space is included in the total measurement of dead space. This is then called PHYSIOLOGICAL DEAD SPACE.</a:t>
            </a:r>
            <a:endParaRPr lang="en-US" sz="32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NORMAL DEAD SPACE</a:t>
            </a:r>
            <a:endParaRPr lang="en-US" b="1" dirty="0"/>
          </a:p>
        </p:txBody>
      </p:sp>
      <p:sp>
        <p:nvSpPr>
          <p:cNvPr id="3" name="Content Placeholder 2"/>
          <p:cNvSpPr>
            <a:spLocks noGrp="1"/>
          </p:cNvSpPr>
          <p:nvPr>
            <p:ph idx="1"/>
          </p:nvPr>
        </p:nvSpPr>
        <p:spPr/>
        <p:txBody>
          <a:bodyPr/>
          <a:lstStyle/>
          <a:p>
            <a:endParaRPr lang="en-US" dirty="0" smtClean="0"/>
          </a:p>
          <a:p>
            <a:endParaRPr lang="en-US" dirty="0" smtClean="0"/>
          </a:p>
          <a:p>
            <a:r>
              <a:rPr lang="en-US" sz="3600" dirty="0" smtClean="0"/>
              <a:t>It is the about 150 </a:t>
            </a:r>
            <a:r>
              <a:rPr lang="en-US" sz="3600" dirty="0" err="1" smtClean="0"/>
              <a:t>mililiters</a:t>
            </a:r>
            <a:r>
              <a:rPr lang="en-US" sz="3600" dirty="0" smtClean="0"/>
              <a:t> in a young adult.</a:t>
            </a:r>
          </a:p>
          <a:p>
            <a:endParaRPr lang="en-US" sz="3600" dirty="0" smtClean="0"/>
          </a:p>
          <a:p>
            <a:r>
              <a:rPr lang="en-US" sz="3600" dirty="0" smtClean="0"/>
              <a:t>It increases with age.</a:t>
            </a:r>
            <a:endParaRPr lang="en-US" sz="3600"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04088"/>
            <a:ext cx="8610600" cy="1143000"/>
          </a:xfrm>
        </p:spPr>
        <p:txBody>
          <a:bodyPr>
            <a:normAutofit/>
          </a:bodyPr>
          <a:lstStyle/>
          <a:p>
            <a:r>
              <a:rPr lang="en-US" b="1" dirty="0" smtClean="0"/>
              <a:t>    RATE OF ALVEOLAR VENTILATION</a:t>
            </a:r>
            <a:endParaRPr lang="en-US" b="1" dirty="0"/>
          </a:p>
        </p:txBody>
      </p:sp>
      <p:sp>
        <p:nvSpPr>
          <p:cNvPr id="3" name="Content Placeholder 2"/>
          <p:cNvSpPr>
            <a:spLocks noGrp="1"/>
          </p:cNvSpPr>
          <p:nvPr>
            <p:ph idx="1"/>
          </p:nvPr>
        </p:nvSpPr>
        <p:spPr/>
        <p:txBody>
          <a:bodyPr/>
          <a:lstStyle/>
          <a:p>
            <a:endParaRPr lang="en-US" dirty="0" smtClean="0"/>
          </a:p>
          <a:p>
            <a:endParaRPr lang="en-US" dirty="0" smtClean="0"/>
          </a:p>
          <a:p>
            <a:r>
              <a:rPr lang="en-US" sz="3600" dirty="0" smtClean="0"/>
              <a:t>It is the total volume of new air entering the alveoli each minute.</a:t>
            </a:r>
            <a:endParaRPr lang="en-US" sz="3600"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943600"/>
          </a:xfrm>
        </p:spPr>
        <p:txBody>
          <a:bodyPr>
            <a:normAutofit/>
          </a:bodyPr>
          <a:lstStyle/>
          <a:p>
            <a:pPr>
              <a:buNone/>
            </a:pPr>
            <a:endParaRPr lang="en-US" dirty="0" smtClean="0"/>
          </a:p>
          <a:p>
            <a:r>
              <a:rPr lang="en-US" dirty="0" smtClean="0"/>
              <a:t>VA = Freq • (VT – VD)</a:t>
            </a:r>
          </a:p>
          <a:p>
            <a:pPr>
              <a:buNone/>
            </a:pPr>
            <a:r>
              <a:rPr lang="en-US" dirty="0" smtClean="0"/>
              <a:t>Where VA is the volume of alveolar ventilation per</a:t>
            </a:r>
          </a:p>
          <a:p>
            <a:pPr>
              <a:buNone/>
            </a:pPr>
            <a:r>
              <a:rPr lang="en-US" dirty="0" smtClean="0"/>
              <a:t>minute, Freq is the frequency of respiration per</a:t>
            </a:r>
          </a:p>
          <a:p>
            <a:pPr>
              <a:buNone/>
            </a:pPr>
            <a:r>
              <a:rPr lang="en-US" dirty="0" smtClean="0"/>
              <a:t>minute, VT is the tidal volume, and VD is the physiologic dead space volume.</a:t>
            </a:r>
          </a:p>
          <a:p>
            <a:r>
              <a:rPr lang="en-US" dirty="0" smtClean="0"/>
              <a:t>Thus, with a normal tidal volume of 500 milliliters, a</a:t>
            </a:r>
          </a:p>
          <a:p>
            <a:pPr>
              <a:buNone/>
            </a:pPr>
            <a:r>
              <a:rPr lang="en-US" dirty="0" smtClean="0"/>
              <a:t>normal dead space of 150 milliliters, and a respiratory</a:t>
            </a:r>
          </a:p>
          <a:p>
            <a:pPr>
              <a:buNone/>
            </a:pPr>
            <a:r>
              <a:rPr lang="en-US" dirty="0" smtClean="0"/>
              <a:t>rate of 12 breaths per minute, alveolar ventilation</a:t>
            </a:r>
          </a:p>
          <a:p>
            <a:pPr>
              <a:buNone/>
            </a:pPr>
            <a:r>
              <a:rPr lang="en-US" dirty="0" smtClean="0"/>
              <a:t>equals 12 x (500 – 150), or 4200 ml/min.</a:t>
            </a:r>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466088"/>
          </a:xfrm>
        </p:spPr>
        <p:txBody>
          <a:bodyPr>
            <a:noAutofit/>
          </a:bodyPr>
          <a:lstStyle/>
          <a:p>
            <a:r>
              <a:rPr lang="en-US" sz="4800" b="1" dirty="0" smtClean="0"/>
              <a:t>NERVOUS &amp; LOCAL CONTROL OF BRONCHIOLES</a:t>
            </a:r>
            <a:endParaRPr lang="en-US" sz="4800" b="1" dirty="0"/>
          </a:p>
        </p:txBody>
      </p:sp>
      <p:sp>
        <p:nvSpPr>
          <p:cNvPr id="3" name="Content Placeholder 2"/>
          <p:cNvSpPr>
            <a:spLocks noGrp="1"/>
          </p:cNvSpPr>
          <p:nvPr>
            <p:ph idx="1"/>
          </p:nvPr>
        </p:nvSpPr>
        <p:spPr/>
        <p:txBody>
          <a:bodyPr>
            <a:normAutofit/>
          </a:bodyPr>
          <a:lstStyle/>
          <a:p>
            <a:r>
              <a:rPr lang="en-US" sz="3200" dirty="0" smtClean="0"/>
              <a:t>SYMPATHETIC CONTROL</a:t>
            </a:r>
          </a:p>
          <a:p>
            <a:r>
              <a:rPr lang="en-US" sz="3200" dirty="0" smtClean="0"/>
              <a:t>PARASYMPATHETIC CONTROL</a:t>
            </a:r>
            <a:endParaRPr lang="en-US" sz="3200"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SYMPATHETIC CONTROL</a:t>
            </a:r>
            <a:endParaRPr lang="en-US" sz="5400" b="1" dirty="0"/>
          </a:p>
        </p:txBody>
      </p:sp>
      <p:sp>
        <p:nvSpPr>
          <p:cNvPr id="3" name="Content Placeholder 2"/>
          <p:cNvSpPr>
            <a:spLocks noGrp="1"/>
          </p:cNvSpPr>
          <p:nvPr>
            <p:ph idx="1"/>
          </p:nvPr>
        </p:nvSpPr>
        <p:spPr/>
        <p:txBody>
          <a:bodyPr>
            <a:normAutofit/>
          </a:bodyPr>
          <a:lstStyle/>
          <a:p>
            <a:r>
              <a:rPr lang="en-US" sz="3600" dirty="0" smtClean="0"/>
              <a:t>Direct control of the bronchioles by sympathetic nerve fibers is relatively weak because few of these fibers penetrate to the central portions of the lung.</a:t>
            </a:r>
            <a:endParaRPr lang="en-US" sz="3600"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89888"/>
          </a:xfrm>
        </p:spPr>
        <p:txBody>
          <a:bodyPr>
            <a:normAutofit fontScale="90000"/>
          </a:bodyPr>
          <a:lstStyle/>
          <a:p>
            <a:r>
              <a:rPr lang="en-US" b="1" dirty="0" smtClean="0"/>
              <a:t>LOCAL CONTROL BY SYMPATHETIC HORMONES</a:t>
            </a:r>
            <a:endParaRPr lang="en-US" b="1" dirty="0"/>
          </a:p>
        </p:txBody>
      </p:sp>
      <p:sp>
        <p:nvSpPr>
          <p:cNvPr id="3" name="Content Placeholder 2"/>
          <p:cNvSpPr>
            <a:spLocks noGrp="1"/>
          </p:cNvSpPr>
          <p:nvPr>
            <p:ph idx="1"/>
          </p:nvPr>
        </p:nvSpPr>
        <p:spPr>
          <a:xfrm>
            <a:off x="0" y="1828800"/>
            <a:ext cx="9144000" cy="4800600"/>
          </a:xfrm>
        </p:spPr>
        <p:txBody>
          <a:bodyPr>
            <a:normAutofit/>
          </a:bodyPr>
          <a:lstStyle/>
          <a:p>
            <a:r>
              <a:rPr lang="en-US" sz="3200" dirty="0" smtClean="0"/>
              <a:t>The bronchial tree is very much exposed to </a:t>
            </a:r>
            <a:r>
              <a:rPr lang="en-US" sz="3200" i="1" dirty="0" err="1" smtClean="0"/>
              <a:t>norepinephrine</a:t>
            </a:r>
            <a:r>
              <a:rPr lang="en-US" sz="3200" i="1" dirty="0" smtClean="0"/>
              <a:t> and epinephrine </a:t>
            </a:r>
            <a:r>
              <a:rPr lang="en-US" sz="3200" dirty="0" smtClean="0"/>
              <a:t>released into the blood by sympathetic stimulation of the adrenal gland medullae.</a:t>
            </a:r>
          </a:p>
          <a:p>
            <a:r>
              <a:rPr lang="en-US" sz="3200" dirty="0" smtClean="0"/>
              <a:t> Both these hormones—especially epinephrine, because of its greater stimulation of </a:t>
            </a:r>
            <a:r>
              <a:rPr lang="en-US" sz="3200" i="1" dirty="0" smtClean="0"/>
              <a:t>beta-adrenergic receptors—cause dilation of the </a:t>
            </a:r>
            <a:r>
              <a:rPr lang="en-US" sz="3200" dirty="0" smtClean="0"/>
              <a:t>bronchial tree.</a:t>
            </a:r>
            <a:endParaRPr lang="en-US" sz="3200"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389888"/>
          </a:xfrm>
        </p:spPr>
        <p:txBody>
          <a:bodyPr>
            <a:normAutofit/>
          </a:bodyPr>
          <a:lstStyle/>
          <a:p>
            <a:r>
              <a:rPr lang="en-US" sz="5400" b="1" dirty="0" smtClean="0"/>
              <a:t>PARASYMPATHETIC CONTROL</a:t>
            </a:r>
            <a:endParaRPr lang="en-US" sz="5400" b="1" dirty="0"/>
          </a:p>
        </p:txBody>
      </p:sp>
      <p:sp>
        <p:nvSpPr>
          <p:cNvPr id="3" name="Content Placeholder 2"/>
          <p:cNvSpPr>
            <a:spLocks noGrp="1"/>
          </p:cNvSpPr>
          <p:nvPr>
            <p:ph idx="1"/>
          </p:nvPr>
        </p:nvSpPr>
        <p:spPr>
          <a:xfrm>
            <a:off x="0" y="1935480"/>
            <a:ext cx="9144000" cy="4922520"/>
          </a:xfrm>
        </p:spPr>
        <p:txBody>
          <a:bodyPr>
            <a:normAutofit/>
          </a:bodyPr>
          <a:lstStyle/>
          <a:p>
            <a:r>
              <a:rPr lang="en-US" sz="3200" dirty="0" smtClean="0"/>
              <a:t>A few parasympathetic nerve fibers derived from the </a:t>
            </a:r>
            <a:r>
              <a:rPr lang="en-US" sz="3200" dirty="0" err="1" smtClean="0"/>
              <a:t>vagus</a:t>
            </a:r>
            <a:r>
              <a:rPr lang="en-US" sz="3200" dirty="0" smtClean="0"/>
              <a:t> nerves penetrate the lung parenchyma. These nerves secrete </a:t>
            </a:r>
            <a:r>
              <a:rPr lang="en-US" sz="3200" i="1" dirty="0" smtClean="0"/>
              <a:t>acetylcholine and, when activated, cause mild </a:t>
            </a:r>
            <a:r>
              <a:rPr lang="en-US" sz="3200" dirty="0" smtClean="0"/>
              <a:t>to moderate constriction of the bronchioles.</a:t>
            </a:r>
          </a:p>
          <a:p>
            <a:r>
              <a:rPr lang="en-US" sz="3200" dirty="0" smtClean="0"/>
              <a:t> When a disease process such as asthma has already caused some bronchiolar constriction, superimposed parasympathetic nervous stimulation often worsens the condition.</a:t>
            </a:r>
            <a:endParaRPr lang="en-US" sz="3200"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313688"/>
          </a:xfrm>
        </p:spPr>
        <p:txBody>
          <a:bodyPr>
            <a:normAutofit fontScale="90000"/>
          </a:bodyPr>
          <a:lstStyle/>
          <a:p>
            <a:r>
              <a:rPr lang="en-US" b="1" dirty="0" smtClean="0"/>
              <a:t>LOCAL FACTORS CAUSING CONSTRICTION</a:t>
            </a:r>
            <a:endParaRPr lang="en-US" b="1" dirty="0"/>
          </a:p>
        </p:txBody>
      </p:sp>
      <p:sp>
        <p:nvSpPr>
          <p:cNvPr id="3" name="Content Placeholder 2"/>
          <p:cNvSpPr>
            <a:spLocks noGrp="1"/>
          </p:cNvSpPr>
          <p:nvPr>
            <p:ph idx="1"/>
          </p:nvPr>
        </p:nvSpPr>
        <p:spPr/>
        <p:txBody>
          <a:bodyPr>
            <a:normAutofit/>
          </a:bodyPr>
          <a:lstStyle/>
          <a:p>
            <a:r>
              <a:rPr lang="en-US" sz="3600" dirty="0" smtClean="0"/>
              <a:t>HISTAMINE</a:t>
            </a:r>
          </a:p>
          <a:p>
            <a:endParaRPr lang="en-US" sz="3600" dirty="0" smtClean="0"/>
          </a:p>
          <a:p>
            <a:r>
              <a:rPr lang="en-US" sz="3600" dirty="0" smtClean="0"/>
              <a:t>SLOW REACTIVE SUBSTANCE OF ANAPHYLAXIS</a:t>
            </a:r>
            <a:endParaRPr lang="en-US" sz="3600"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i="1" dirty="0" smtClean="0"/>
              <a:t>Both of these are </a:t>
            </a:r>
            <a:r>
              <a:rPr lang="en-US" sz="3200" dirty="0" smtClean="0"/>
              <a:t>released in the lung tissues by </a:t>
            </a:r>
            <a:r>
              <a:rPr lang="en-US" sz="3200" i="1" dirty="0" smtClean="0"/>
              <a:t>mast cells during allergic </a:t>
            </a:r>
            <a:r>
              <a:rPr lang="en-US" sz="3200" dirty="0" smtClean="0"/>
              <a:t>reactions, especially those caused by pollen in the </a:t>
            </a:r>
            <a:r>
              <a:rPr lang="en-US" sz="3200" dirty="0" err="1" smtClean="0"/>
              <a:t>air.Therefore</a:t>
            </a:r>
            <a:r>
              <a:rPr lang="en-US" sz="3200" dirty="0" smtClean="0"/>
              <a:t>, they play key roles in causing the airway obstruction that occurs in allergic asthma.</a:t>
            </a:r>
            <a:endParaRPr lang="en-US"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3.  TRANSPORT</a:t>
            </a:r>
            <a:endParaRPr lang="en-US" sz="6000" b="1" dirty="0"/>
          </a:p>
        </p:txBody>
      </p:sp>
      <p:sp>
        <p:nvSpPr>
          <p:cNvPr id="3" name="Content Placeholder 2"/>
          <p:cNvSpPr>
            <a:spLocks noGrp="1"/>
          </p:cNvSpPr>
          <p:nvPr>
            <p:ph idx="1"/>
          </p:nvPr>
        </p:nvSpPr>
        <p:spPr/>
        <p:txBody>
          <a:bodyPr/>
          <a:lstStyle/>
          <a:p>
            <a:endParaRPr lang="en-US" dirty="0" smtClean="0"/>
          </a:p>
          <a:p>
            <a:r>
              <a:rPr lang="en-US" sz="4000" dirty="0" smtClean="0"/>
              <a:t>Transport of oxygen and </a:t>
            </a:r>
            <a:r>
              <a:rPr lang="en-US" sz="4000" dirty="0" err="1" smtClean="0"/>
              <a:t>carbondioxide</a:t>
            </a:r>
            <a:r>
              <a:rPr lang="en-US" sz="4000" dirty="0" smtClean="0"/>
              <a:t> in blood and body fluids to and from the cells.</a:t>
            </a:r>
            <a:endParaRPr lang="en-US" sz="4000"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5791200"/>
          </a:xfrm>
        </p:spPr>
        <p:txBody>
          <a:bodyPr>
            <a:normAutofit/>
          </a:bodyPr>
          <a:lstStyle/>
          <a:p>
            <a:r>
              <a:rPr lang="en-US" sz="3600" dirty="0" smtClean="0"/>
              <a:t>The same irritants that cause parasympathetic constrictor reflexes of the airways—smoke, dust, sulfur dioxide, and some of the acidic elements in smog—often act directly on the lung tissues to initiate local, non-nervous reactions that cause obstructive constriction of the airways.</a:t>
            </a:r>
            <a:endParaRPr lang="en-US" sz="3600"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          COUGH REFLEX</a:t>
            </a:r>
            <a:endParaRPr lang="en-US" sz="6000" b="1" dirty="0"/>
          </a:p>
        </p:txBody>
      </p:sp>
      <p:sp>
        <p:nvSpPr>
          <p:cNvPr id="3" name="Content Placeholder 2"/>
          <p:cNvSpPr>
            <a:spLocks noGrp="1"/>
          </p:cNvSpPr>
          <p:nvPr>
            <p:ph idx="1"/>
          </p:nvPr>
        </p:nvSpPr>
        <p:spPr>
          <a:xfrm>
            <a:off x="457200" y="1935480"/>
            <a:ext cx="8229600" cy="3246120"/>
          </a:xfrm>
        </p:spPr>
        <p:txBody>
          <a:bodyPr>
            <a:normAutofit fontScale="92500"/>
          </a:bodyPr>
          <a:lstStyle/>
          <a:p>
            <a:pPr lvl="8">
              <a:buNone/>
            </a:pPr>
            <a:r>
              <a:rPr lang="en-US" sz="3600" dirty="0" smtClean="0"/>
              <a:t>It is a protective mechanism to clear the respiratory passages from irritating foreign substances.</a:t>
            </a:r>
          </a:p>
          <a:p>
            <a:pPr lvl="8">
              <a:buNone/>
            </a:pPr>
            <a:r>
              <a:rPr lang="en-US" sz="3600" dirty="0" smtClean="0"/>
              <a:t> </a:t>
            </a:r>
            <a:endParaRPr lang="en-US" sz="3600"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t>PATHWAY OF COUGH REFLEX</a:t>
            </a:r>
            <a:endParaRPr lang="en-US" b="1" dirty="0"/>
          </a:p>
        </p:txBody>
      </p:sp>
      <p:sp>
        <p:nvSpPr>
          <p:cNvPr id="3" name="Content Placeholder 2"/>
          <p:cNvSpPr>
            <a:spLocks noGrp="1"/>
          </p:cNvSpPr>
          <p:nvPr>
            <p:ph idx="1"/>
          </p:nvPr>
        </p:nvSpPr>
        <p:spPr>
          <a:xfrm>
            <a:off x="457200" y="1935480"/>
            <a:ext cx="8229600" cy="4693920"/>
          </a:xfrm>
        </p:spPr>
        <p:txBody>
          <a:bodyPr>
            <a:normAutofit lnSpcReduction="10000"/>
          </a:bodyPr>
          <a:lstStyle/>
          <a:p>
            <a:endParaRPr lang="en-US" dirty="0" smtClean="0"/>
          </a:p>
          <a:p>
            <a:r>
              <a:rPr lang="en-US" sz="3600" dirty="0" smtClean="0"/>
              <a:t>Afferent impulses from the respiratory passages pass mainly through the VAGUS NERVE to medulla.</a:t>
            </a:r>
          </a:p>
          <a:p>
            <a:endParaRPr lang="en-US" sz="3600" dirty="0" smtClean="0"/>
          </a:p>
          <a:p>
            <a:r>
              <a:rPr lang="en-US" sz="3600" dirty="0" smtClean="0"/>
              <a:t>Then neuronal circuits of medulla sets an automatic sequence of events for the cough reflex. </a:t>
            </a:r>
            <a:endParaRPr lang="en-US" sz="3600"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r>
              <a:rPr lang="en-US" dirty="0" smtClean="0"/>
              <a:t>  </a:t>
            </a:r>
            <a:r>
              <a:rPr lang="en-US" b="1" dirty="0" smtClean="0"/>
              <a:t>MECHANISM OF COUGH REFLEX</a:t>
            </a:r>
            <a:endParaRPr lang="en-US" b="1" dirty="0"/>
          </a:p>
        </p:txBody>
      </p:sp>
      <p:sp>
        <p:nvSpPr>
          <p:cNvPr id="3" name="Content Placeholder 2"/>
          <p:cNvSpPr>
            <a:spLocks noGrp="1"/>
          </p:cNvSpPr>
          <p:nvPr>
            <p:ph idx="1"/>
          </p:nvPr>
        </p:nvSpPr>
        <p:spPr>
          <a:xfrm>
            <a:off x="304800" y="1935480"/>
            <a:ext cx="8686800" cy="5151120"/>
          </a:xfrm>
        </p:spPr>
        <p:txBody>
          <a:bodyPr>
            <a:normAutofit/>
          </a:bodyPr>
          <a:lstStyle/>
          <a:p>
            <a:r>
              <a:rPr lang="en-US" dirty="0" smtClean="0"/>
              <a:t>1. </a:t>
            </a:r>
            <a:r>
              <a:rPr lang="en-US" sz="2400" b="1" dirty="0" smtClean="0"/>
              <a:t>First 2.5 liters of air is inspired.</a:t>
            </a:r>
          </a:p>
          <a:p>
            <a:endParaRPr lang="en-US" sz="2400" b="1" dirty="0" smtClean="0"/>
          </a:p>
          <a:p>
            <a:r>
              <a:rPr lang="en-US" sz="2400" b="1" dirty="0" smtClean="0"/>
              <a:t>2. The epiglottis closes &amp; the vocal cords shut tightly to entrap the air within lungs.</a:t>
            </a:r>
          </a:p>
          <a:p>
            <a:endParaRPr lang="en-US" sz="2400" b="1" dirty="0" smtClean="0"/>
          </a:p>
          <a:p>
            <a:r>
              <a:rPr lang="en-US" sz="2400" b="1" dirty="0" smtClean="0"/>
              <a:t>3. The abdominal &amp; respiratory muscles contract forcefully to raise the lung pressure to as high as 100 mm Hg or more.</a:t>
            </a:r>
          </a:p>
          <a:p>
            <a:endParaRPr lang="en-US" sz="2400" b="1" dirty="0" smtClean="0"/>
          </a:p>
          <a:p>
            <a:r>
              <a:rPr lang="en-US" sz="2400" b="1" dirty="0" smtClean="0"/>
              <a:t>4. Vocal cords &amp; </a:t>
            </a:r>
            <a:r>
              <a:rPr lang="en-US" sz="2400" b="1" dirty="0" err="1" smtClean="0"/>
              <a:t>epiglotis</a:t>
            </a:r>
            <a:r>
              <a:rPr lang="en-US" sz="2400" b="1" dirty="0" smtClean="0"/>
              <a:t> open widely so that air under pressure in the lungs explodes outwards in form of COUGH REFLEX.</a:t>
            </a:r>
            <a:endParaRPr lang="en-US" sz="2400" b="1"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305800" cy="1371600"/>
          </a:xfrm>
        </p:spPr>
        <p:txBody>
          <a:bodyPr>
            <a:normAutofit/>
          </a:bodyPr>
          <a:lstStyle/>
          <a:p>
            <a:r>
              <a:rPr lang="en-US" sz="6600" dirty="0" smtClean="0"/>
              <a:t>      </a:t>
            </a:r>
            <a:r>
              <a:rPr lang="en-US" sz="6600" b="1" dirty="0" smtClean="0"/>
              <a:t>SNEEZE REFLEX</a:t>
            </a:r>
            <a:endParaRPr lang="en-US" sz="6600" b="1"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04088"/>
            <a:ext cx="8610600" cy="1143000"/>
          </a:xfrm>
        </p:spPr>
        <p:txBody>
          <a:bodyPr/>
          <a:lstStyle/>
          <a:p>
            <a:r>
              <a:rPr lang="en-US" dirty="0" smtClean="0"/>
              <a:t>                </a:t>
            </a:r>
            <a:r>
              <a:rPr lang="en-US" b="1" dirty="0" smtClean="0"/>
              <a:t>DEFINITION</a:t>
            </a:r>
            <a:endParaRPr lang="en-US" b="1" dirty="0"/>
          </a:p>
        </p:txBody>
      </p:sp>
      <p:sp>
        <p:nvSpPr>
          <p:cNvPr id="3" name="Content Placeholder 2"/>
          <p:cNvSpPr>
            <a:spLocks noGrp="1"/>
          </p:cNvSpPr>
          <p:nvPr>
            <p:ph idx="1"/>
          </p:nvPr>
        </p:nvSpPr>
        <p:spPr>
          <a:xfrm>
            <a:off x="228600" y="1935480"/>
            <a:ext cx="8686800" cy="4693920"/>
          </a:xfrm>
        </p:spPr>
        <p:txBody>
          <a:bodyPr/>
          <a:lstStyle/>
          <a:p>
            <a:endParaRPr lang="en-US" dirty="0" smtClean="0"/>
          </a:p>
          <a:p>
            <a:r>
              <a:rPr lang="en-US" sz="3600" dirty="0" smtClean="0"/>
              <a:t>Sneeze reflex is a protective mechanism characterized by passage of large amounts of air rapidly through the nose, thus helping clear the nasal passages of foreign matter. </a:t>
            </a:r>
            <a:endParaRPr lang="en-US" sz="3600"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t>STIMULUS</a:t>
            </a:r>
            <a:endParaRPr lang="en-US" b="1" dirty="0"/>
          </a:p>
        </p:txBody>
      </p:sp>
      <p:sp>
        <p:nvSpPr>
          <p:cNvPr id="3" name="Content Placeholder 2"/>
          <p:cNvSpPr>
            <a:spLocks noGrp="1"/>
          </p:cNvSpPr>
          <p:nvPr>
            <p:ph idx="1"/>
          </p:nvPr>
        </p:nvSpPr>
        <p:spPr/>
        <p:txBody>
          <a:bodyPr/>
          <a:lstStyle/>
          <a:p>
            <a:endParaRPr lang="en-US" dirty="0" smtClean="0"/>
          </a:p>
          <a:p>
            <a:r>
              <a:rPr lang="en-US" sz="3600" dirty="0" smtClean="0"/>
              <a:t>The initiating stimulus for sneeze reflex is irritation of the nasal passage.</a:t>
            </a:r>
            <a:endParaRPr lang="en-US" sz="3600"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t>PATHWAY</a:t>
            </a:r>
            <a:endParaRPr lang="en-US" b="1" dirty="0"/>
          </a:p>
        </p:txBody>
      </p:sp>
      <p:sp>
        <p:nvSpPr>
          <p:cNvPr id="3" name="Content Placeholder 2"/>
          <p:cNvSpPr>
            <a:spLocks noGrp="1"/>
          </p:cNvSpPr>
          <p:nvPr>
            <p:ph idx="1"/>
          </p:nvPr>
        </p:nvSpPr>
        <p:spPr/>
        <p:txBody>
          <a:bodyPr/>
          <a:lstStyle/>
          <a:p>
            <a:endParaRPr lang="en-US" dirty="0" smtClean="0"/>
          </a:p>
          <a:p>
            <a:r>
              <a:rPr lang="en-US" sz="3600" dirty="0" smtClean="0"/>
              <a:t>The afferent impulses pass through fifth cranial nerve to the medulla, where the sneeze reflex is triggered.</a:t>
            </a:r>
            <a:endParaRPr lang="en-US" sz="3600"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MECHANISM   </a:t>
            </a:r>
            <a:endParaRPr lang="en-US" b="1" dirty="0"/>
          </a:p>
        </p:txBody>
      </p:sp>
      <p:sp>
        <p:nvSpPr>
          <p:cNvPr id="3" name="Content Placeholder 2"/>
          <p:cNvSpPr>
            <a:spLocks noGrp="1"/>
          </p:cNvSpPr>
          <p:nvPr>
            <p:ph idx="1"/>
          </p:nvPr>
        </p:nvSpPr>
        <p:spPr/>
        <p:txBody>
          <a:bodyPr/>
          <a:lstStyle/>
          <a:p>
            <a:endParaRPr lang="en-US" dirty="0" smtClean="0"/>
          </a:p>
          <a:p>
            <a:r>
              <a:rPr lang="en-US" sz="3600" dirty="0" smtClean="0"/>
              <a:t>A series of reactions similar to those for cough reflex takes place. Then UVULA is depressed so that large amount of air pass out rapidly through nose in form of sneeze.</a:t>
            </a:r>
            <a:endParaRPr lang="en-US" sz="3600"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763000" cy="1066800"/>
          </a:xfrm>
        </p:spPr>
        <p:txBody>
          <a:bodyPr>
            <a:normAutofit/>
          </a:bodyPr>
          <a:lstStyle/>
          <a:p>
            <a:r>
              <a:rPr lang="en-US" dirty="0" smtClean="0"/>
              <a:t>  </a:t>
            </a:r>
            <a:r>
              <a:rPr lang="en-US" b="1" dirty="0" smtClean="0"/>
              <a:t>RESPIRATORY FUNCTIONS OF NOSE</a:t>
            </a:r>
            <a:endParaRPr lang="en-US" b="1" dirty="0"/>
          </a:p>
        </p:txBody>
      </p:sp>
      <p:sp>
        <p:nvSpPr>
          <p:cNvPr id="3" name="Content Placeholder 2"/>
          <p:cNvSpPr>
            <a:spLocks noGrp="1"/>
          </p:cNvSpPr>
          <p:nvPr>
            <p:ph idx="1"/>
          </p:nvPr>
        </p:nvSpPr>
        <p:spPr>
          <a:xfrm>
            <a:off x="0" y="1752600"/>
            <a:ext cx="9144000" cy="5105400"/>
          </a:xfrm>
        </p:spPr>
        <p:txBody>
          <a:bodyPr>
            <a:normAutofit/>
          </a:bodyPr>
          <a:lstStyle/>
          <a:p>
            <a:r>
              <a:rPr lang="en-US" sz="3200" dirty="0" smtClean="0"/>
              <a:t>1.  Warming of air.</a:t>
            </a:r>
          </a:p>
          <a:p>
            <a:r>
              <a:rPr lang="en-US" sz="3200" dirty="0" smtClean="0"/>
              <a:t>2.  Humidification of air.</a:t>
            </a:r>
          </a:p>
          <a:p>
            <a:r>
              <a:rPr lang="en-US" sz="3200" dirty="0" smtClean="0"/>
              <a:t>3.  Filtration of air.</a:t>
            </a:r>
          </a:p>
          <a:p>
            <a:r>
              <a:rPr lang="en-US" sz="3200" dirty="0" smtClean="0"/>
              <a:t>4.  Storage of some amount of air.</a:t>
            </a:r>
          </a:p>
          <a:p>
            <a:r>
              <a:rPr lang="en-US" sz="3200" dirty="0" smtClean="0"/>
              <a:t>5.  Eliciting sneeze reflex via its mucosa.</a:t>
            </a:r>
          </a:p>
          <a:p>
            <a:r>
              <a:rPr lang="en-US" sz="3200" dirty="0" smtClean="0"/>
              <a:t>6.  Formation of mucus.</a:t>
            </a:r>
          </a:p>
          <a:p>
            <a:r>
              <a:rPr lang="en-US" sz="3200" dirty="0" smtClean="0"/>
              <a:t>8.  Protective function—traps many germs.</a:t>
            </a:r>
            <a:endParaRPr lang="en-US" sz="3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TotalTime>
  <Words>3180</Words>
  <Application>Microsoft Office PowerPoint</Application>
  <PresentationFormat>On-screen Show (4:3)</PresentationFormat>
  <Paragraphs>366</Paragraphs>
  <Slides>114</Slides>
  <Notes>6</Notes>
  <HiddenSlides>0</HiddenSlides>
  <MMClips>0</MMClips>
  <ScaleCrop>false</ScaleCrop>
  <HeadingPairs>
    <vt:vector size="4" baseType="variant">
      <vt:variant>
        <vt:lpstr>Theme</vt:lpstr>
      </vt:variant>
      <vt:variant>
        <vt:i4>1</vt:i4>
      </vt:variant>
      <vt:variant>
        <vt:lpstr>Slide Titles</vt:lpstr>
      </vt:variant>
      <vt:variant>
        <vt:i4>114</vt:i4>
      </vt:variant>
    </vt:vector>
  </HeadingPairs>
  <TitlesOfParts>
    <vt:vector size="115" baseType="lpstr">
      <vt:lpstr>Office Theme</vt:lpstr>
      <vt:lpstr>RESPIRATORY PHYSIOLOGY BY  DR MADIHA NAZIR</vt:lpstr>
      <vt:lpstr>Slide 2</vt:lpstr>
      <vt:lpstr>Slide 3</vt:lpstr>
      <vt:lpstr>Slide 4</vt:lpstr>
      <vt:lpstr>               RESPIRATION</vt:lpstr>
      <vt:lpstr>  DIVISIONS OF RESPIRATION</vt:lpstr>
      <vt:lpstr>1. PULMONARY VENTILATION</vt:lpstr>
      <vt:lpstr>2.  DIFFUSION</vt:lpstr>
      <vt:lpstr>3.  TRANSPORT</vt:lpstr>
      <vt:lpstr>Slide 10</vt:lpstr>
      <vt:lpstr>4. REGULATION</vt:lpstr>
      <vt:lpstr> FUNCTIONS OF RESPIRATION</vt:lpstr>
      <vt:lpstr>   MECHANICS OF RESPIRATION</vt:lpstr>
      <vt:lpstr>The lungs can be expanded &amp; contracted in 02 ways:</vt:lpstr>
      <vt:lpstr>  INSPIRATION AND MUSCLES  OF INSPIRATION </vt:lpstr>
      <vt:lpstr> During inspiration the main role is played by the contraction of diaphragm, that pulls the lower surfaces of lungs downwards. Other muscles helping in inspiration are:</vt:lpstr>
      <vt:lpstr> EXPIRATION &amp; MUSCLES OF EXPIRATION</vt:lpstr>
      <vt:lpstr> During expiration diaphragm relaxes &amp; the elastic recoil of lungs, chest wall 7 abdominal structures compresses lungs. Muscles helping in expiration are:</vt:lpstr>
      <vt:lpstr>Slide 19</vt:lpstr>
      <vt:lpstr>Slide 20</vt:lpstr>
      <vt:lpstr> MOVEMENT OF AIR IN LUNGS &amp; PRESSURES CAUSING IT</vt:lpstr>
      <vt:lpstr>        PLEURAL PRESSURE</vt:lpstr>
      <vt:lpstr>     ALVEOLAR PRESSURE </vt:lpstr>
      <vt:lpstr>ALVEOLAR PRESSURE is different during expiration &amp; INSPIRATION.</vt:lpstr>
      <vt:lpstr>  TRANSPULMONARY PRESSURE</vt:lpstr>
      <vt:lpstr>            RECOIL PRESSURE</vt:lpstr>
      <vt:lpstr>Slide 27</vt:lpstr>
      <vt:lpstr>   COMPLIANCE OF LUNGS</vt:lpstr>
      <vt:lpstr>The extent to which the lungs expand for each unit increase in transpulmonary pressure is called their COMPLIANCE.  </vt:lpstr>
      <vt:lpstr>Slide 30</vt:lpstr>
      <vt:lpstr> FACTORS EFFECTING COMPLIANCE</vt:lpstr>
      <vt:lpstr>Slide 32</vt:lpstr>
      <vt:lpstr>   FACTORS DECREASING COMPLIANCE</vt:lpstr>
      <vt:lpstr>         SURFACTANT</vt:lpstr>
      <vt:lpstr>SURFACE TENSION</vt:lpstr>
      <vt:lpstr>Slide 36</vt:lpstr>
      <vt:lpstr>              DEFINITION</vt:lpstr>
      <vt:lpstr> COMPOSITION</vt:lpstr>
      <vt:lpstr> SECRETED BY:</vt:lpstr>
      <vt:lpstr>  FUNCTIONS OF SURFACTANT</vt:lpstr>
      <vt:lpstr>Surface tension of different fluids</vt:lpstr>
      <vt:lpstr>  COMPLIANCE OF THORAX &amp; LUNGS</vt:lpstr>
      <vt:lpstr>               DEFINITION</vt:lpstr>
      <vt:lpstr>Slide 44</vt:lpstr>
      <vt:lpstr>                VALUE</vt:lpstr>
      <vt:lpstr>     The work of breathing</vt:lpstr>
      <vt:lpstr>      DIVISIONS OF WORK</vt:lpstr>
      <vt:lpstr>  1. Compliance work</vt:lpstr>
      <vt:lpstr> 2.  Tissue resistance work</vt:lpstr>
      <vt:lpstr> 3.  Airway resistance work</vt:lpstr>
      <vt:lpstr>Energy Required for Respiration </vt:lpstr>
      <vt:lpstr>Energy Required for Respiration</vt:lpstr>
      <vt:lpstr>   PULMONARY VOLUMES</vt:lpstr>
      <vt:lpstr>Slide 54</vt:lpstr>
      <vt:lpstr>            TIDAL VOLUME</vt:lpstr>
      <vt:lpstr>  INSPIRATORY RESERVE VOLUME</vt:lpstr>
      <vt:lpstr> EXPIRATORY RESERVE VOLUME</vt:lpstr>
      <vt:lpstr>        RESIDUAL VOLUME  </vt:lpstr>
      <vt:lpstr>    PULMONARY CAPACITIES</vt:lpstr>
      <vt:lpstr> PULMONARY CAPACITIES is the combination of two or more pulmonary volumes.</vt:lpstr>
      <vt:lpstr>     INSPIRATORY CAPACITY</vt:lpstr>
      <vt:lpstr>  SIGNIFICANCE OF INSPIRATORY CAPACITY</vt:lpstr>
      <vt:lpstr> FUNCTIONAL RESIDUAL CAPACITY</vt:lpstr>
      <vt:lpstr>      SIGNIFICANCE OF FRC</vt:lpstr>
      <vt:lpstr>           VITAL CAPACITY</vt:lpstr>
      <vt:lpstr> SIGNIFICANCE OF VITAL CAPACITY</vt:lpstr>
      <vt:lpstr>      TOTAL LUNG CAPACITY</vt:lpstr>
      <vt:lpstr>     SIGNIFICANE OF TLC</vt:lpstr>
      <vt:lpstr>Slide 69</vt:lpstr>
      <vt:lpstr> MINUTE RESPIRATORY VOLUME</vt:lpstr>
      <vt:lpstr>Slide 71</vt:lpstr>
      <vt:lpstr>Slide 72</vt:lpstr>
      <vt:lpstr>Slide 73</vt:lpstr>
      <vt:lpstr>    ALVEOLAR VENTILATION</vt:lpstr>
      <vt:lpstr>          DEAD SPACE AIR</vt:lpstr>
      <vt:lpstr>  SIGNIFICANCE OF DEAD SPACE AIR</vt:lpstr>
      <vt:lpstr>               DEAD SPACE</vt:lpstr>
      <vt:lpstr>     TYPES OF DEAD SPACES  </vt:lpstr>
      <vt:lpstr> 1. ANATOMICAL DEAD SPACE</vt:lpstr>
      <vt:lpstr> 2. PHYSIOLOGICAL DEAD SPACE</vt:lpstr>
      <vt:lpstr>       NORMAL DEAD SPACE</vt:lpstr>
      <vt:lpstr>    RATE OF ALVEOLAR VENTILATION</vt:lpstr>
      <vt:lpstr>Slide 83</vt:lpstr>
      <vt:lpstr>NERVOUS &amp; LOCAL CONTROL OF BRONCHIOLES</vt:lpstr>
      <vt:lpstr>SYMPATHETIC CONTROL</vt:lpstr>
      <vt:lpstr>LOCAL CONTROL BY SYMPATHETIC HORMONES</vt:lpstr>
      <vt:lpstr>PARASYMPATHETIC CONTROL</vt:lpstr>
      <vt:lpstr>LOCAL FACTORS CAUSING CONSTRICTION</vt:lpstr>
      <vt:lpstr>Slide 89</vt:lpstr>
      <vt:lpstr>Slide 90</vt:lpstr>
      <vt:lpstr>          COUGH REFLEX</vt:lpstr>
      <vt:lpstr>  PATHWAY OF COUGH REFLEX</vt:lpstr>
      <vt:lpstr>  MECHANISM OF COUGH REFLEX</vt:lpstr>
      <vt:lpstr>      SNEEZE REFLEX</vt:lpstr>
      <vt:lpstr>                DEFINITION</vt:lpstr>
      <vt:lpstr>                STIMULUS</vt:lpstr>
      <vt:lpstr>               PATHWAY</vt:lpstr>
      <vt:lpstr>              MECHANISM   </vt:lpstr>
      <vt:lpstr>  RESPIRATORY FUNCTIONS OF NOSE</vt:lpstr>
      <vt:lpstr>Filtration Function of the Nose.</vt:lpstr>
      <vt:lpstr>Slide 101</vt:lpstr>
      <vt:lpstr>SIZE OF PARTICLES</vt:lpstr>
      <vt:lpstr>Slide 103</vt:lpstr>
      <vt:lpstr>       VOCALIZATION</vt:lpstr>
      <vt:lpstr>               DEFINITION</vt:lpstr>
      <vt:lpstr>Mechanism</vt:lpstr>
      <vt:lpstr>             COMPOSITION</vt:lpstr>
      <vt:lpstr>PHONATION</vt:lpstr>
      <vt:lpstr>Slide 109</vt:lpstr>
      <vt:lpstr>Slide 110</vt:lpstr>
      <vt:lpstr>Slide 111</vt:lpstr>
      <vt:lpstr>Slide 112</vt:lpstr>
      <vt:lpstr>Slide 113</vt:lpstr>
      <vt:lpstr>Articulation and Resonance.</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RESPIRATORY PHYSIOLOGY</dc:title>
  <dc:creator>Umair</dc:creator>
  <cp:lastModifiedBy>Umair</cp:lastModifiedBy>
  <cp:revision>15</cp:revision>
  <dcterms:created xsi:type="dcterms:W3CDTF">2020-04-11T17:48:22Z</dcterms:created>
  <dcterms:modified xsi:type="dcterms:W3CDTF">2020-04-13T18:44:40Z</dcterms:modified>
</cp:coreProperties>
</file>