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75" r:id="rId6"/>
    <p:sldId id="263" r:id="rId7"/>
    <p:sldId id="276" r:id="rId8"/>
    <p:sldId id="265" r:id="rId9"/>
    <p:sldId id="266" r:id="rId10"/>
    <p:sldId id="267" r:id="rId11"/>
    <p:sldId id="268" r:id="rId12"/>
    <p:sldId id="269" r:id="rId13"/>
    <p:sldId id="271" r:id="rId14"/>
    <p:sldId id="272" r:id="rId15"/>
    <p:sldId id="273" r:id="rId16"/>
    <p:sldId id="274" r:id="rId17"/>
    <p:sldId id="277" r:id="rId18"/>
    <p:sldId id="279" r:id="rId19"/>
    <p:sldId id="280" r:id="rId20"/>
    <p:sldId id="281" r:id="rId21"/>
    <p:sldId id="282" r:id="rId22"/>
    <p:sldId id="28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52E260-A31A-40D8-9F27-B7B4BF97569B}" type="doc">
      <dgm:prSet loTypeId="urn:microsoft.com/office/officeart/2005/8/layout/radial5" loCatId="cycle" qsTypeId="urn:microsoft.com/office/officeart/2005/8/quickstyle/simple1" qsCatId="simple" csTypeId="urn:microsoft.com/office/officeart/2005/8/colors/colorful2" csCatId="colorful" phldr="1"/>
      <dgm:spPr/>
      <dgm:t>
        <a:bodyPr/>
        <a:lstStyle/>
        <a:p>
          <a:endParaRPr lang="en-US"/>
        </a:p>
      </dgm:t>
    </dgm:pt>
    <dgm:pt modelId="{2B430882-8EB2-41F1-BC69-08F0BBE77C81}">
      <dgm:prSet phldrT="[Text]"/>
      <dgm:spPr/>
      <dgm:t>
        <a:bodyPr/>
        <a:lstStyle/>
        <a:p>
          <a:r>
            <a:rPr lang="en-US" dirty="0" smtClean="0"/>
            <a:t>Egg</a:t>
          </a:r>
          <a:endParaRPr lang="en-US" dirty="0"/>
        </a:p>
      </dgm:t>
    </dgm:pt>
    <dgm:pt modelId="{ED8A2631-DD98-4311-BB2F-4E8D7D77F8B9}" type="parTrans" cxnId="{573FC01D-86E4-4AF0-9478-9775D5AC72A6}">
      <dgm:prSet/>
      <dgm:spPr/>
      <dgm:t>
        <a:bodyPr/>
        <a:lstStyle/>
        <a:p>
          <a:endParaRPr lang="en-US"/>
        </a:p>
      </dgm:t>
    </dgm:pt>
    <dgm:pt modelId="{45AECDF8-77EA-4566-95CE-1BF69F93C314}" type="sibTrans" cxnId="{573FC01D-86E4-4AF0-9478-9775D5AC72A6}">
      <dgm:prSet/>
      <dgm:spPr/>
      <dgm:t>
        <a:bodyPr/>
        <a:lstStyle/>
        <a:p>
          <a:endParaRPr lang="en-US"/>
        </a:p>
      </dgm:t>
    </dgm:pt>
    <dgm:pt modelId="{6B3ED959-7D28-4C88-91A4-C870F990D6CB}">
      <dgm:prSet phldrT="[Text]" custT="1"/>
      <dgm:spPr/>
      <dgm:t>
        <a:bodyPr/>
        <a:lstStyle/>
        <a:p>
          <a:r>
            <a:rPr lang="en-US" sz="2000" dirty="0" smtClean="0">
              <a:latin typeface="Times New Roman" panose="02020603050405020304" pitchFamily="18" charset="0"/>
              <a:cs typeface="Times New Roman" panose="02020603050405020304" pitchFamily="18" charset="0"/>
            </a:rPr>
            <a:t>BINDING </a:t>
          </a:r>
          <a:endParaRPr lang="en-US" sz="2000" dirty="0">
            <a:latin typeface="Times New Roman" panose="02020603050405020304" pitchFamily="18" charset="0"/>
            <a:cs typeface="Times New Roman" panose="02020603050405020304" pitchFamily="18" charset="0"/>
          </a:endParaRPr>
        </a:p>
      </dgm:t>
    </dgm:pt>
    <dgm:pt modelId="{752DFC8A-6215-4886-9C18-42651613BF1C}" type="parTrans" cxnId="{E2E8D0C5-11D9-4A3D-9A3C-306D2D4B4E13}">
      <dgm:prSet/>
      <dgm:spPr/>
      <dgm:t>
        <a:bodyPr/>
        <a:lstStyle/>
        <a:p>
          <a:endParaRPr lang="en-US"/>
        </a:p>
      </dgm:t>
    </dgm:pt>
    <dgm:pt modelId="{7DD8E58A-7ABF-434F-9070-74D18D285E5F}" type="sibTrans" cxnId="{E2E8D0C5-11D9-4A3D-9A3C-306D2D4B4E13}">
      <dgm:prSet/>
      <dgm:spPr/>
      <dgm:t>
        <a:bodyPr/>
        <a:lstStyle/>
        <a:p>
          <a:endParaRPr lang="en-US"/>
        </a:p>
      </dgm:t>
    </dgm:pt>
    <dgm:pt modelId="{377CEFF0-A93E-4E48-AA45-A84276D4CBB7}">
      <dgm:prSet phldrT="[Text]" custT="1"/>
      <dgm:spPr/>
      <dgm:t>
        <a:bodyPr/>
        <a:lstStyle/>
        <a:p>
          <a:r>
            <a:rPr lang="en-US" sz="2000" dirty="0" smtClean="0">
              <a:latin typeface="Times New Roman" panose="02020603050405020304" pitchFamily="18" charset="0"/>
              <a:cs typeface="Times New Roman" panose="02020603050405020304" pitchFamily="18" charset="0"/>
            </a:rPr>
            <a:t>THICKENING </a:t>
          </a:r>
          <a:endParaRPr lang="en-US" sz="2000" dirty="0">
            <a:latin typeface="Times New Roman" panose="02020603050405020304" pitchFamily="18" charset="0"/>
            <a:cs typeface="Times New Roman" panose="02020603050405020304" pitchFamily="18" charset="0"/>
          </a:endParaRPr>
        </a:p>
      </dgm:t>
    </dgm:pt>
    <dgm:pt modelId="{9184ED38-8E85-4637-8AE8-6371A39B034C}" type="parTrans" cxnId="{E089A588-D555-40EC-B721-95E098D141F3}">
      <dgm:prSet/>
      <dgm:spPr/>
      <dgm:t>
        <a:bodyPr/>
        <a:lstStyle/>
        <a:p>
          <a:endParaRPr lang="en-US"/>
        </a:p>
      </dgm:t>
    </dgm:pt>
    <dgm:pt modelId="{EC73B5BA-CDF6-493B-B96E-3315FF8B68D2}" type="sibTrans" cxnId="{E089A588-D555-40EC-B721-95E098D141F3}">
      <dgm:prSet/>
      <dgm:spPr/>
      <dgm:t>
        <a:bodyPr/>
        <a:lstStyle/>
        <a:p>
          <a:endParaRPr lang="en-US"/>
        </a:p>
      </dgm:t>
    </dgm:pt>
    <dgm:pt modelId="{15F9AA15-F188-4137-8490-828EA1E29C51}">
      <dgm:prSet phldrT="[Text]" custT="1"/>
      <dgm:spPr/>
      <dgm:t>
        <a:bodyPr/>
        <a:lstStyle/>
        <a:p>
          <a:r>
            <a:rPr lang="en-US" sz="2000" dirty="0" smtClean="0">
              <a:latin typeface="Times New Roman" panose="02020603050405020304" pitchFamily="18" charset="0"/>
              <a:cs typeface="Times New Roman" panose="02020603050405020304" pitchFamily="18" charset="0"/>
            </a:rPr>
            <a:t>EMULSIFICATION </a:t>
          </a:r>
          <a:endParaRPr lang="en-US" sz="2000" dirty="0">
            <a:latin typeface="Times New Roman" panose="02020603050405020304" pitchFamily="18" charset="0"/>
            <a:cs typeface="Times New Roman" panose="02020603050405020304" pitchFamily="18" charset="0"/>
          </a:endParaRPr>
        </a:p>
      </dgm:t>
    </dgm:pt>
    <dgm:pt modelId="{F827B431-D610-40D1-9CE4-BF7278A9EE82}" type="parTrans" cxnId="{D280F3DF-DB7C-44A7-8FD2-5FAF5137E044}">
      <dgm:prSet/>
      <dgm:spPr/>
      <dgm:t>
        <a:bodyPr/>
        <a:lstStyle/>
        <a:p>
          <a:endParaRPr lang="en-US"/>
        </a:p>
      </dgm:t>
    </dgm:pt>
    <dgm:pt modelId="{46B893B0-9011-4F6A-B24A-1A41CB0B331B}" type="sibTrans" cxnId="{D280F3DF-DB7C-44A7-8FD2-5FAF5137E044}">
      <dgm:prSet/>
      <dgm:spPr/>
      <dgm:t>
        <a:bodyPr/>
        <a:lstStyle/>
        <a:p>
          <a:endParaRPr lang="en-US"/>
        </a:p>
      </dgm:t>
    </dgm:pt>
    <dgm:pt modelId="{0EA0950F-5929-4BA7-AB73-F63CE3740339}">
      <dgm:prSet phldrT="[Text]" custT="1"/>
      <dgm:spPr/>
      <dgm:t>
        <a:bodyPr/>
        <a:lstStyle/>
        <a:p>
          <a:r>
            <a:rPr lang="en-US" sz="2000" dirty="0" smtClean="0">
              <a:latin typeface="Times New Roman" panose="02020603050405020304" pitchFamily="18" charset="0"/>
              <a:cs typeface="Times New Roman" panose="02020603050405020304" pitchFamily="18" charset="0"/>
            </a:rPr>
            <a:t>COAGULATION </a:t>
          </a:r>
          <a:endParaRPr lang="en-US" sz="2000" dirty="0">
            <a:latin typeface="Times New Roman" panose="02020603050405020304" pitchFamily="18" charset="0"/>
            <a:cs typeface="Times New Roman" panose="02020603050405020304" pitchFamily="18" charset="0"/>
          </a:endParaRPr>
        </a:p>
      </dgm:t>
    </dgm:pt>
    <dgm:pt modelId="{D4CEB3F7-7FDD-4EAB-B2E4-BFC343741AD4}" type="parTrans" cxnId="{00693211-A7B4-43D5-835C-F4986494E15A}">
      <dgm:prSet/>
      <dgm:spPr/>
      <dgm:t>
        <a:bodyPr/>
        <a:lstStyle/>
        <a:p>
          <a:endParaRPr lang="en-US"/>
        </a:p>
      </dgm:t>
    </dgm:pt>
    <dgm:pt modelId="{75C0807B-6A60-45AA-8CE1-903838C78A47}" type="sibTrans" cxnId="{00693211-A7B4-43D5-835C-F4986494E15A}">
      <dgm:prSet/>
      <dgm:spPr/>
      <dgm:t>
        <a:bodyPr/>
        <a:lstStyle/>
        <a:p>
          <a:endParaRPr lang="en-US"/>
        </a:p>
      </dgm:t>
    </dgm:pt>
    <dgm:pt modelId="{FFB3587F-EE72-4C2A-8069-96B4AA4A8E68}" type="pres">
      <dgm:prSet presAssocID="{8752E260-A31A-40D8-9F27-B7B4BF97569B}" presName="Name0" presStyleCnt="0">
        <dgm:presLayoutVars>
          <dgm:chMax val="1"/>
          <dgm:dir/>
          <dgm:animLvl val="ctr"/>
          <dgm:resizeHandles val="exact"/>
        </dgm:presLayoutVars>
      </dgm:prSet>
      <dgm:spPr/>
      <dgm:t>
        <a:bodyPr/>
        <a:lstStyle/>
        <a:p>
          <a:endParaRPr lang="en-US"/>
        </a:p>
      </dgm:t>
    </dgm:pt>
    <dgm:pt modelId="{95CAA346-FEC8-476F-8B09-66F16B6F517E}" type="pres">
      <dgm:prSet presAssocID="{2B430882-8EB2-41F1-BC69-08F0BBE77C81}" presName="centerShape" presStyleLbl="node0" presStyleIdx="0" presStyleCnt="1" custScaleX="109161"/>
      <dgm:spPr/>
      <dgm:t>
        <a:bodyPr/>
        <a:lstStyle/>
        <a:p>
          <a:endParaRPr lang="en-US"/>
        </a:p>
      </dgm:t>
    </dgm:pt>
    <dgm:pt modelId="{9629B476-BCC0-45A5-B6F1-AD607B08594E}" type="pres">
      <dgm:prSet presAssocID="{752DFC8A-6215-4886-9C18-42651613BF1C}" presName="parTrans" presStyleLbl="sibTrans2D1" presStyleIdx="0" presStyleCnt="4"/>
      <dgm:spPr/>
      <dgm:t>
        <a:bodyPr/>
        <a:lstStyle/>
        <a:p>
          <a:endParaRPr lang="en-US"/>
        </a:p>
      </dgm:t>
    </dgm:pt>
    <dgm:pt modelId="{298BD12C-67B5-47CF-AE5C-1F0B7C8F0982}" type="pres">
      <dgm:prSet presAssocID="{752DFC8A-6215-4886-9C18-42651613BF1C}" presName="connectorText" presStyleLbl="sibTrans2D1" presStyleIdx="0" presStyleCnt="4"/>
      <dgm:spPr/>
      <dgm:t>
        <a:bodyPr/>
        <a:lstStyle/>
        <a:p>
          <a:endParaRPr lang="en-US"/>
        </a:p>
      </dgm:t>
    </dgm:pt>
    <dgm:pt modelId="{14671B61-0A53-4BFF-A472-5C451A13F450}" type="pres">
      <dgm:prSet presAssocID="{6B3ED959-7D28-4C88-91A4-C870F990D6CB}" presName="node" presStyleLbl="node1" presStyleIdx="0" presStyleCnt="4" custScaleX="143230">
        <dgm:presLayoutVars>
          <dgm:bulletEnabled val="1"/>
        </dgm:presLayoutVars>
      </dgm:prSet>
      <dgm:spPr/>
      <dgm:t>
        <a:bodyPr/>
        <a:lstStyle/>
        <a:p>
          <a:endParaRPr lang="en-US"/>
        </a:p>
      </dgm:t>
    </dgm:pt>
    <dgm:pt modelId="{B08A6B29-9DFB-40F6-BDC7-22DF3150C5D7}" type="pres">
      <dgm:prSet presAssocID="{9184ED38-8E85-4637-8AE8-6371A39B034C}" presName="parTrans" presStyleLbl="sibTrans2D1" presStyleIdx="1" presStyleCnt="4"/>
      <dgm:spPr/>
      <dgm:t>
        <a:bodyPr/>
        <a:lstStyle/>
        <a:p>
          <a:endParaRPr lang="en-US"/>
        </a:p>
      </dgm:t>
    </dgm:pt>
    <dgm:pt modelId="{CD9EDE25-9054-4AF7-9A4B-B462411810EA}" type="pres">
      <dgm:prSet presAssocID="{9184ED38-8E85-4637-8AE8-6371A39B034C}" presName="connectorText" presStyleLbl="sibTrans2D1" presStyleIdx="1" presStyleCnt="4"/>
      <dgm:spPr/>
      <dgm:t>
        <a:bodyPr/>
        <a:lstStyle/>
        <a:p>
          <a:endParaRPr lang="en-US"/>
        </a:p>
      </dgm:t>
    </dgm:pt>
    <dgm:pt modelId="{2F7D7744-F93E-4CC1-9CD4-4D50271D41BB}" type="pres">
      <dgm:prSet presAssocID="{377CEFF0-A93E-4E48-AA45-A84276D4CBB7}" presName="node" presStyleLbl="node1" presStyleIdx="1" presStyleCnt="4" custScaleX="189115" custScaleY="115721" custRadScaleRad="129192" custRadScaleInc="1439">
        <dgm:presLayoutVars>
          <dgm:bulletEnabled val="1"/>
        </dgm:presLayoutVars>
      </dgm:prSet>
      <dgm:spPr/>
      <dgm:t>
        <a:bodyPr/>
        <a:lstStyle/>
        <a:p>
          <a:endParaRPr lang="en-US"/>
        </a:p>
      </dgm:t>
    </dgm:pt>
    <dgm:pt modelId="{D2C328B0-9D8D-4971-BF9A-2E6FC3491DE8}" type="pres">
      <dgm:prSet presAssocID="{F827B431-D610-40D1-9CE4-BF7278A9EE82}" presName="parTrans" presStyleLbl="sibTrans2D1" presStyleIdx="2" presStyleCnt="4"/>
      <dgm:spPr/>
      <dgm:t>
        <a:bodyPr/>
        <a:lstStyle/>
        <a:p>
          <a:endParaRPr lang="en-US"/>
        </a:p>
      </dgm:t>
    </dgm:pt>
    <dgm:pt modelId="{7BC4948A-79C5-43D5-8019-8A176D04BE68}" type="pres">
      <dgm:prSet presAssocID="{F827B431-D610-40D1-9CE4-BF7278A9EE82}" presName="connectorText" presStyleLbl="sibTrans2D1" presStyleIdx="2" presStyleCnt="4"/>
      <dgm:spPr/>
      <dgm:t>
        <a:bodyPr/>
        <a:lstStyle/>
        <a:p>
          <a:endParaRPr lang="en-US"/>
        </a:p>
      </dgm:t>
    </dgm:pt>
    <dgm:pt modelId="{7009C427-A3C5-4F05-811D-2DAF57A2F966}" type="pres">
      <dgm:prSet presAssocID="{15F9AA15-F188-4137-8490-828EA1E29C51}" presName="node" presStyleLbl="node1" presStyleIdx="2" presStyleCnt="4" custScaleX="243598" custRadScaleRad="100210" custRadScaleInc="-2622">
        <dgm:presLayoutVars>
          <dgm:bulletEnabled val="1"/>
        </dgm:presLayoutVars>
      </dgm:prSet>
      <dgm:spPr/>
      <dgm:t>
        <a:bodyPr/>
        <a:lstStyle/>
        <a:p>
          <a:endParaRPr lang="en-US"/>
        </a:p>
      </dgm:t>
    </dgm:pt>
    <dgm:pt modelId="{92F73494-43B8-4F12-AC84-E109D09584F1}" type="pres">
      <dgm:prSet presAssocID="{D4CEB3F7-7FDD-4EAB-B2E4-BFC343741AD4}" presName="parTrans" presStyleLbl="sibTrans2D1" presStyleIdx="3" presStyleCnt="4"/>
      <dgm:spPr/>
      <dgm:t>
        <a:bodyPr/>
        <a:lstStyle/>
        <a:p>
          <a:endParaRPr lang="en-US"/>
        </a:p>
      </dgm:t>
    </dgm:pt>
    <dgm:pt modelId="{269D277A-A114-4415-8F6A-98DF217B84C8}" type="pres">
      <dgm:prSet presAssocID="{D4CEB3F7-7FDD-4EAB-B2E4-BFC343741AD4}" presName="connectorText" presStyleLbl="sibTrans2D1" presStyleIdx="3" presStyleCnt="4"/>
      <dgm:spPr/>
      <dgm:t>
        <a:bodyPr/>
        <a:lstStyle/>
        <a:p>
          <a:endParaRPr lang="en-US"/>
        </a:p>
      </dgm:t>
    </dgm:pt>
    <dgm:pt modelId="{A7DAD268-460F-4A9B-9FFC-FD8CFE1C294F}" type="pres">
      <dgm:prSet presAssocID="{0EA0950F-5929-4BA7-AB73-F63CE3740339}" presName="node" presStyleLbl="node1" presStyleIdx="3" presStyleCnt="4" custScaleX="211625" custRadScaleRad="141654" custRadScaleInc="3935">
        <dgm:presLayoutVars>
          <dgm:bulletEnabled val="1"/>
        </dgm:presLayoutVars>
      </dgm:prSet>
      <dgm:spPr/>
      <dgm:t>
        <a:bodyPr/>
        <a:lstStyle/>
        <a:p>
          <a:endParaRPr lang="en-US"/>
        </a:p>
      </dgm:t>
    </dgm:pt>
  </dgm:ptLst>
  <dgm:cxnLst>
    <dgm:cxn modelId="{9A387375-21D6-4682-BEDB-300FB673AE8B}" type="presOf" srcId="{9184ED38-8E85-4637-8AE8-6371A39B034C}" destId="{CD9EDE25-9054-4AF7-9A4B-B462411810EA}" srcOrd="1" destOrd="0" presId="urn:microsoft.com/office/officeart/2005/8/layout/radial5"/>
    <dgm:cxn modelId="{D280F3DF-DB7C-44A7-8FD2-5FAF5137E044}" srcId="{2B430882-8EB2-41F1-BC69-08F0BBE77C81}" destId="{15F9AA15-F188-4137-8490-828EA1E29C51}" srcOrd="2" destOrd="0" parTransId="{F827B431-D610-40D1-9CE4-BF7278A9EE82}" sibTransId="{46B893B0-9011-4F6A-B24A-1A41CB0B331B}"/>
    <dgm:cxn modelId="{1242BFAF-5DDE-43FA-B61E-51392281007D}" type="presOf" srcId="{9184ED38-8E85-4637-8AE8-6371A39B034C}" destId="{B08A6B29-9DFB-40F6-BDC7-22DF3150C5D7}" srcOrd="0" destOrd="0" presId="urn:microsoft.com/office/officeart/2005/8/layout/radial5"/>
    <dgm:cxn modelId="{8D74F3BC-8AE3-4246-A299-46B773BF852F}" type="presOf" srcId="{0EA0950F-5929-4BA7-AB73-F63CE3740339}" destId="{A7DAD268-460F-4A9B-9FFC-FD8CFE1C294F}" srcOrd="0" destOrd="0" presId="urn:microsoft.com/office/officeart/2005/8/layout/radial5"/>
    <dgm:cxn modelId="{F2BDDB0D-2B7F-4D2D-8A97-1803B8B2ABEA}" type="presOf" srcId="{F827B431-D610-40D1-9CE4-BF7278A9EE82}" destId="{7BC4948A-79C5-43D5-8019-8A176D04BE68}" srcOrd="1" destOrd="0" presId="urn:microsoft.com/office/officeart/2005/8/layout/radial5"/>
    <dgm:cxn modelId="{79D2A311-EBBC-4330-8CF6-B7E62D2421C2}" type="presOf" srcId="{8752E260-A31A-40D8-9F27-B7B4BF97569B}" destId="{FFB3587F-EE72-4C2A-8069-96B4AA4A8E68}" srcOrd="0" destOrd="0" presId="urn:microsoft.com/office/officeart/2005/8/layout/radial5"/>
    <dgm:cxn modelId="{00693211-A7B4-43D5-835C-F4986494E15A}" srcId="{2B430882-8EB2-41F1-BC69-08F0BBE77C81}" destId="{0EA0950F-5929-4BA7-AB73-F63CE3740339}" srcOrd="3" destOrd="0" parTransId="{D4CEB3F7-7FDD-4EAB-B2E4-BFC343741AD4}" sibTransId="{75C0807B-6A60-45AA-8CE1-903838C78A47}"/>
    <dgm:cxn modelId="{E2E8D0C5-11D9-4A3D-9A3C-306D2D4B4E13}" srcId="{2B430882-8EB2-41F1-BC69-08F0BBE77C81}" destId="{6B3ED959-7D28-4C88-91A4-C870F990D6CB}" srcOrd="0" destOrd="0" parTransId="{752DFC8A-6215-4886-9C18-42651613BF1C}" sibTransId="{7DD8E58A-7ABF-434F-9070-74D18D285E5F}"/>
    <dgm:cxn modelId="{573FC01D-86E4-4AF0-9478-9775D5AC72A6}" srcId="{8752E260-A31A-40D8-9F27-B7B4BF97569B}" destId="{2B430882-8EB2-41F1-BC69-08F0BBE77C81}" srcOrd="0" destOrd="0" parTransId="{ED8A2631-DD98-4311-BB2F-4E8D7D77F8B9}" sibTransId="{45AECDF8-77EA-4566-95CE-1BF69F93C314}"/>
    <dgm:cxn modelId="{0C04E4AB-B917-4F40-A5B9-2488D0F2AC90}" type="presOf" srcId="{15F9AA15-F188-4137-8490-828EA1E29C51}" destId="{7009C427-A3C5-4F05-811D-2DAF57A2F966}" srcOrd="0" destOrd="0" presId="urn:microsoft.com/office/officeart/2005/8/layout/radial5"/>
    <dgm:cxn modelId="{3E97F50F-AAC9-46F4-8A96-A516054B7202}" type="presOf" srcId="{752DFC8A-6215-4886-9C18-42651613BF1C}" destId="{9629B476-BCC0-45A5-B6F1-AD607B08594E}" srcOrd="0" destOrd="0" presId="urn:microsoft.com/office/officeart/2005/8/layout/radial5"/>
    <dgm:cxn modelId="{8C36037E-75D4-496F-BB81-AB21D669D4B7}" type="presOf" srcId="{F827B431-D610-40D1-9CE4-BF7278A9EE82}" destId="{D2C328B0-9D8D-4971-BF9A-2E6FC3491DE8}" srcOrd="0" destOrd="0" presId="urn:microsoft.com/office/officeart/2005/8/layout/radial5"/>
    <dgm:cxn modelId="{58D24217-105D-4585-BADC-9B2DA1D20CE6}" type="presOf" srcId="{2B430882-8EB2-41F1-BC69-08F0BBE77C81}" destId="{95CAA346-FEC8-476F-8B09-66F16B6F517E}" srcOrd="0" destOrd="0" presId="urn:microsoft.com/office/officeart/2005/8/layout/radial5"/>
    <dgm:cxn modelId="{359A01F2-CCB9-436B-9AAC-04DDE4877FDD}" type="presOf" srcId="{377CEFF0-A93E-4E48-AA45-A84276D4CBB7}" destId="{2F7D7744-F93E-4CC1-9CD4-4D50271D41BB}" srcOrd="0" destOrd="0" presId="urn:microsoft.com/office/officeart/2005/8/layout/radial5"/>
    <dgm:cxn modelId="{001D31FD-8CA6-4407-B162-1B1D5D644896}" type="presOf" srcId="{D4CEB3F7-7FDD-4EAB-B2E4-BFC343741AD4}" destId="{269D277A-A114-4415-8F6A-98DF217B84C8}" srcOrd="1" destOrd="0" presId="urn:microsoft.com/office/officeart/2005/8/layout/radial5"/>
    <dgm:cxn modelId="{E089A588-D555-40EC-B721-95E098D141F3}" srcId="{2B430882-8EB2-41F1-BC69-08F0BBE77C81}" destId="{377CEFF0-A93E-4E48-AA45-A84276D4CBB7}" srcOrd="1" destOrd="0" parTransId="{9184ED38-8E85-4637-8AE8-6371A39B034C}" sibTransId="{EC73B5BA-CDF6-493B-B96E-3315FF8B68D2}"/>
    <dgm:cxn modelId="{CD73DDE8-7078-4D52-81B4-876A04552E9F}" type="presOf" srcId="{6B3ED959-7D28-4C88-91A4-C870F990D6CB}" destId="{14671B61-0A53-4BFF-A472-5C451A13F450}" srcOrd="0" destOrd="0" presId="urn:microsoft.com/office/officeart/2005/8/layout/radial5"/>
    <dgm:cxn modelId="{2B9F1E84-4148-40ED-B966-04388AAE3386}" type="presOf" srcId="{D4CEB3F7-7FDD-4EAB-B2E4-BFC343741AD4}" destId="{92F73494-43B8-4F12-AC84-E109D09584F1}" srcOrd="0" destOrd="0" presId="urn:microsoft.com/office/officeart/2005/8/layout/radial5"/>
    <dgm:cxn modelId="{D0C9896C-F72E-4766-98C6-C9991CA13E2D}" type="presOf" srcId="{752DFC8A-6215-4886-9C18-42651613BF1C}" destId="{298BD12C-67B5-47CF-AE5C-1F0B7C8F0982}" srcOrd="1" destOrd="0" presId="urn:microsoft.com/office/officeart/2005/8/layout/radial5"/>
    <dgm:cxn modelId="{D02C146B-46C3-4714-AAFD-7EC7FCE394C8}" type="presParOf" srcId="{FFB3587F-EE72-4C2A-8069-96B4AA4A8E68}" destId="{95CAA346-FEC8-476F-8B09-66F16B6F517E}" srcOrd="0" destOrd="0" presId="urn:microsoft.com/office/officeart/2005/8/layout/radial5"/>
    <dgm:cxn modelId="{226353BE-0EFE-4728-8ED6-1B70AB6877C8}" type="presParOf" srcId="{FFB3587F-EE72-4C2A-8069-96B4AA4A8E68}" destId="{9629B476-BCC0-45A5-B6F1-AD607B08594E}" srcOrd="1" destOrd="0" presId="urn:microsoft.com/office/officeart/2005/8/layout/radial5"/>
    <dgm:cxn modelId="{48B785C9-59DA-4758-871A-BB87D3E15DA2}" type="presParOf" srcId="{9629B476-BCC0-45A5-B6F1-AD607B08594E}" destId="{298BD12C-67B5-47CF-AE5C-1F0B7C8F0982}" srcOrd="0" destOrd="0" presId="urn:microsoft.com/office/officeart/2005/8/layout/radial5"/>
    <dgm:cxn modelId="{721B2E32-CFFF-48B2-9C6F-B3D8F0DCC7BE}" type="presParOf" srcId="{FFB3587F-EE72-4C2A-8069-96B4AA4A8E68}" destId="{14671B61-0A53-4BFF-A472-5C451A13F450}" srcOrd="2" destOrd="0" presId="urn:microsoft.com/office/officeart/2005/8/layout/radial5"/>
    <dgm:cxn modelId="{91FDD597-9F0B-40F4-BBBA-E4CDADBC3A91}" type="presParOf" srcId="{FFB3587F-EE72-4C2A-8069-96B4AA4A8E68}" destId="{B08A6B29-9DFB-40F6-BDC7-22DF3150C5D7}" srcOrd="3" destOrd="0" presId="urn:microsoft.com/office/officeart/2005/8/layout/radial5"/>
    <dgm:cxn modelId="{CBC5BB0E-11FE-411E-9D30-5B095702080C}" type="presParOf" srcId="{B08A6B29-9DFB-40F6-BDC7-22DF3150C5D7}" destId="{CD9EDE25-9054-4AF7-9A4B-B462411810EA}" srcOrd="0" destOrd="0" presId="urn:microsoft.com/office/officeart/2005/8/layout/radial5"/>
    <dgm:cxn modelId="{2FC91986-3C42-45F2-8178-552B9254247D}" type="presParOf" srcId="{FFB3587F-EE72-4C2A-8069-96B4AA4A8E68}" destId="{2F7D7744-F93E-4CC1-9CD4-4D50271D41BB}" srcOrd="4" destOrd="0" presId="urn:microsoft.com/office/officeart/2005/8/layout/radial5"/>
    <dgm:cxn modelId="{EEABA04C-77BB-42C5-9ED7-B19F08ABA060}" type="presParOf" srcId="{FFB3587F-EE72-4C2A-8069-96B4AA4A8E68}" destId="{D2C328B0-9D8D-4971-BF9A-2E6FC3491DE8}" srcOrd="5" destOrd="0" presId="urn:microsoft.com/office/officeart/2005/8/layout/radial5"/>
    <dgm:cxn modelId="{51D0B7FC-2AD1-41F6-BDE2-AC7CA7284D56}" type="presParOf" srcId="{D2C328B0-9D8D-4971-BF9A-2E6FC3491DE8}" destId="{7BC4948A-79C5-43D5-8019-8A176D04BE68}" srcOrd="0" destOrd="0" presId="urn:microsoft.com/office/officeart/2005/8/layout/radial5"/>
    <dgm:cxn modelId="{92DA1725-96B5-4A51-8F3C-5F16AC162282}" type="presParOf" srcId="{FFB3587F-EE72-4C2A-8069-96B4AA4A8E68}" destId="{7009C427-A3C5-4F05-811D-2DAF57A2F966}" srcOrd="6" destOrd="0" presId="urn:microsoft.com/office/officeart/2005/8/layout/radial5"/>
    <dgm:cxn modelId="{254EF119-92FB-43F8-A842-76618FB0D739}" type="presParOf" srcId="{FFB3587F-EE72-4C2A-8069-96B4AA4A8E68}" destId="{92F73494-43B8-4F12-AC84-E109D09584F1}" srcOrd="7" destOrd="0" presId="urn:microsoft.com/office/officeart/2005/8/layout/radial5"/>
    <dgm:cxn modelId="{D77E78C2-92F4-4A49-BC3C-8EB2C229CCF5}" type="presParOf" srcId="{92F73494-43B8-4F12-AC84-E109D09584F1}" destId="{269D277A-A114-4415-8F6A-98DF217B84C8}" srcOrd="0" destOrd="0" presId="urn:microsoft.com/office/officeart/2005/8/layout/radial5"/>
    <dgm:cxn modelId="{850862A0-062E-4F38-ACC0-FA1DED93A2FC}" type="presParOf" srcId="{FFB3587F-EE72-4C2A-8069-96B4AA4A8E68}" destId="{A7DAD268-460F-4A9B-9FFC-FD8CFE1C294F}"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CAA346-FEC8-476F-8B09-66F16B6F517E}">
      <dsp:nvSpPr>
        <dsp:cNvPr id="0" name=""/>
        <dsp:cNvSpPr/>
      </dsp:nvSpPr>
      <dsp:spPr>
        <a:xfrm>
          <a:off x="4640100" y="1768551"/>
          <a:ext cx="1377416" cy="126182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2000250">
            <a:lnSpc>
              <a:spcPct val="90000"/>
            </a:lnSpc>
            <a:spcBef>
              <a:spcPct val="0"/>
            </a:spcBef>
            <a:spcAft>
              <a:spcPct val="35000"/>
            </a:spcAft>
          </a:pPr>
          <a:r>
            <a:rPr lang="en-US" sz="4500" kern="1200" dirty="0" smtClean="0"/>
            <a:t>Egg</a:t>
          </a:r>
          <a:endParaRPr lang="en-US" sz="4500" kern="1200" dirty="0"/>
        </a:p>
      </dsp:txBody>
      <dsp:txXfrm>
        <a:off x="4841818" y="1953340"/>
        <a:ext cx="973980" cy="892242"/>
      </dsp:txXfrm>
    </dsp:sp>
    <dsp:sp modelId="{9629B476-BCC0-45A5-B6F1-AD607B08594E}">
      <dsp:nvSpPr>
        <dsp:cNvPr id="0" name=""/>
        <dsp:cNvSpPr/>
      </dsp:nvSpPr>
      <dsp:spPr>
        <a:xfrm rot="16200000">
          <a:off x="5195409" y="1309896"/>
          <a:ext cx="266797" cy="429019"/>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5235429" y="1435720"/>
        <a:ext cx="186758" cy="257411"/>
      </dsp:txXfrm>
    </dsp:sp>
    <dsp:sp modelId="{14671B61-0A53-4BFF-A472-5C451A13F450}">
      <dsp:nvSpPr>
        <dsp:cNvPr id="0" name=""/>
        <dsp:cNvSpPr/>
      </dsp:nvSpPr>
      <dsp:spPr>
        <a:xfrm>
          <a:off x="4425156" y="3338"/>
          <a:ext cx="1807305" cy="126182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anose="02020603050405020304" pitchFamily="18" charset="0"/>
              <a:cs typeface="Times New Roman" panose="02020603050405020304" pitchFamily="18" charset="0"/>
            </a:rPr>
            <a:t>BINDING </a:t>
          </a:r>
          <a:endParaRPr lang="en-US" sz="2000" kern="1200" dirty="0">
            <a:latin typeface="Times New Roman" panose="02020603050405020304" pitchFamily="18" charset="0"/>
            <a:cs typeface="Times New Roman" panose="02020603050405020304" pitchFamily="18" charset="0"/>
          </a:endParaRPr>
        </a:p>
      </dsp:txBody>
      <dsp:txXfrm>
        <a:off x="4689830" y="188127"/>
        <a:ext cx="1277957" cy="892242"/>
      </dsp:txXfrm>
    </dsp:sp>
    <dsp:sp modelId="{B08A6B29-9DFB-40F6-BDC7-22DF3150C5D7}">
      <dsp:nvSpPr>
        <dsp:cNvPr id="0" name=""/>
        <dsp:cNvSpPr/>
      </dsp:nvSpPr>
      <dsp:spPr>
        <a:xfrm rot="38853">
          <a:off x="6105187" y="2194921"/>
          <a:ext cx="211361" cy="429019"/>
        </a:xfrm>
        <a:prstGeom prst="rightArrow">
          <a:avLst>
            <a:gd name="adj1" fmla="val 60000"/>
            <a:gd name="adj2" fmla="val 50000"/>
          </a:avLst>
        </a:prstGeom>
        <a:solidFill>
          <a:schemeClr val="accent2">
            <a:hueOff val="-485121"/>
            <a:satOff val="-27976"/>
            <a:lumOff val="287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6105189" y="2280367"/>
        <a:ext cx="147953" cy="257411"/>
      </dsp:txXfrm>
    </dsp:sp>
    <dsp:sp modelId="{2F7D7744-F93E-4CC1-9CD4-4D50271D41BB}">
      <dsp:nvSpPr>
        <dsp:cNvPr id="0" name=""/>
        <dsp:cNvSpPr/>
      </dsp:nvSpPr>
      <dsp:spPr>
        <a:xfrm>
          <a:off x="6416031" y="1695139"/>
          <a:ext cx="2386292" cy="1460191"/>
        </a:xfrm>
        <a:prstGeom prst="ellipse">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anose="02020603050405020304" pitchFamily="18" charset="0"/>
              <a:cs typeface="Times New Roman" panose="02020603050405020304" pitchFamily="18" charset="0"/>
            </a:rPr>
            <a:t>THICKENING </a:t>
          </a:r>
          <a:endParaRPr lang="en-US" sz="2000" kern="1200" dirty="0">
            <a:latin typeface="Times New Roman" panose="02020603050405020304" pitchFamily="18" charset="0"/>
            <a:cs typeface="Times New Roman" panose="02020603050405020304" pitchFamily="18" charset="0"/>
          </a:endParaRPr>
        </a:p>
      </dsp:txBody>
      <dsp:txXfrm>
        <a:off x="6765495" y="1908979"/>
        <a:ext cx="1687364" cy="1032511"/>
      </dsp:txXfrm>
    </dsp:sp>
    <dsp:sp modelId="{D2C328B0-9D8D-4971-BF9A-2E6FC3491DE8}">
      <dsp:nvSpPr>
        <dsp:cNvPr id="0" name=""/>
        <dsp:cNvSpPr/>
      </dsp:nvSpPr>
      <dsp:spPr>
        <a:xfrm rot="5329206">
          <a:off x="5212517" y="3061577"/>
          <a:ext cx="268692" cy="429019"/>
        </a:xfrm>
        <a:prstGeom prst="rightArrow">
          <a:avLst>
            <a:gd name="adj1" fmla="val 60000"/>
            <a:gd name="adj2" fmla="val 50000"/>
          </a:avLst>
        </a:prstGeom>
        <a:solidFill>
          <a:schemeClr val="accent2">
            <a:hueOff val="-970242"/>
            <a:satOff val="-55952"/>
            <a:lumOff val="575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5251991" y="3107086"/>
        <a:ext cx="188084" cy="257411"/>
      </dsp:txXfrm>
    </dsp:sp>
    <dsp:sp modelId="{7009C427-A3C5-4F05-811D-2DAF57A2F966}">
      <dsp:nvSpPr>
        <dsp:cNvPr id="0" name=""/>
        <dsp:cNvSpPr/>
      </dsp:nvSpPr>
      <dsp:spPr>
        <a:xfrm>
          <a:off x="3828349" y="3537096"/>
          <a:ext cx="3073769" cy="1261820"/>
        </a:xfrm>
        <a:prstGeom prst="ellipse">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anose="02020603050405020304" pitchFamily="18" charset="0"/>
              <a:cs typeface="Times New Roman" panose="02020603050405020304" pitchFamily="18" charset="0"/>
            </a:rPr>
            <a:t>EMULSIFICATION </a:t>
          </a:r>
          <a:endParaRPr lang="en-US" sz="2000" kern="1200" dirty="0">
            <a:latin typeface="Times New Roman" panose="02020603050405020304" pitchFamily="18" charset="0"/>
            <a:cs typeface="Times New Roman" panose="02020603050405020304" pitchFamily="18" charset="0"/>
          </a:endParaRPr>
        </a:p>
      </dsp:txBody>
      <dsp:txXfrm>
        <a:off x="4278492" y="3721885"/>
        <a:ext cx="2173483" cy="892242"/>
      </dsp:txXfrm>
    </dsp:sp>
    <dsp:sp modelId="{92F73494-43B8-4F12-AC84-E109D09584F1}">
      <dsp:nvSpPr>
        <dsp:cNvPr id="0" name=""/>
        <dsp:cNvSpPr/>
      </dsp:nvSpPr>
      <dsp:spPr>
        <a:xfrm rot="10906245">
          <a:off x="4281430" y="2156495"/>
          <a:ext cx="253815" cy="429019"/>
        </a:xfrm>
        <a:prstGeom prst="rightArrow">
          <a:avLst>
            <a:gd name="adj1" fmla="val 60000"/>
            <a:gd name="adj2" fmla="val 50000"/>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4357556" y="2243475"/>
        <a:ext cx="177671" cy="257411"/>
      </dsp:txXfrm>
    </dsp:sp>
    <dsp:sp modelId="{A7DAD268-460F-4A9B-9FFC-FD8CFE1C294F}">
      <dsp:nvSpPr>
        <dsp:cNvPr id="0" name=""/>
        <dsp:cNvSpPr/>
      </dsp:nvSpPr>
      <dsp:spPr>
        <a:xfrm>
          <a:off x="1494344" y="1691285"/>
          <a:ext cx="2670327" cy="1261820"/>
        </a:xfrm>
        <a:prstGeom prst="ellipse">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anose="02020603050405020304" pitchFamily="18" charset="0"/>
              <a:cs typeface="Times New Roman" panose="02020603050405020304" pitchFamily="18" charset="0"/>
            </a:rPr>
            <a:t>COAGULATION </a:t>
          </a:r>
          <a:endParaRPr lang="en-US" sz="2000" kern="1200" dirty="0">
            <a:latin typeface="Times New Roman" panose="02020603050405020304" pitchFamily="18" charset="0"/>
            <a:cs typeface="Times New Roman" panose="02020603050405020304" pitchFamily="18" charset="0"/>
          </a:endParaRPr>
        </a:p>
      </dsp:txBody>
      <dsp:txXfrm>
        <a:off x="1885404" y="1876074"/>
        <a:ext cx="1888207" cy="892242"/>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1A88DB-E988-4387-86DD-374DF36BBD6A}"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D3E75-5E28-47B1-A461-B94D18D02210}" type="slidenum">
              <a:rPr lang="en-US" smtClean="0"/>
              <a:t>‹#›</a:t>
            </a:fld>
            <a:endParaRPr lang="en-US"/>
          </a:p>
        </p:txBody>
      </p:sp>
    </p:spTree>
    <p:extLst>
      <p:ext uri="{BB962C8B-B14F-4D97-AF65-F5344CB8AC3E}">
        <p14:creationId xmlns:p14="http://schemas.microsoft.com/office/powerpoint/2010/main" val="1913059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1A88DB-E988-4387-86DD-374DF36BBD6A}"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D3E75-5E28-47B1-A461-B94D18D02210}" type="slidenum">
              <a:rPr lang="en-US" smtClean="0"/>
              <a:t>‹#›</a:t>
            </a:fld>
            <a:endParaRPr lang="en-US"/>
          </a:p>
        </p:txBody>
      </p:sp>
    </p:spTree>
    <p:extLst>
      <p:ext uri="{BB962C8B-B14F-4D97-AF65-F5344CB8AC3E}">
        <p14:creationId xmlns:p14="http://schemas.microsoft.com/office/powerpoint/2010/main" val="2069941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1A88DB-E988-4387-86DD-374DF36BBD6A}"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D3E75-5E28-47B1-A461-B94D18D02210}" type="slidenum">
              <a:rPr lang="en-US" smtClean="0"/>
              <a:t>‹#›</a:t>
            </a:fld>
            <a:endParaRPr lang="en-US"/>
          </a:p>
        </p:txBody>
      </p:sp>
    </p:spTree>
    <p:extLst>
      <p:ext uri="{BB962C8B-B14F-4D97-AF65-F5344CB8AC3E}">
        <p14:creationId xmlns:p14="http://schemas.microsoft.com/office/powerpoint/2010/main" val="2191794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1A88DB-E988-4387-86DD-374DF36BBD6A}"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D3E75-5E28-47B1-A461-B94D18D02210}" type="slidenum">
              <a:rPr lang="en-US" smtClean="0"/>
              <a:t>‹#›</a:t>
            </a:fld>
            <a:endParaRPr lang="en-US"/>
          </a:p>
        </p:txBody>
      </p:sp>
    </p:spTree>
    <p:extLst>
      <p:ext uri="{BB962C8B-B14F-4D97-AF65-F5344CB8AC3E}">
        <p14:creationId xmlns:p14="http://schemas.microsoft.com/office/powerpoint/2010/main" val="2802616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1A88DB-E988-4387-86DD-374DF36BBD6A}"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BD3E75-5E28-47B1-A461-B94D18D02210}" type="slidenum">
              <a:rPr lang="en-US" smtClean="0"/>
              <a:t>‹#›</a:t>
            </a:fld>
            <a:endParaRPr lang="en-US"/>
          </a:p>
        </p:txBody>
      </p:sp>
    </p:spTree>
    <p:extLst>
      <p:ext uri="{BB962C8B-B14F-4D97-AF65-F5344CB8AC3E}">
        <p14:creationId xmlns:p14="http://schemas.microsoft.com/office/powerpoint/2010/main" val="2725337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1A88DB-E988-4387-86DD-374DF36BBD6A}"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BD3E75-5E28-47B1-A461-B94D18D02210}" type="slidenum">
              <a:rPr lang="en-US" smtClean="0"/>
              <a:t>‹#›</a:t>
            </a:fld>
            <a:endParaRPr lang="en-US"/>
          </a:p>
        </p:txBody>
      </p:sp>
    </p:spTree>
    <p:extLst>
      <p:ext uri="{BB962C8B-B14F-4D97-AF65-F5344CB8AC3E}">
        <p14:creationId xmlns:p14="http://schemas.microsoft.com/office/powerpoint/2010/main" val="1267362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1A88DB-E988-4387-86DD-374DF36BBD6A}" type="datetimeFigureOut">
              <a:rPr lang="en-US" smtClean="0"/>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BD3E75-5E28-47B1-A461-B94D18D02210}" type="slidenum">
              <a:rPr lang="en-US" smtClean="0"/>
              <a:t>‹#›</a:t>
            </a:fld>
            <a:endParaRPr lang="en-US"/>
          </a:p>
        </p:txBody>
      </p:sp>
    </p:spTree>
    <p:extLst>
      <p:ext uri="{BB962C8B-B14F-4D97-AF65-F5344CB8AC3E}">
        <p14:creationId xmlns:p14="http://schemas.microsoft.com/office/powerpoint/2010/main" val="155048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1A88DB-E988-4387-86DD-374DF36BBD6A}" type="datetimeFigureOut">
              <a:rPr lang="en-US" smtClean="0"/>
              <a:t>4/19/2020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BD3E75-5E28-47B1-A461-B94D18D02210}" type="slidenum">
              <a:rPr lang="en-US" smtClean="0"/>
              <a:t>‹#›</a:t>
            </a:fld>
            <a:endParaRPr lang="en-US"/>
          </a:p>
        </p:txBody>
      </p:sp>
    </p:spTree>
    <p:extLst>
      <p:ext uri="{BB962C8B-B14F-4D97-AF65-F5344CB8AC3E}">
        <p14:creationId xmlns:p14="http://schemas.microsoft.com/office/powerpoint/2010/main" val="2903238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1A88DB-E988-4387-86DD-374DF36BBD6A}" type="datetimeFigureOut">
              <a:rPr lang="en-US" smtClean="0"/>
              <a:t>4/19/2020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BD3E75-5E28-47B1-A461-B94D18D02210}" type="slidenum">
              <a:rPr lang="en-US" smtClean="0"/>
              <a:t>‹#›</a:t>
            </a:fld>
            <a:endParaRPr lang="en-US"/>
          </a:p>
        </p:txBody>
      </p:sp>
    </p:spTree>
    <p:extLst>
      <p:ext uri="{BB962C8B-B14F-4D97-AF65-F5344CB8AC3E}">
        <p14:creationId xmlns:p14="http://schemas.microsoft.com/office/powerpoint/2010/main" val="3127999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1A88DB-E988-4387-86DD-374DF36BBD6A}"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BD3E75-5E28-47B1-A461-B94D18D02210}" type="slidenum">
              <a:rPr lang="en-US" smtClean="0"/>
              <a:t>‹#›</a:t>
            </a:fld>
            <a:endParaRPr lang="en-US"/>
          </a:p>
        </p:txBody>
      </p:sp>
    </p:spTree>
    <p:extLst>
      <p:ext uri="{BB962C8B-B14F-4D97-AF65-F5344CB8AC3E}">
        <p14:creationId xmlns:p14="http://schemas.microsoft.com/office/powerpoint/2010/main" val="3160764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1A88DB-E988-4387-86DD-374DF36BBD6A}"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BD3E75-5E28-47B1-A461-B94D18D02210}" type="slidenum">
              <a:rPr lang="en-US" smtClean="0"/>
              <a:t>‹#›</a:t>
            </a:fld>
            <a:endParaRPr lang="en-US"/>
          </a:p>
        </p:txBody>
      </p:sp>
    </p:spTree>
    <p:extLst>
      <p:ext uri="{BB962C8B-B14F-4D97-AF65-F5344CB8AC3E}">
        <p14:creationId xmlns:p14="http://schemas.microsoft.com/office/powerpoint/2010/main" val="2468819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1A88DB-E988-4387-86DD-374DF36BBD6A}" type="datetimeFigureOut">
              <a:rPr lang="en-US" smtClean="0"/>
              <a:t>4/19/2020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BD3E75-5E28-47B1-A461-B94D18D02210}" type="slidenum">
              <a:rPr lang="en-US" smtClean="0"/>
              <a:t>‹#›</a:t>
            </a:fld>
            <a:endParaRPr lang="en-US"/>
          </a:p>
        </p:txBody>
      </p:sp>
    </p:spTree>
    <p:extLst>
      <p:ext uri="{BB962C8B-B14F-4D97-AF65-F5344CB8AC3E}">
        <p14:creationId xmlns:p14="http://schemas.microsoft.com/office/powerpoint/2010/main" val="2873927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7525" y="1719262"/>
            <a:ext cx="6076950" cy="3419475"/>
          </a:xfrm>
          <a:prstGeom prst="rect">
            <a:avLst/>
          </a:prstGeom>
        </p:spPr>
      </p:pic>
    </p:spTree>
    <p:extLst>
      <p:ext uri="{BB962C8B-B14F-4D97-AF65-F5344CB8AC3E}">
        <p14:creationId xmlns:p14="http://schemas.microsoft.com/office/powerpoint/2010/main" val="3458900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EGG QUALITY </a:t>
            </a:r>
            <a:endParaRPr lang="en-US" dirty="0"/>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2. INTERIOR QUALITY</a:t>
            </a:r>
          </a:p>
          <a:p>
            <a:pPr marL="514350" indent="-514350">
              <a:buAutoNum type="alphaLcParenR"/>
            </a:pPr>
            <a:r>
              <a:rPr lang="en-US" dirty="0" smtClean="0">
                <a:latin typeface="Times New Roman" panose="02020603050405020304" pitchFamily="18" charset="0"/>
                <a:cs typeface="Times New Roman" panose="02020603050405020304" pitchFamily="18" charset="0"/>
              </a:rPr>
              <a:t>Albumin</a:t>
            </a:r>
          </a:p>
          <a:p>
            <a:pPr marL="0" indent="0">
              <a:buNone/>
            </a:pPr>
            <a:r>
              <a:rPr lang="en-US" dirty="0" smtClean="0">
                <a:latin typeface="Times New Roman" panose="02020603050405020304" pitchFamily="18" charset="0"/>
                <a:cs typeface="Times New Roman" panose="02020603050405020304" pitchFamily="18" charset="0"/>
              </a:rPr>
              <a:t>During storage viscosity of albumin decreases and it greatly affect the quality of egg</a:t>
            </a:r>
          </a:p>
          <a:p>
            <a:pPr marL="514350" indent="-514350">
              <a:buAutoNum type="alphaLcParenR" startAt="2"/>
            </a:pPr>
            <a:r>
              <a:rPr lang="en-US" dirty="0" smtClean="0">
                <a:latin typeface="Times New Roman" panose="02020603050405020304" pitchFamily="18" charset="0"/>
                <a:cs typeface="Times New Roman" panose="02020603050405020304" pitchFamily="18" charset="0"/>
              </a:rPr>
              <a:t>Egg yolk</a:t>
            </a:r>
          </a:p>
          <a:p>
            <a:pPr marL="0" indent="0">
              <a:buNone/>
            </a:pPr>
            <a:r>
              <a:rPr lang="en-US" dirty="0" smtClean="0">
                <a:latin typeface="Times New Roman" panose="02020603050405020304" pitchFamily="18" charset="0"/>
                <a:cs typeface="Times New Roman" panose="02020603050405020304" pitchFamily="18" charset="0"/>
              </a:rPr>
              <a:t>In a freshly laid egg, yolk is round and firm but as storage increases it absorb moisture from the albumin and becomes less thick</a:t>
            </a:r>
          </a:p>
          <a:p>
            <a:pPr marL="0" indent="0">
              <a:buNone/>
            </a:pPr>
            <a:r>
              <a:rPr lang="en-US" dirty="0" smtClean="0">
                <a:latin typeface="Times New Roman" panose="02020603050405020304" pitchFamily="18" charset="0"/>
                <a:cs typeface="Times New Roman" panose="02020603050405020304" pitchFamily="18" charset="0"/>
              </a:rPr>
              <a:t>Egg yolk color mainly depends on the diet of bird, diet enriched with beta carotene results in dark yellow colored yolk </a:t>
            </a:r>
          </a:p>
        </p:txBody>
      </p:sp>
    </p:spTree>
    <p:extLst>
      <p:ext uri="{BB962C8B-B14F-4D97-AF65-F5344CB8AC3E}">
        <p14:creationId xmlns:p14="http://schemas.microsoft.com/office/powerpoint/2010/main" val="989628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FACTORS AFFECTING EGG QUALITY</a:t>
            </a:r>
            <a:endParaRPr lang="en-US" dirty="0"/>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Following factors affect the egg quality</a:t>
            </a:r>
          </a:p>
          <a:p>
            <a:r>
              <a:rPr lang="en-US" dirty="0" smtClean="0">
                <a:latin typeface="Times New Roman" panose="02020603050405020304" pitchFamily="18" charset="0"/>
                <a:cs typeface="Times New Roman" panose="02020603050405020304" pitchFamily="18" charset="0"/>
              </a:rPr>
              <a:t>Longer the storage temperature, low will be egg quality</a:t>
            </a:r>
          </a:p>
          <a:p>
            <a:r>
              <a:rPr lang="en-US" dirty="0" smtClean="0">
                <a:latin typeface="Times New Roman" panose="02020603050405020304" pitchFamily="18" charset="0"/>
                <a:cs typeface="Times New Roman" panose="02020603050405020304" pitchFamily="18" charset="0"/>
              </a:rPr>
              <a:t>Higher the temperature during storage, handling or processing will have negative affects on egg quality</a:t>
            </a:r>
          </a:p>
          <a:p>
            <a:r>
              <a:rPr lang="en-US" dirty="0" smtClean="0">
                <a:latin typeface="Times New Roman" panose="02020603050405020304" pitchFamily="18" charset="0"/>
                <a:cs typeface="Times New Roman" panose="02020603050405020304" pitchFamily="18" charset="0"/>
              </a:rPr>
              <a:t>High humidity can result in fungal growth while low humidity can result in egg drying</a:t>
            </a:r>
          </a:p>
          <a:p>
            <a:r>
              <a:rPr lang="en-US" dirty="0" smtClean="0">
                <a:latin typeface="Times New Roman" panose="02020603050405020304" pitchFamily="18" charset="0"/>
                <a:cs typeface="Times New Roman" panose="02020603050405020304" pitchFamily="18" charset="0"/>
              </a:rPr>
              <a:t>Faulty sanitation can promote microbial growth</a:t>
            </a:r>
          </a:p>
          <a:p>
            <a:r>
              <a:rPr lang="en-US" dirty="0" smtClean="0">
                <a:latin typeface="Times New Roman" panose="02020603050405020304" pitchFamily="18" charset="0"/>
                <a:cs typeface="Times New Roman" panose="02020603050405020304" pitchFamily="18" charset="0"/>
              </a:rPr>
              <a:t>Rough handling causes egg breakage</a:t>
            </a: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367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EGG GRADING</a:t>
            </a:r>
            <a:endParaRPr lang="en-US" dirty="0"/>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Following are grades of egg</a:t>
            </a:r>
          </a:p>
          <a:p>
            <a:pPr marL="514350" indent="-514350">
              <a:buFont typeface="+mj-lt"/>
              <a:buAutoNum type="arabicPeriod"/>
            </a:pPr>
            <a:r>
              <a:rPr lang="en-US" dirty="0" smtClean="0">
                <a:latin typeface="Times New Roman" panose="02020603050405020304" pitchFamily="18" charset="0"/>
                <a:cs typeface="Times New Roman" panose="02020603050405020304" pitchFamily="18" charset="0"/>
              </a:rPr>
              <a:t>Grade AA(Extras)</a:t>
            </a:r>
          </a:p>
          <a:p>
            <a:pPr marL="0" indent="0">
              <a:buNone/>
            </a:pPr>
            <a:r>
              <a:rPr lang="en-US" dirty="0" smtClean="0">
                <a:latin typeface="Times New Roman" panose="02020603050405020304" pitchFamily="18" charset="0"/>
                <a:cs typeface="Times New Roman" panose="02020603050405020304" pitchFamily="18" charset="0"/>
              </a:rPr>
              <a:t>Superior quality eggs, good size, uniform color and free from defects</a:t>
            </a:r>
          </a:p>
          <a:p>
            <a:pPr marL="514350" indent="-514350">
              <a:buAutoNum type="arabicPeriod" startAt="2"/>
            </a:pPr>
            <a:r>
              <a:rPr lang="en-US" dirty="0" smtClean="0">
                <a:latin typeface="Times New Roman" panose="02020603050405020304" pitchFamily="18" charset="0"/>
                <a:cs typeface="Times New Roman" panose="02020603050405020304" pitchFamily="18" charset="0"/>
              </a:rPr>
              <a:t>Grade A(Firsts)</a:t>
            </a:r>
          </a:p>
          <a:p>
            <a:pPr marL="0" indent="0">
              <a:buNone/>
            </a:pPr>
            <a:r>
              <a:rPr lang="en-US" dirty="0" smtClean="0">
                <a:latin typeface="Times New Roman" panose="02020603050405020304" pitchFamily="18" charset="0"/>
                <a:cs typeface="Times New Roman" panose="02020603050405020304" pitchFamily="18" charset="0"/>
              </a:rPr>
              <a:t>Good size, free from defects, not uniform color</a:t>
            </a:r>
          </a:p>
          <a:p>
            <a:pPr marL="514350" indent="-514350">
              <a:buAutoNum type="arabicPeriod" startAt="2"/>
            </a:pPr>
            <a:r>
              <a:rPr lang="en-US" dirty="0" smtClean="0">
                <a:latin typeface="Times New Roman" panose="02020603050405020304" pitchFamily="18" charset="0"/>
                <a:cs typeface="Times New Roman" panose="02020603050405020304" pitchFamily="18" charset="0"/>
              </a:rPr>
              <a:t>Grade B(Seconds)</a:t>
            </a:r>
          </a:p>
          <a:p>
            <a:pPr marL="0" indent="0">
              <a:buNone/>
            </a:pPr>
            <a:r>
              <a:rPr lang="en-US" dirty="0" smtClean="0">
                <a:latin typeface="Times New Roman" panose="02020603050405020304" pitchFamily="18" charset="0"/>
                <a:cs typeface="Times New Roman" panose="02020603050405020304" pitchFamily="18" charset="0"/>
              </a:rPr>
              <a:t>Various colors and sizes but free from defects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6413" y="3564160"/>
            <a:ext cx="2762250" cy="2047875"/>
          </a:xfrm>
          <a:prstGeom prst="rect">
            <a:avLst/>
          </a:prstGeom>
        </p:spPr>
      </p:pic>
    </p:spTree>
    <p:extLst>
      <p:ext uri="{BB962C8B-B14F-4D97-AF65-F5344CB8AC3E}">
        <p14:creationId xmlns:p14="http://schemas.microsoft.com/office/powerpoint/2010/main" val="560525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EGG GRADING</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90688"/>
            <a:ext cx="9489247" cy="4486275"/>
          </a:xfrm>
        </p:spPr>
      </p:pic>
    </p:spTree>
    <p:extLst>
      <p:ext uri="{BB962C8B-B14F-4D97-AF65-F5344CB8AC3E}">
        <p14:creationId xmlns:p14="http://schemas.microsoft.com/office/powerpoint/2010/main" val="3936761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EGG QUALITY CONTROL</a:t>
            </a:r>
            <a:endParaRPr lang="en-US" dirty="0"/>
          </a:p>
        </p:txBody>
      </p:sp>
      <p:sp>
        <p:nvSpPr>
          <p:cNvPr id="3" name="Content Placeholder 2"/>
          <p:cNvSpPr>
            <a:spLocks noGrp="1"/>
          </p:cNvSpPr>
          <p:nvPr>
            <p:ph idx="1"/>
          </p:nvPr>
        </p:nvSpPr>
        <p:spPr/>
        <p:txBody>
          <a:bodyPr/>
          <a:lstStyle/>
          <a:p>
            <a:pPr marL="0" indent="0">
              <a:buNone/>
            </a:pPr>
            <a:r>
              <a:rPr lang="en-US" b="1" dirty="0" smtClean="0">
                <a:latin typeface="Times New Roman" panose="02020603050405020304" pitchFamily="18" charset="0"/>
                <a:cs typeface="Times New Roman" panose="02020603050405020304" pitchFamily="18" charset="0"/>
              </a:rPr>
              <a:t>Quality control</a:t>
            </a:r>
          </a:p>
          <a:p>
            <a:r>
              <a:rPr lang="en-US" dirty="0" smtClean="0">
                <a:latin typeface="Times New Roman" panose="02020603050405020304" pitchFamily="18" charset="0"/>
                <a:cs typeface="Times New Roman" panose="02020603050405020304" pitchFamily="18" charset="0"/>
              </a:rPr>
              <a:t>The first step in the quality control process is the segregation of eggs with obvious defects</a:t>
            </a:r>
          </a:p>
          <a:p>
            <a:r>
              <a:rPr lang="en-US" dirty="0" smtClean="0">
                <a:latin typeface="Times New Roman" panose="02020603050405020304" pitchFamily="18" charset="0"/>
                <a:cs typeface="Times New Roman" panose="02020603050405020304" pitchFamily="18" charset="0"/>
              </a:rPr>
              <a:t>The major technique used in subsequent quality tests on the rest of the eggs is candling. In this process, all eggs are passed over a bright light which shows up internal defects and previously undetected cracked or weak shells. The internal defects often detectable by candling include blood and meat spots, enlarged air cells and very thin whites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5541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EGG QUALITY CONTROL</a:t>
            </a:r>
            <a:endParaRPr lang="en-US" dirty="0"/>
          </a:p>
        </p:txBody>
      </p:sp>
      <p:sp>
        <p:nvSpPr>
          <p:cNvPr id="3" name="Content Placeholder 2"/>
          <p:cNvSpPr>
            <a:spLocks noGrp="1"/>
          </p:cNvSpPr>
          <p:nvPr>
            <p:ph idx="1"/>
          </p:nvPr>
        </p:nvSpPr>
        <p:spPr/>
        <p:txBody>
          <a:bodyPr>
            <a:normAutofit fontScale="92500" lnSpcReduction="10000"/>
          </a:bodyPr>
          <a:lstStyle/>
          <a:p>
            <a:pPr>
              <a:lnSpc>
                <a:spcPct val="150000"/>
              </a:lnSpc>
            </a:pPr>
            <a:r>
              <a:rPr lang="en-US" dirty="0" smtClean="0">
                <a:latin typeface="Times New Roman" panose="02020603050405020304" pitchFamily="18" charset="0"/>
                <a:cs typeface="Times New Roman" panose="02020603050405020304" pitchFamily="18" charset="0"/>
              </a:rPr>
              <a:t>Samples of eggs are also taken to assess egg freshness and yolk color. These eggs are broken out onto a level surface and the height of the thick albumen is measured with a micrometer. From this measurement and the weight, the </a:t>
            </a:r>
            <a:r>
              <a:rPr lang="en-US" dirty="0" err="1" smtClean="0">
                <a:latin typeface="Times New Roman" panose="02020603050405020304" pitchFamily="18" charset="0"/>
                <a:cs typeface="Times New Roman" panose="02020603050405020304" pitchFamily="18" charset="0"/>
              </a:rPr>
              <a:t>Haugh</a:t>
            </a:r>
            <a:r>
              <a:rPr lang="en-US" dirty="0" smtClean="0">
                <a:latin typeface="Times New Roman" panose="02020603050405020304" pitchFamily="18" charset="0"/>
                <a:cs typeface="Times New Roman" panose="02020603050405020304" pitchFamily="18" charset="0"/>
              </a:rPr>
              <a:t> unit value of an egg can be calculated. The fresher the egg, the higher its </a:t>
            </a:r>
            <a:r>
              <a:rPr lang="en-US" dirty="0" err="1" smtClean="0">
                <a:latin typeface="Times New Roman" panose="02020603050405020304" pitchFamily="18" charset="0"/>
                <a:cs typeface="Times New Roman" panose="02020603050405020304" pitchFamily="18" charset="0"/>
              </a:rPr>
              <a:t>Haugh</a:t>
            </a:r>
            <a:r>
              <a:rPr lang="en-US" dirty="0" smtClean="0">
                <a:latin typeface="Times New Roman" panose="02020603050405020304" pitchFamily="18" charset="0"/>
                <a:cs typeface="Times New Roman" panose="02020603050405020304" pitchFamily="18" charset="0"/>
              </a:rPr>
              <a:t> unit value</a:t>
            </a:r>
          </a:p>
          <a:p>
            <a:pPr>
              <a:lnSpc>
                <a:spcPct val="150000"/>
              </a:lnSpc>
            </a:pPr>
            <a:r>
              <a:rPr lang="en-US" dirty="0" smtClean="0">
                <a:latin typeface="Times New Roman" panose="02020603050405020304" pitchFamily="18" charset="0"/>
                <a:cs typeface="Times New Roman" panose="02020603050405020304" pitchFamily="18" charset="0"/>
              </a:rPr>
              <a:t>Yolk color is checked against a required </a:t>
            </a:r>
            <a:r>
              <a:rPr lang="en-US" dirty="0" err="1" smtClean="0">
                <a:latin typeface="Times New Roman" panose="02020603050405020304" pitchFamily="18" charset="0"/>
                <a:cs typeface="Times New Roman" panose="02020603050405020304" pitchFamily="18" charset="0"/>
              </a:rPr>
              <a:t>colour</a:t>
            </a:r>
            <a:r>
              <a:rPr lang="en-US" dirty="0" smtClean="0">
                <a:latin typeface="Times New Roman" panose="02020603050405020304" pitchFamily="18" charset="0"/>
                <a:cs typeface="Times New Roman" panose="02020603050405020304" pitchFamily="18" charset="0"/>
              </a:rPr>
              <a:t> standard, the DSM Yolk Color Fan being the one used by the egg industry worldwide.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1481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EGG PRESERVATION</a:t>
            </a:r>
            <a:endParaRPr lang="en-US" dirty="0"/>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There are many ways to preserve egg </a:t>
            </a:r>
          </a:p>
          <a:p>
            <a:pPr marL="0" indent="0">
              <a:buNone/>
            </a:pPr>
            <a:r>
              <a:rPr lang="en-US" dirty="0" smtClean="0">
                <a:latin typeface="Times New Roman" panose="02020603050405020304" pitchFamily="18" charset="0"/>
                <a:cs typeface="Times New Roman" panose="02020603050405020304" pitchFamily="18" charset="0"/>
              </a:rPr>
              <a:t>1.LIME WATER METHOD</a:t>
            </a:r>
          </a:p>
          <a:p>
            <a:pPr marL="0" indent="0">
              <a:buNone/>
            </a:pPr>
            <a:r>
              <a:rPr lang="en-US" dirty="0" smtClean="0">
                <a:latin typeface="Times New Roman" panose="02020603050405020304" pitchFamily="18" charset="0"/>
                <a:cs typeface="Times New Roman" panose="02020603050405020304" pitchFamily="18" charset="0"/>
              </a:rPr>
              <a:t>Solution of calcium hydroxide is called lime water and it is used to extend the shelf life of eggs</a:t>
            </a:r>
          </a:p>
          <a:p>
            <a:pPr marL="0" indent="0">
              <a:buNone/>
            </a:pPr>
            <a:r>
              <a:rPr lang="en-US" dirty="0" smtClean="0">
                <a:latin typeface="Times New Roman" panose="02020603050405020304" pitchFamily="18" charset="0"/>
                <a:cs typeface="Times New Roman" panose="02020603050405020304" pitchFamily="18" charset="0"/>
              </a:rPr>
              <a:t>Eggs are dipped in the solution for 14-16 hours</a:t>
            </a:r>
          </a:p>
          <a:p>
            <a:pPr marL="0" indent="0">
              <a:buNone/>
            </a:pPr>
            <a:r>
              <a:rPr lang="en-US" dirty="0" smtClean="0">
                <a:latin typeface="Times New Roman" panose="02020603050405020304" pitchFamily="18" charset="0"/>
                <a:cs typeface="Times New Roman" panose="02020603050405020304" pitchFamily="18" charset="0"/>
              </a:rPr>
              <a:t>Lime is precipitated over egg shell</a:t>
            </a:r>
          </a:p>
          <a:p>
            <a:pPr marL="0" indent="0">
              <a:buNone/>
            </a:pPr>
            <a:r>
              <a:rPr lang="en-US" dirty="0" smtClean="0">
                <a:latin typeface="Times New Roman" panose="02020603050405020304" pitchFamily="18" charset="0"/>
                <a:cs typeface="Times New Roman" panose="02020603050405020304" pitchFamily="18" charset="0"/>
              </a:rPr>
              <a:t>And hence the shelf life is extended by 3-4 months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320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EGG PRESERVATION</a:t>
            </a:r>
            <a:endParaRPr lang="en-US" dirty="0"/>
          </a:p>
        </p:txBody>
      </p:sp>
      <p:sp>
        <p:nvSpPr>
          <p:cNvPr id="3" name="Content Placeholder 2"/>
          <p:cNvSpPr>
            <a:spLocks noGrp="1"/>
          </p:cNvSpPr>
          <p:nvPr>
            <p:ph idx="1"/>
          </p:nvPr>
        </p:nvSpPr>
        <p:spPr>
          <a:xfrm>
            <a:off x="838200" y="1558344"/>
            <a:ext cx="10515600" cy="4618619"/>
          </a:xfrm>
        </p:spPr>
        <p:txBody>
          <a:bodyPr>
            <a:normAutofit fontScale="92500" lnSpcReduction="20000"/>
          </a:bodyPr>
          <a:lstStyle/>
          <a:p>
            <a:pPr marL="0" indent="0">
              <a:buNone/>
            </a:pPr>
            <a:r>
              <a:rPr lang="en-US" dirty="0" smtClean="0">
                <a:latin typeface="Times New Roman" panose="02020603050405020304" pitchFamily="18" charset="0"/>
                <a:cs typeface="Times New Roman" panose="02020603050405020304" pitchFamily="18" charset="0"/>
              </a:rPr>
              <a:t>2.WATER GLASS METHOD</a:t>
            </a:r>
          </a:p>
          <a:p>
            <a:pPr marL="0" indent="0">
              <a:buNone/>
            </a:pPr>
            <a:r>
              <a:rPr lang="en-US" dirty="0" smtClean="0">
                <a:latin typeface="Times New Roman" panose="02020603050405020304" pitchFamily="18" charset="0"/>
                <a:cs typeface="Times New Roman" panose="02020603050405020304" pitchFamily="18" charset="0"/>
              </a:rPr>
              <a:t>Solution of sodium silicate is know as water glass, it closes the pores over egg shells when eggs are immersed in it and extending the shelf life by 8 months</a:t>
            </a:r>
          </a:p>
          <a:p>
            <a:pPr marL="0" indent="0">
              <a:buNone/>
            </a:pPr>
            <a:r>
              <a:rPr lang="en-US" dirty="0" smtClean="0">
                <a:latin typeface="Times New Roman" panose="02020603050405020304" pitchFamily="18" charset="0"/>
                <a:cs typeface="Times New Roman" panose="02020603050405020304" pitchFamily="18" charset="0"/>
              </a:rPr>
              <a:t>3. MINERAL OIL METHOD</a:t>
            </a:r>
          </a:p>
          <a:p>
            <a:pPr marL="0" indent="0">
              <a:buNone/>
            </a:pPr>
            <a:r>
              <a:rPr lang="en-US" dirty="0" smtClean="0">
                <a:latin typeface="Times New Roman" panose="02020603050405020304" pitchFamily="18" charset="0"/>
                <a:cs typeface="Times New Roman" panose="02020603050405020304" pitchFamily="18" charset="0"/>
              </a:rPr>
              <a:t>Eggs are dipped in mineral oil or oil is sprayed over them to extend the shelf life</a:t>
            </a:r>
          </a:p>
          <a:p>
            <a:pPr marL="0" indent="0">
              <a:buNone/>
            </a:pPr>
            <a:r>
              <a:rPr lang="en-US" dirty="0" smtClean="0">
                <a:latin typeface="Times New Roman" panose="02020603050405020304" pitchFamily="18" charset="0"/>
                <a:cs typeface="Times New Roman" panose="02020603050405020304" pitchFamily="18" charset="0"/>
              </a:rPr>
              <a:t>4.REFRIGRATION</a:t>
            </a:r>
          </a:p>
          <a:p>
            <a:pPr marL="0" indent="0">
              <a:buNone/>
            </a:pPr>
            <a:r>
              <a:rPr lang="en-US" dirty="0" smtClean="0">
                <a:latin typeface="Times New Roman" panose="02020603050405020304" pitchFamily="18" charset="0"/>
                <a:cs typeface="Times New Roman" panose="02020603050405020304" pitchFamily="18" charset="0"/>
              </a:rPr>
              <a:t>Common method which uses low temperature for extending life</a:t>
            </a:r>
          </a:p>
          <a:p>
            <a:pPr marL="0" indent="0">
              <a:buNone/>
            </a:pPr>
            <a:r>
              <a:rPr lang="en-US" dirty="0" smtClean="0">
                <a:latin typeface="Times New Roman" panose="02020603050405020304" pitchFamily="18" charset="0"/>
                <a:cs typeface="Times New Roman" panose="02020603050405020304" pitchFamily="18" charset="0"/>
              </a:rPr>
              <a:t>5.FREEZING</a:t>
            </a:r>
          </a:p>
          <a:p>
            <a:pPr marL="0" indent="0">
              <a:buNone/>
            </a:pPr>
            <a:r>
              <a:rPr lang="en-US" dirty="0" smtClean="0">
                <a:latin typeface="Times New Roman" panose="02020603050405020304" pitchFamily="18" charset="0"/>
                <a:cs typeface="Times New Roman" panose="02020603050405020304" pitchFamily="18" charset="0"/>
              </a:rPr>
              <a:t>Either whole egg or only egg whites are freeze and are defrosted before use</a:t>
            </a:r>
          </a:p>
          <a:p>
            <a:pPr marL="0" indent="0">
              <a:buNone/>
            </a:pP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9118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EGG PRESERVATION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latin typeface="Times New Roman" panose="02020603050405020304" pitchFamily="18" charset="0"/>
                <a:cs typeface="Times New Roman" panose="02020603050405020304" pitchFamily="18" charset="0"/>
              </a:rPr>
              <a:t>1.SPRAY DRYING </a:t>
            </a: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Manufacture of dried egg powder starts with breaking of eggs and removing egg-shells. </a:t>
            </a:r>
          </a:p>
          <a:p>
            <a:r>
              <a:rPr lang="en-US" dirty="0">
                <a:latin typeface="Times New Roman" panose="02020603050405020304" pitchFamily="18" charset="0"/>
                <a:cs typeface="Times New Roman" panose="02020603050405020304" pitchFamily="18" charset="0"/>
              </a:rPr>
              <a:t> After removal of shells, the mixture is filtered and stored in storage tanks at about 4º C. </a:t>
            </a:r>
          </a:p>
          <a:p>
            <a:r>
              <a:rPr lang="en-US" dirty="0">
                <a:latin typeface="Times New Roman" panose="02020603050405020304" pitchFamily="18" charset="0"/>
                <a:cs typeface="Times New Roman" panose="02020603050405020304" pitchFamily="18" charset="0"/>
              </a:rPr>
              <a:t>Then it is taken to tubular heater where in it is dried at about 65º C for 8 to 10 minutes and it is filtered </a:t>
            </a:r>
          </a:p>
          <a:p>
            <a:r>
              <a:rPr lang="en-US" dirty="0">
                <a:latin typeface="Times New Roman" panose="02020603050405020304" pitchFamily="18" charset="0"/>
                <a:cs typeface="Times New Roman" panose="02020603050405020304" pitchFamily="18" charset="0"/>
              </a:rPr>
              <a:t>Then passed to high pressure spray drier with the help of high pressure pump</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0281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EGG PRESERVATION</a:t>
            </a:r>
            <a:endParaRPr lang="en-US" dirty="0"/>
          </a:p>
        </p:txBody>
      </p:sp>
      <p:sp>
        <p:nvSpPr>
          <p:cNvPr id="3" name="Content Placeholder 2"/>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The material which comes out of high pressure spray drier is dried and powder form of </a:t>
            </a:r>
            <a:r>
              <a:rPr lang="en-US" dirty="0" smtClean="0">
                <a:latin typeface="Times New Roman" panose="02020603050405020304" pitchFamily="18" charset="0"/>
                <a:cs typeface="Times New Roman" panose="02020603050405020304" pitchFamily="18" charset="0"/>
              </a:rPr>
              <a:t>egg</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Which is then packed in poly-lined </a:t>
            </a:r>
            <a:r>
              <a:rPr lang="en-US" dirty="0" smtClean="0">
                <a:latin typeface="Times New Roman" panose="02020603050405020304" pitchFamily="18" charset="0"/>
                <a:cs typeface="Times New Roman" panose="02020603050405020304" pitchFamily="18" charset="0"/>
              </a:rPr>
              <a:t>boxes </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average yield is around 80</a:t>
            </a:r>
            <a:r>
              <a:rPr lang="en-US" dirty="0" smtClean="0">
                <a:latin typeface="Times New Roman" panose="02020603050405020304" pitchFamily="18" charset="0"/>
                <a:cs typeface="Times New Roman" panose="02020603050405020304" pitchFamily="18" charset="0"/>
              </a:rPr>
              <a:t>%</a:t>
            </a:r>
          </a:p>
          <a:p>
            <a:pPr marL="0" indent="0">
              <a:buNone/>
            </a:pPr>
            <a:r>
              <a:rPr lang="en-US" u="sng" dirty="0" smtClean="0">
                <a:latin typeface="Times New Roman" panose="02020603050405020304" pitchFamily="18" charset="0"/>
                <a:cs typeface="Times New Roman" panose="02020603050405020304" pitchFamily="18" charset="0"/>
              </a:rPr>
              <a:t>Advantages</a:t>
            </a:r>
          </a:p>
          <a:p>
            <a:r>
              <a:rPr lang="en-US" dirty="0">
                <a:latin typeface="Times New Roman" panose="02020603050405020304" pitchFamily="18" charset="0"/>
                <a:cs typeface="Times New Roman" panose="02020603050405020304" pitchFamily="18" charset="0"/>
              </a:rPr>
              <a:t> Reduced weight per volume of whole egg </a:t>
            </a:r>
            <a:r>
              <a:rPr lang="en-US" dirty="0" smtClean="0">
                <a:latin typeface="Times New Roman" panose="02020603050405020304" pitchFamily="18" charset="0"/>
                <a:cs typeface="Times New Roman" panose="02020603050405020304" pitchFamily="18" charset="0"/>
              </a:rPr>
              <a:t>equivalent and the price </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The shelf </a:t>
            </a:r>
            <a:r>
              <a:rPr lang="en-US" dirty="0" smtClean="0">
                <a:latin typeface="Times New Roman" panose="02020603050405020304" pitchFamily="18" charset="0"/>
                <a:cs typeface="Times New Roman" panose="02020603050405020304" pitchFamily="18" charset="0"/>
              </a:rPr>
              <a:t>life </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Smaller usage of storage space. </a:t>
            </a:r>
          </a:p>
          <a:p>
            <a:r>
              <a:rPr lang="en-US" dirty="0">
                <a:latin typeface="Times New Roman" panose="02020603050405020304" pitchFamily="18" charset="0"/>
                <a:cs typeface="Times New Roman" panose="02020603050405020304" pitchFamily="18" charset="0"/>
              </a:rPr>
              <a:t> Lack of need for </a:t>
            </a:r>
            <a:r>
              <a:rPr lang="en-US" dirty="0" smtClean="0">
                <a:latin typeface="Times New Roman" panose="02020603050405020304" pitchFamily="18" charset="0"/>
                <a:cs typeface="Times New Roman" panose="02020603050405020304" pitchFamily="18" charset="0"/>
              </a:rPr>
              <a:t>refrigeration</a:t>
            </a:r>
          </a:p>
          <a:p>
            <a:pPr marL="0"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1144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EGG PROCESSING</a:t>
            </a:r>
            <a:endParaRPr lang="en-US" dirty="0"/>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A round oval body laid by females of many animals and birds consisting of an ovum(egg yolk) and surrounded by layers of membranes (albumin) and an outer covering (shell) which acts to nourish and protect the developing embryo and it’s nutrient content</a:t>
            </a:r>
          </a:p>
          <a:p>
            <a:r>
              <a:rPr lang="en-US" dirty="0" smtClean="0">
                <a:latin typeface="Times New Roman" panose="02020603050405020304" pitchFamily="18" charset="0"/>
                <a:cs typeface="Times New Roman" panose="02020603050405020304" pitchFamily="18" charset="0"/>
              </a:rPr>
              <a:t>Physical composition</a:t>
            </a:r>
          </a:p>
          <a:p>
            <a:pPr marL="0" indent="0">
              <a:buNone/>
            </a:pPr>
            <a:r>
              <a:rPr lang="en-US" dirty="0" smtClean="0">
                <a:latin typeface="Times New Roman" panose="02020603050405020304" pitchFamily="18" charset="0"/>
                <a:cs typeface="Times New Roman" panose="02020603050405020304" pitchFamily="18" charset="0"/>
              </a:rPr>
              <a:t>Average weight	58g</a:t>
            </a:r>
          </a:p>
          <a:p>
            <a:pPr marL="0" indent="0">
              <a:buNone/>
            </a:pPr>
            <a:r>
              <a:rPr lang="en-US" dirty="0" smtClean="0">
                <a:latin typeface="Times New Roman" panose="02020603050405020304" pitchFamily="18" charset="0"/>
                <a:cs typeface="Times New Roman" panose="02020603050405020304" pitchFamily="18" charset="0"/>
              </a:rPr>
              <a:t>Albumin		55.8%</a:t>
            </a:r>
          </a:p>
          <a:p>
            <a:pPr marL="0" indent="0">
              <a:buNone/>
            </a:pPr>
            <a:r>
              <a:rPr lang="en-US" dirty="0" smtClean="0">
                <a:latin typeface="Times New Roman" panose="02020603050405020304" pitchFamily="18" charset="0"/>
                <a:cs typeface="Times New Roman" panose="02020603050405020304" pitchFamily="18" charset="0"/>
              </a:rPr>
              <a:t>Egg yolk		31.9%</a:t>
            </a:r>
          </a:p>
          <a:p>
            <a:pPr marL="0" indent="0">
              <a:buNone/>
            </a:pPr>
            <a:r>
              <a:rPr lang="en-US" dirty="0" smtClean="0">
                <a:latin typeface="Times New Roman" panose="02020603050405020304" pitchFamily="18" charset="0"/>
                <a:cs typeface="Times New Roman" panose="02020603050405020304" pitchFamily="18" charset="0"/>
              </a:rPr>
              <a:t>Shell 			12.3%</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07500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NUTRITIONALLY ENHANCED EGG </a:t>
            </a:r>
            <a:endParaRPr lang="en-US" dirty="0"/>
          </a:p>
        </p:txBody>
      </p:sp>
      <p:sp>
        <p:nvSpPr>
          <p:cNvPr id="3" name="Content Placeholder 2"/>
          <p:cNvSpPr>
            <a:spLocks noGrp="1"/>
          </p:cNvSpPr>
          <p:nvPr>
            <p:ph idx="1"/>
          </p:nvPr>
        </p:nvSpPr>
        <p:spPr>
          <a:xfrm>
            <a:off x="838200" y="1596980"/>
            <a:ext cx="10515600" cy="4579983"/>
          </a:xfrm>
        </p:spPr>
        <p:txBody>
          <a:bodyPr/>
          <a:lstStyle/>
          <a:p>
            <a:pPr marL="0" indent="0">
              <a:lnSpc>
                <a:spcPct val="100000"/>
              </a:lnSpc>
              <a:buNone/>
            </a:pPr>
            <a:r>
              <a:rPr lang="en-US" u="sng" dirty="0" smtClean="0">
                <a:latin typeface="Times New Roman" panose="02020603050405020304" pitchFamily="18" charset="0"/>
                <a:cs typeface="Times New Roman" panose="02020603050405020304" pitchFamily="18" charset="0"/>
              </a:rPr>
              <a:t>OMEGA 3 ENRICHED EGGS </a:t>
            </a:r>
          </a:p>
          <a:p>
            <a:pPr>
              <a:lnSpc>
                <a:spcPct val="100000"/>
              </a:lnSpc>
            </a:pPr>
            <a:r>
              <a:rPr lang="en-US" dirty="0" smtClean="0">
                <a:latin typeface="Times New Roman" panose="02020603050405020304" pitchFamily="18" charset="0"/>
                <a:cs typeface="Times New Roman" panose="02020603050405020304" pitchFamily="18" charset="0"/>
              </a:rPr>
              <a:t>Omega-3 eggs are eggs fortified with flax goodness through flax fed to laying hens. These eggs contain the essential omega-3 fatty acid, alpha-linolenic (ALA), plus two other omega-3 fatty acids </a:t>
            </a:r>
            <a:r>
              <a:rPr lang="en-US" dirty="0" err="1" smtClean="0">
                <a:latin typeface="Times New Roman" panose="02020603050405020304" pitchFamily="18" charset="0"/>
                <a:cs typeface="Times New Roman" panose="02020603050405020304" pitchFamily="18" charset="0"/>
              </a:rPr>
              <a:t>namley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eicosapentaenoic</a:t>
            </a:r>
            <a:r>
              <a:rPr lang="en-US" dirty="0" smtClean="0">
                <a:latin typeface="Times New Roman" panose="02020603050405020304" pitchFamily="18" charset="0"/>
                <a:cs typeface="Times New Roman" panose="02020603050405020304" pitchFamily="18" charset="0"/>
              </a:rPr>
              <a:t> acid (EPA) and docosahexaenoic (DHA).</a:t>
            </a:r>
          </a:p>
          <a:p>
            <a:pPr>
              <a:lnSpc>
                <a:spcPct val="100000"/>
              </a:lnSpc>
            </a:pPr>
            <a:r>
              <a:rPr lang="en-US" dirty="0" smtClean="0">
                <a:latin typeface="Times New Roman" panose="02020603050405020304" pitchFamily="18" charset="0"/>
                <a:cs typeface="Times New Roman" panose="02020603050405020304" pitchFamily="18" charset="0"/>
              </a:rPr>
              <a:t>Omega-3 enriched eggs provide about 12 times more omega-3 fatty acids than regular eggs, based on an average omega-3 content of 0.5 grams in omega-3 enriched eggs versus 0.04 grams in regular eggs</a:t>
            </a:r>
          </a:p>
          <a:p>
            <a:pPr>
              <a:lnSpc>
                <a:spcPct val="10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23697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NUTRITIONALLY ENHANCED EGG </a:t>
            </a:r>
            <a:endParaRPr lang="en-US" dirty="0"/>
          </a:p>
        </p:txBody>
      </p:sp>
      <p:sp>
        <p:nvSpPr>
          <p:cNvPr id="3" name="Content Placeholder 2"/>
          <p:cNvSpPr>
            <a:spLocks noGrp="1"/>
          </p:cNvSpPr>
          <p:nvPr>
            <p:ph idx="1"/>
          </p:nvPr>
        </p:nvSpPr>
        <p:spPr/>
        <p:txBody>
          <a:bodyPr/>
          <a:lstStyle/>
          <a:p>
            <a:pPr marL="0" indent="0">
              <a:buNone/>
            </a:pPr>
            <a:r>
              <a:rPr lang="en-US" u="sng" dirty="0" smtClean="0">
                <a:effectLst/>
                <a:latin typeface="Times New Roman" panose="02020603050405020304" pitchFamily="18" charset="0"/>
                <a:cs typeface="Times New Roman" panose="02020603050405020304" pitchFamily="18" charset="0"/>
              </a:rPr>
              <a:t>LUTEIN-ENRICHED EGGS</a:t>
            </a:r>
          </a:p>
          <a:p>
            <a:r>
              <a:rPr lang="en-US" dirty="0" smtClean="0">
                <a:effectLst/>
                <a:latin typeface="Times New Roman" panose="02020603050405020304" pitchFamily="18" charset="0"/>
                <a:cs typeface="Times New Roman" panose="02020603050405020304" pitchFamily="18" charset="0"/>
              </a:rPr>
              <a:t>Dietary lutein has </a:t>
            </a:r>
            <a:r>
              <a:rPr lang="en-US" dirty="0" smtClean="0">
                <a:latin typeface="Times New Roman" panose="02020603050405020304" pitchFamily="18" charset="0"/>
                <a:cs typeface="Times New Roman" panose="02020603050405020304" pitchFamily="18" charset="0"/>
              </a:rPr>
              <a:t>a positive </a:t>
            </a:r>
            <a:r>
              <a:rPr lang="en-US" dirty="0" smtClean="0">
                <a:effectLst/>
                <a:latin typeface="Times New Roman" panose="02020603050405020304" pitchFamily="18" charset="0"/>
                <a:cs typeface="Times New Roman" panose="02020603050405020304" pitchFamily="18" charset="0"/>
              </a:rPr>
              <a:t>relation to human health because of its preventative effects on various eye diseases</a:t>
            </a:r>
          </a:p>
          <a:p>
            <a:r>
              <a:rPr lang="en-US" dirty="0" smtClean="0">
                <a:effectLst/>
                <a:latin typeface="Times New Roman" panose="02020603050405020304" pitchFamily="18" charset="0"/>
                <a:cs typeface="Times New Roman" panose="02020603050405020304" pitchFamily="18" charset="0"/>
              </a:rPr>
              <a:t>Eggs are considered a good source due to good accumulation and relatively high concentrations of lutein</a:t>
            </a:r>
          </a:p>
          <a:p>
            <a:r>
              <a:rPr lang="en-US" dirty="0" smtClean="0">
                <a:effectLst/>
                <a:latin typeface="Times New Roman" panose="02020603050405020304" pitchFamily="18" charset="0"/>
                <a:cs typeface="Times New Roman" panose="02020603050405020304" pitchFamily="18" charset="0"/>
              </a:rPr>
              <a:t> Therefore, lutein-enriched eggs are recommend for good eye and brain health </a:t>
            </a:r>
          </a:p>
          <a:p>
            <a:pPr marL="0" indent="0">
              <a:buNone/>
            </a:pPr>
            <a:r>
              <a:rPr lang="en-US" dirty="0" smtClean="0">
                <a:latin typeface="Times New Roman" panose="02020603050405020304" pitchFamily="18" charset="0"/>
                <a:cs typeface="Times New Roman" panose="02020603050405020304" pitchFamily="18" charset="0"/>
              </a:rPr>
              <a:t>Moreover selenium enriched eggs to reduce oxidative stress and folate enriched eggs to boast iron in the body are also produced</a:t>
            </a:r>
            <a:endParaRPr lang="en-US" dirty="0" smtClean="0">
              <a:effectLst/>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76761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33751" y="1825625"/>
            <a:ext cx="6524497" cy="4351338"/>
          </a:xfrm>
        </p:spPr>
      </p:pic>
    </p:spTree>
    <p:extLst>
      <p:ext uri="{BB962C8B-B14F-4D97-AF65-F5344CB8AC3E}">
        <p14:creationId xmlns:p14="http://schemas.microsoft.com/office/powerpoint/2010/main" val="96591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EGG PROCESSING</a:t>
            </a:r>
            <a:endParaRPr lang="en-US" dirty="0"/>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Nutritional composition </a:t>
            </a: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Water 		73.6%</a:t>
            </a:r>
          </a:p>
          <a:p>
            <a:pPr marL="0" indent="0">
              <a:buNone/>
            </a:pPr>
            <a:r>
              <a:rPr lang="en-US" dirty="0" smtClean="0">
                <a:latin typeface="Times New Roman" panose="02020603050405020304" pitchFamily="18" charset="0"/>
                <a:cs typeface="Times New Roman" panose="02020603050405020304" pitchFamily="18" charset="0"/>
              </a:rPr>
              <a:t>Solids 		26.4%</a:t>
            </a:r>
          </a:p>
          <a:p>
            <a:pPr marL="0" indent="0">
              <a:buNone/>
            </a:pPr>
            <a:r>
              <a:rPr lang="en-US" dirty="0" smtClean="0">
                <a:latin typeface="Times New Roman" panose="02020603050405020304" pitchFamily="18" charset="0"/>
                <a:cs typeface="Times New Roman" panose="02020603050405020304" pitchFamily="18" charset="0"/>
              </a:rPr>
              <a:t>Proteins 		12.8</a:t>
            </a:r>
          </a:p>
          <a:p>
            <a:pPr marL="0" indent="0">
              <a:buNone/>
            </a:pPr>
            <a:r>
              <a:rPr lang="en-US" dirty="0" smtClean="0">
                <a:latin typeface="Times New Roman" panose="02020603050405020304" pitchFamily="18" charset="0"/>
                <a:cs typeface="Times New Roman" panose="02020603050405020304" pitchFamily="18" charset="0"/>
              </a:rPr>
              <a:t>Lipids 		11.8%</a:t>
            </a:r>
          </a:p>
          <a:p>
            <a:pPr marL="0" indent="0">
              <a:buNone/>
            </a:pPr>
            <a:r>
              <a:rPr lang="en-US" dirty="0" smtClean="0">
                <a:latin typeface="Times New Roman" panose="02020603050405020304" pitchFamily="18" charset="0"/>
                <a:cs typeface="Times New Roman" panose="02020603050405020304" pitchFamily="18" charset="0"/>
              </a:rPr>
              <a:t>Carbohydrates 	1%</a:t>
            </a:r>
          </a:p>
          <a:p>
            <a:pPr marL="0" indent="0">
              <a:buNone/>
            </a:pPr>
            <a:r>
              <a:rPr lang="en-US" dirty="0" smtClean="0">
                <a:latin typeface="Times New Roman" panose="02020603050405020304" pitchFamily="18" charset="0"/>
                <a:cs typeface="Times New Roman" panose="02020603050405020304" pitchFamily="18" charset="0"/>
              </a:rPr>
              <a:t>In organic matter 	0.8%</a:t>
            </a:r>
          </a:p>
          <a:p>
            <a:pPr marL="0" indent="0">
              <a:buNone/>
            </a:pP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1899" y="2238375"/>
            <a:ext cx="3571875" cy="2381250"/>
          </a:xfrm>
          <a:prstGeom prst="rect">
            <a:avLst/>
          </a:prstGeom>
        </p:spPr>
      </p:pic>
    </p:spTree>
    <p:extLst>
      <p:ext uri="{BB962C8B-B14F-4D97-AF65-F5344CB8AC3E}">
        <p14:creationId xmlns:p14="http://schemas.microsoft.com/office/powerpoint/2010/main" val="3266993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EGG PROCESSING</a:t>
            </a:r>
            <a:endParaRPr lang="en-US" dirty="0"/>
          </a:p>
        </p:txBody>
      </p:sp>
      <p:sp>
        <p:nvSpPr>
          <p:cNvPr id="3" name="Content Placeholder 2"/>
          <p:cNvSpPr>
            <a:spLocks noGrp="1"/>
          </p:cNvSpPr>
          <p:nvPr>
            <p:ph idx="1"/>
          </p:nvPr>
        </p:nvSpPr>
        <p:spPr/>
        <p:txBody>
          <a:bodyPr>
            <a:normAutofit lnSpcReduction="10000"/>
          </a:bodyPr>
          <a:lstStyle/>
          <a:p>
            <a:pPr marL="0" indent="0">
              <a:lnSpc>
                <a:spcPct val="100000"/>
              </a:lnSpc>
              <a:buNone/>
            </a:pPr>
            <a:r>
              <a:rPr lang="en-US" dirty="0" smtClean="0">
                <a:latin typeface="Times New Roman" panose="02020603050405020304" pitchFamily="18" charset="0"/>
                <a:cs typeface="Times New Roman" panose="02020603050405020304" pitchFamily="18" charset="0"/>
              </a:rPr>
              <a:t>Nutritionally eggs are very essential for human body growth and development </a:t>
            </a:r>
          </a:p>
          <a:p>
            <a:pPr>
              <a:lnSpc>
                <a:spcPct val="100000"/>
              </a:lnSpc>
            </a:pPr>
            <a:r>
              <a:rPr lang="en-US" dirty="0" smtClean="0">
                <a:latin typeface="Times New Roman" panose="02020603050405020304" pitchFamily="18" charset="0"/>
                <a:cs typeface="Times New Roman" panose="02020603050405020304" pitchFamily="18" charset="0"/>
              </a:rPr>
              <a:t>They contain 9 different proteins including </a:t>
            </a:r>
            <a:r>
              <a:rPr lang="en-US" dirty="0" err="1" smtClean="0">
                <a:latin typeface="Times New Roman" panose="02020603050405020304" pitchFamily="18" charset="0"/>
                <a:cs typeface="Times New Roman" panose="02020603050405020304" pitchFamily="18" charset="0"/>
              </a:rPr>
              <a:t>ovalalbumin</a:t>
            </a:r>
            <a:r>
              <a:rPr lang="en-US" dirty="0" smtClean="0">
                <a:latin typeface="Times New Roman" panose="02020603050405020304" pitchFamily="18" charset="0"/>
                <a:cs typeface="Times New Roman" panose="02020603050405020304" pitchFamily="18" charset="0"/>
              </a:rPr>
              <a:t> and </a:t>
            </a:r>
            <a:r>
              <a:rPr lang="en-US" dirty="0" err="1" smtClean="0">
                <a:latin typeface="Times New Roman" panose="02020603050405020304" pitchFamily="18" charset="0"/>
                <a:cs typeface="Times New Roman" panose="02020603050405020304" pitchFamily="18" charset="0"/>
              </a:rPr>
              <a:t>ovalvitelin</a:t>
            </a:r>
            <a:r>
              <a:rPr lang="en-US" dirty="0" smtClean="0">
                <a:latin typeface="Times New Roman" panose="02020603050405020304" pitchFamily="18" charset="0"/>
                <a:cs typeface="Times New Roman" panose="02020603050405020304" pitchFamily="18" charset="0"/>
              </a:rPr>
              <a:t>. Egg proteins has digestibility </a:t>
            </a:r>
          </a:p>
          <a:p>
            <a:pPr>
              <a:lnSpc>
                <a:spcPct val="100000"/>
              </a:lnSpc>
            </a:pPr>
            <a:r>
              <a:rPr lang="en-US" dirty="0" smtClean="0">
                <a:latin typeface="Times New Roman" panose="02020603050405020304" pitchFamily="18" charset="0"/>
                <a:cs typeface="Times New Roman" panose="02020603050405020304" pitchFamily="18" charset="0"/>
              </a:rPr>
              <a:t>Egg contains all essential amino acids and some non essential amino acids</a:t>
            </a:r>
          </a:p>
          <a:p>
            <a:pPr>
              <a:lnSpc>
                <a:spcPct val="100000"/>
              </a:lnSpc>
            </a:pPr>
            <a:r>
              <a:rPr lang="en-US" dirty="0" smtClean="0">
                <a:latin typeface="Times New Roman" panose="02020603050405020304" pitchFamily="18" charset="0"/>
                <a:cs typeface="Times New Roman" panose="02020603050405020304" pitchFamily="18" charset="0"/>
              </a:rPr>
              <a:t>Essential fatty acids like linoleic and linolenic are present in egg</a:t>
            </a:r>
          </a:p>
          <a:p>
            <a:pPr>
              <a:lnSpc>
                <a:spcPct val="100000"/>
              </a:lnSpc>
            </a:pPr>
            <a:r>
              <a:rPr lang="en-US" dirty="0" smtClean="0">
                <a:latin typeface="Times New Roman" panose="02020603050405020304" pitchFamily="18" charset="0"/>
                <a:cs typeface="Times New Roman" panose="02020603050405020304" pitchFamily="18" charset="0"/>
              </a:rPr>
              <a:t>They also contain choline that is essential in building cell membranes </a:t>
            </a:r>
          </a:p>
          <a:p>
            <a:pPr>
              <a:lnSpc>
                <a:spcPct val="100000"/>
              </a:lnSpc>
            </a:pPr>
            <a:r>
              <a:rPr lang="en-US" dirty="0" smtClean="0">
                <a:latin typeface="Times New Roman" panose="02020603050405020304" pitchFamily="18" charset="0"/>
                <a:cs typeface="Times New Roman" panose="02020603050405020304" pitchFamily="18" charset="0"/>
              </a:rPr>
              <a:t>They raise Good lipid content in the body</a:t>
            </a:r>
          </a:p>
          <a:p>
            <a:endParaRPr lang="en-US" dirty="0" smtClean="0"/>
          </a:p>
        </p:txBody>
      </p:sp>
    </p:spTree>
    <p:extLst>
      <p:ext uri="{BB962C8B-B14F-4D97-AF65-F5344CB8AC3E}">
        <p14:creationId xmlns:p14="http://schemas.microsoft.com/office/powerpoint/2010/main" val="203845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FUNCTIONAL PROPERTIES OF EGGS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14115306"/>
              </p:ext>
            </p:extLst>
          </p:nvPr>
        </p:nvGraphicFramePr>
        <p:xfrm>
          <a:off x="838200" y="1378040"/>
          <a:ext cx="10515600" cy="47989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6408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FUNCTIONAL PROPERTIES OF EGGS</a:t>
            </a:r>
            <a:endParaRPr lang="en-US" dirty="0"/>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Aerating makes a mixture lighter. Fats, eggs and sugar are used for aerating</a:t>
            </a:r>
          </a:p>
          <a:p>
            <a:r>
              <a:rPr lang="en-US" dirty="0" smtClean="0">
                <a:latin typeface="Times New Roman" panose="02020603050405020304" pitchFamily="18" charset="0"/>
                <a:cs typeface="Times New Roman" panose="02020603050405020304" pitchFamily="18" charset="0"/>
              </a:rPr>
              <a:t>Binding helps to stick ingredients together as used in baking units  </a:t>
            </a:r>
          </a:p>
          <a:p>
            <a:r>
              <a:rPr lang="en-US" dirty="0" smtClean="0">
                <a:latin typeface="Times New Roman" panose="02020603050405020304" pitchFamily="18" charset="0"/>
                <a:cs typeface="Times New Roman" panose="02020603050405020304" pitchFamily="18" charset="0"/>
              </a:rPr>
              <a:t>Browning adds a layer of </a:t>
            </a:r>
            <a:r>
              <a:rPr lang="en-US" dirty="0" smtClean="0">
                <a:latin typeface="Times New Roman" panose="02020603050405020304" pitchFamily="18" charset="0"/>
                <a:cs typeface="Times New Roman" panose="02020603050405020304" pitchFamily="18" charset="0"/>
              </a:rPr>
              <a:t>color </a:t>
            </a:r>
            <a:r>
              <a:rPr lang="en-US" dirty="0" smtClean="0">
                <a:latin typeface="Times New Roman" panose="02020603050405020304" pitchFamily="18" charset="0"/>
                <a:cs typeface="Times New Roman" panose="02020603050405020304" pitchFamily="18" charset="0"/>
              </a:rPr>
              <a:t>to the mixture. Fats, eggs, cereals, sugar, milk, flour and oil are used for browning</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when heated, egg glaze or sugar turns brown adding to the appearance of the food.</a:t>
            </a:r>
          </a:p>
          <a:p>
            <a:r>
              <a:rPr lang="en-US" dirty="0" smtClean="0">
                <a:latin typeface="Times New Roman" panose="02020603050405020304" pitchFamily="18" charset="0"/>
                <a:cs typeface="Times New Roman" panose="02020603050405020304" pitchFamily="18" charset="0"/>
              </a:rPr>
              <a:t>Emulsifying uses eggs to help mix two liquids that would normally stay separate, such as water and oil.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984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FUNCTIONAL PROPERTIES OF EGGS</a:t>
            </a:r>
            <a:endParaRPr lang="en-US" dirty="0"/>
          </a:p>
        </p:txBody>
      </p:sp>
      <p:sp>
        <p:nvSpPr>
          <p:cNvPr id="3" name="Content Placeholder 2"/>
          <p:cNvSpPr>
            <a:spLocks noGrp="1"/>
          </p:cNvSpPr>
          <p:nvPr>
            <p:ph idx="1"/>
          </p:nvPr>
        </p:nvSpPr>
        <p:spPr/>
        <p:txBody>
          <a:bodyPr>
            <a:normAutofit/>
          </a:bodyPr>
          <a:lstStyle/>
          <a:p>
            <a:r>
              <a:rPr lang="en-US" dirty="0" smtClean="0">
                <a:latin typeface="Times New Roman" panose="02020603050405020304" pitchFamily="18" charset="0"/>
                <a:cs typeface="Times New Roman" panose="02020603050405020304" pitchFamily="18" charset="0"/>
              </a:rPr>
              <a:t>Flavoring helps to make something taste better, by adding fats, eggs, pulses, fruit, sugar, milk or oil</a:t>
            </a:r>
          </a:p>
          <a:p>
            <a:r>
              <a:rPr lang="en-US" dirty="0" smtClean="0">
                <a:latin typeface="Times New Roman" panose="02020603050405020304" pitchFamily="18" charset="0"/>
                <a:cs typeface="Times New Roman" panose="02020603050405020304" pitchFamily="18" charset="0"/>
              </a:rPr>
              <a:t> Moistening helps to remove the dryness from foods.</a:t>
            </a:r>
          </a:p>
          <a:p>
            <a:r>
              <a:rPr lang="en-US" dirty="0" smtClean="0">
                <a:latin typeface="Times New Roman" panose="02020603050405020304" pitchFamily="18" charset="0"/>
                <a:cs typeface="Times New Roman" panose="02020603050405020304" pitchFamily="18" charset="0"/>
              </a:rPr>
              <a:t>Setting uses eggs to make foods firm</a:t>
            </a:r>
          </a:p>
          <a:p>
            <a:r>
              <a:rPr lang="en-US" dirty="0" smtClean="0">
                <a:latin typeface="Times New Roman" panose="02020603050405020304" pitchFamily="18" charset="0"/>
                <a:cs typeface="Times New Roman" panose="02020603050405020304" pitchFamily="18" charset="0"/>
              </a:rPr>
              <a:t>Stabilizing helps food to keep its structure</a:t>
            </a:r>
          </a:p>
          <a:p>
            <a:r>
              <a:rPr lang="en-US" dirty="0" smtClean="0">
                <a:latin typeface="Times New Roman" panose="02020603050405020304" pitchFamily="18" charset="0"/>
                <a:cs typeface="Times New Roman" panose="02020603050405020304" pitchFamily="18" charset="0"/>
              </a:rPr>
              <a:t>  Thickening is the use of eggs to thicken liquids such as milk. (Usually heat is applied, as in the making of egg custard)</a:t>
            </a:r>
          </a:p>
          <a:p>
            <a:r>
              <a:rPr lang="en-US" dirty="0" err="1" smtClean="0">
                <a:latin typeface="Times New Roman" panose="02020603050405020304" pitchFamily="18" charset="0"/>
                <a:cs typeface="Times New Roman" panose="02020603050405020304" pitchFamily="18" charset="0"/>
              </a:rPr>
              <a:t>Volumizing</a:t>
            </a:r>
            <a:r>
              <a:rPr lang="en-US" dirty="0" smtClean="0">
                <a:latin typeface="Times New Roman" panose="02020603050405020304" pitchFamily="18" charset="0"/>
                <a:cs typeface="Times New Roman" panose="02020603050405020304" pitchFamily="18" charset="0"/>
              </a:rPr>
              <a:t> is the use of eggs to increase the volume or amount of space occupied by a substance used in pudding and meringues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0701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EGG QUALITY </a:t>
            </a:r>
            <a:endParaRPr lang="en-US" dirty="0"/>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Degree of acceptance by consumer is overall termed as egg quality. It has two types</a:t>
            </a:r>
          </a:p>
          <a:p>
            <a:pPr marL="514350" indent="-514350">
              <a:buFont typeface="+mj-lt"/>
              <a:buAutoNum type="arabicPeriod"/>
            </a:pPr>
            <a:r>
              <a:rPr lang="en-US" dirty="0" smtClean="0">
                <a:latin typeface="Times New Roman" panose="02020603050405020304" pitchFamily="18" charset="0"/>
                <a:cs typeface="Times New Roman" panose="02020603050405020304" pitchFamily="18" charset="0"/>
              </a:rPr>
              <a:t>Exterior quality</a:t>
            </a:r>
          </a:p>
          <a:p>
            <a:pPr marL="514350" indent="-514350">
              <a:buFont typeface="+mj-lt"/>
              <a:buAutoNum type="alphaLcParenR"/>
            </a:pPr>
            <a:r>
              <a:rPr lang="en-US" dirty="0" smtClean="0">
                <a:latin typeface="Times New Roman" panose="02020603050405020304" pitchFamily="18" charset="0"/>
                <a:cs typeface="Times New Roman" panose="02020603050405020304" pitchFamily="18" charset="0"/>
              </a:rPr>
              <a:t>Size</a:t>
            </a:r>
          </a:p>
          <a:p>
            <a:pPr marL="0" indent="0">
              <a:buNone/>
            </a:pPr>
            <a:r>
              <a:rPr lang="en-US" dirty="0" smtClean="0">
                <a:latin typeface="Times New Roman" panose="02020603050405020304" pitchFamily="18" charset="0"/>
                <a:cs typeface="Times New Roman" panose="02020603050405020304" pitchFamily="18" charset="0"/>
              </a:rPr>
              <a:t>Expressed in terms of weight. It depend on the age, </a:t>
            </a:r>
            <a:r>
              <a:rPr lang="en-US" dirty="0" err="1" smtClean="0">
                <a:latin typeface="Times New Roman" panose="02020603050405020304" pitchFamily="18" charset="0"/>
                <a:cs typeface="Times New Roman" panose="02020603050405020304" pitchFamily="18" charset="0"/>
              </a:rPr>
              <a:t>nutrition,genetic</a:t>
            </a:r>
            <a:r>
              <a:rPr lang="en-US" dirty="0" smtClean="0">
                <a:latin typeface="Times New Roman" panose="02020603050405020304" pitchFamily="18" charset="0"/>
                <a:cs typeface="Times New Roman" panose="02020603050405020304" pitchFamily="18" charset="0"/>
              </a:rPr>
              <a:t> factor and season</a:t>
            </a:r>
          </a:p>
          <a:p>
            <a:pPr marL="514350" indent="-514350">
              <a:buAutoNum type="alphaLcParenR" startAt="2"/>
            </a:pPr>
            <a:r>
              <a:rPr lang="en-US" dirty="0" smtClean="0">
                <a:latin typeface="Times New Roman" panose="02020603050405020304" pitchFamily="18" charset="0"/>
                <a:cs typeface="Times New Roman" panose="02020603050405020304" pitchFamily="18" charset="0"/>
              </a:rPr>
              <a:t>Shape</a:t>
            </a:r>
          </a:p>
          <a:p>
            <a:pPr marL="0" indent="0">
              <a:buNone/>
            </a:pPr>
            <a:r>
              <a:rPr lang="en-US" dirty="0" smtClean="0">
                <a:latin typeface="Times New Roman" panose="02020603050405020304" pitchFamily="18" charset="0"/>
                <a:cs typeface="Times New Roman" panose="02020603050405020304" pitchFamily="18" charset="0"/>
              </a:rPr>
              <a:t>Mostly round or oval shaped </a:t>
            </a:r>
          </a:p>
          <a:p>
            <a:pPr marL="0" indent="0">
              <a:buNone/>
            </a:pPr>
            <a:endParaRPr lang="en-US" dirty="0" smtClean="0">
              <a:latin typeface="Times New Roman" panose="02020603050405020304" pitchFamily="18" charset="0"/>
              <a:cs typeface="Times New Roman" panose="02020603050405020304" pitchFamily="18" charset="0"/>
            </a:endParaRPr>
          </a:p>
          <a:p>
            <a:pPr marL="514350" indent="-514350">
              <a:buFont typeface="+mj-lt"/>
              <a:buAutoNum type="alphaUcPeriod"/>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5384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latin typeface="Times New Roman" panose="02020603050405020304" pitchFamily="18" charset="0"/>
                <a:cs typeface="Times New Roman" panose="02020603050405020304" pitchFamily="18" charset="0"/>
              </a:rPr>
              <a:t>EGG QUALITY </a:t>
            </a:r>
            <a:endParaRPr lang="en-US" dirty="0"/>
          </a:p>
        </p:txBody>
      </p:sp>
      <p:sp>
        <p:nvSpPr>
          <p:cNvPr id="3" name="Content Placeholder 2"/>
          <p:cNvSpPr>
            <a:spLocks noGrp="1"/>
          </p:cNvSpPr>
          <p:nvPr>
            <p:ph idx="1"/>
          </p:nvPr>
        </p:nvSpPr>
        <p:spPr/>
        <p:txBody>
          <a:bodyPr/>
          <a:lstStyle/>
          <a:p>
            <a:pPr marL="0" indent="0">
              <a:lnSpc>
                <a:spcPct val="150000"/>
              </a:lnSpc>
              <a:buNone/>
            </a:pPr>
            <a:r>
              <a:rPr lang="en-US" dirty="0" smtClean="0">
                <a:latin typeface="Times New Roman" panose="02020603050405020304" pitchFamily="18" charset="0"/>
                <a:cs typeface="Times New Roman" panose="02020603050405020304" pitchFamily="18" charset="0"/>
              </a:rPr>
              <a:t>C) Shell color </a:t>
            </a:r>
          </a:p>
          <a:p>
            <a:pPr marL="0" indent="0">
              <a:lnSpc>
                <a:spcPct val="150000"/>
              </a:lnSpc>
              <a:buNone/>
            </a:pPr>
            <a:r>
              <a:rPr lang="en-US" dirty="0" smtClean="0">
                <a:latin typeface="Times New Roman" panose="02020603050405020304" pitchFamily="18" charset="0"/>
                <a:cs typeface="Times New Roman" panose="02020603050405020304" pitchFamily="18" charset="0"/>
              </a:rPr>
              <a:t>It is mostly white with traces of brown and mostly depends on the species and s not linked with the nutrition of bird</a:t>
            </a:r>
          </a:p>
          <a:p>
            <a:pPr marL="0" indent="0">
              <a:lnSpc>
                <a:spcPct val="150000"/>
              </a:lnSpc>
              <a:buNone/>
            </a:pPr>
            <a:r>
              <a:rPr lang="en-US" dirty="0" smtClean="0">
                <a:latin typeface="Times New Roman" panose="02020603050405020304" pitchFamily="18" charset="0"/>
                <a:cs typeface="Times New Roman" panose="02020603050405020304" pitchFamily="18" charset="0"/>
              </a:rPr>
              <a:t>d) Shell thickness</a:t>
            </a:r>
          </a:p>
          <a:p>
            <a:pPr marL="0" indent="0">
              <a:lnSpc>
                <a:spcPct val="150000"/>
              </a:lnSpc>
              <a:buNone/>
            </a:pPr>
            <a:r>
              <a:rPr lang="en-US" dirty="0" smtClean="0">
                <a:latin typeface="Times New Roman" panose="02020603050405020304" pitchFamily="18" charset="0"/>
                <a:cs typeface="Times New Roman" panose="02020603050405020304" pitchFamily="18" charset="0"/>
              </a:rPr>
              <a:t>Required shell thickness is 0.311mm, other than this thickness egg will break during storage, distribution and processing</a:t>
            </a:r>
          </a:p>
          <a:p>
            <a:pPr marL="0" indent="0">
              <a:lnSpc>
                <a:spcPct val="150000"/>
              </a:lnSpc>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40303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2978</TotalTime>
  <Words>1086</Words>
  <Application>Microsoft Office PowerPoint</Application>
  <PresentationFormat>Widescreen</PresentationFormat>
  <Paragraphs>125</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PowerPoint Presentation</vt:lpstr>
      <vt:lpstr>EGG PROCESSING</vt:lpstr>
      <vt:lpstr>EGG PROCESSING</vt:lpstr>
      <vt:lpstr>EGG PROCESSING</vt:lpstr>
      <vt:lpstr>FUNCTIONAL PROPERTIES OF EGGS</vt:lpstr>
      <vt:lpstr>FUNCTIONAL PROPERTIES OF EGGS</vt:lpstr>
      <vt:lpstr>FUNCTIONAL PROPERTIES OF EGGS</vt:lpstr>
      <vt:lpstr>EGG QUALITY </vt:lpstr>
      <vt:lpstr>EGG QUALITY </vt:lpstr>
      <vt:lpstr>EGG QUALITY </vt:lpstr>
      <vt:lpstr>FACTORS AFFECTING EGG QUALITY</vt:lpstr>
      <vt:lpstr>EGG GRADING</vt:lpstr>
      <vt:lpstr>EGG GRADING</vt:lpstr>
      <vt:lpstr>EGG QUALITY CONTROL</vt:lpstr>
      <vt:lpstr>EGG QUALITY CONTROL</vt:lpstr>
      <vt:lpstr>EGG PRESERVATION</vt:lpstr>
      <vt:lpstr>EGG PRESERVATION</vt:lpstr>
      <vt:lpstr>EGG PRESERVATION</vt:lpstr>
      <vt:lpstr>EGG PRESERVATION</vt:lpstr>
      <vt:lpstr>NUTRITIONALLY ENHANCED EGG </vt:lpstr>
      <vt:lpstr>NUTRITIONALLY ENHANCED EGG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Ushna Khalid</dc:creator>
  <cp:lastModifiedBy>Ushna Khalid</cp:lastModifiedBy>
  <cp:revision>13</cp:revision>
  <dcterms:created xsi:type="dcterms:W3CDTF">2020-04-13T13:19:55Z</dcterms:created>
  <dcterms:modified xsi:type="dcterms:W3CDTF">2020-04-19T11:12:29Z</dcterms:modified>
</cp:coreProperties>
</file>