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3" r:id="rId5"/>
    <p:sldId id="274" r:id="rId6"/>
    <p:sldId id="275" r:id="rId7"/>
    <p:sldId id="278" r:id="rId8"/>
    <p:sldId id="279" r:id="rId9"/>
    <p:sldId id="280" r:id="rId10"/>
    <p:sldId id="282" r:id="rId11"/>
    <p:sldId id="257" r:id="rId12"/>
    <p:sldId id="261" r:id="rId13"/>
    <p:sldId id="262" r:id="rId14"/>
    <p:sldId id="263" r:id="rId15"/>
    <p:sldId id="268" r:id="rId16"/>
    <p:sldId id="267" r:id="rId17"/>
    <p:sldId id="271" r:id="rId18"/>
    <p:sldId id="270" r:id="rId19"/>
    <p:sldId id="264" r:id="rId20"/>
    <p:sldId id="283" r:id="rId21"/>
    <p:sldId id="284" r:id="rId22"/>
    <p:sldId id="265" r:id="rId23"/>
    <p:sldId id="281" r:id="rId24"/>
    <p:sldId id="285" r:id="rId25"/>
    <p:sldId id="286" r:id="rId26"/>
    <p:sldId id="287" r:id="rId27"/>
    <p:sldId id="289"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15AF9C-A405-46DD-9B40-993FAD231BF4}" type="datetimeFigureOut">
              <a:rPr lang="en-US" smtClean="0"/>
              <a:pPr/>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423352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5AF9C-A405-46DD-9B40-993FAD231BF4}" type="datetimeFigureOut">
              <a:rPr lang="en-US" smtClean="0"/>
              <a:pPr/>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364504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5AF9C-A405-46DD-9B40-993FAD231BF4}" type="datetimeFigureOut">
              <a:rPr lang="en-US" smtClean="0"/>
              <a:pPr/>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276215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5AF9C-A405-46DD-9B40-993FAD231BF4}" type="datetimeFigureOut">
              <a:rPr lang="en-US" smtClean="0"/>
              <a:pPr/>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358675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5AF9C-A405-46DD-9B40-993FAD231BF4}" type="datetimeFigureOut">
              <a:rPr lang="en-US" smtClean="0"/>
              <a:pPr/>
              <a:t>8/11/2018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2432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15AF9C-A405-46DD-9B40-993FAD231BF4}" type="datetimeFigureOut">
              <a:rPr lang="en-US" smtClean="0"/>
              <a:pPr/>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307466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15AF9C-A405-46DD-9B40-993FAD231BF4}" type="datetimeFigureOut">
              <a:rPr lang="en-US" smtClean="0"/>
              <a:pPr/>
              <a:t>8/11/2018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106113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15AF9C-A405-46DD-9B40-993FAD231BF4}" type="datetimeFigureOut">
              <a:rPr lang="en-US" smtClean="0"/>
              <a:pPr/>
              <a:t>8/11/2018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9241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5AF9C-A405-46DD-9B40-993FAD231BF4}" type="datetimeFigureOut">
              <a:rPr lang="en-US" smtClean="0"/>
              <a:pPr/>
              <a:t>8/11/2018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218216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5AF9C-A405-46DD-9B40-993FAD231BF4}" type="datetimeFigureOut">
              <a:rPr lang="en-US" smtClean="0"/>
              <a:pPr/>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38886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5AF9C-A405-46DD-9B40-993FAD231BF4}" type="datetimeFigureOut">
              <a:rPr lang="en-US" smtClean="0"/>
              <a:pPr/>
              <a:t>8/11/2018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314636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5AF9C-A405-46DD-9B40-993FAD231BF4}" type="datetimeFigureOut">
              <a:rPr lang="en-US" smtClean="0"/>
              <a:pPr/>
              <a:t>8/11/2018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253AF-D105-448E-9D5F-F3C5C4C2503C}" type="slidenum">
              <a:rPr lang="en-US" smtClean="0"/>
              <a:pPr/>
              <a:t>‹#›</a:t>
            </a:fld>
            <a:endParaRPr lang="en-US"/>
          </a:p>
        </p:txBody>
      </p:sp>
    </p:spTree>
    <p:extLst>
      <p:ext uri="{BB962C8B-B14F-4D97-AF65-F5344CB8AC3E}">
        <p14:creationId xmlns="" xmlns:p14="http://schemas.microsoft.com/office/powerpoint/2010/main" val="1374505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297" y="641445"/>
            <a:ext cx="9735403" cy="982637"/>
          </a:xfrm>
        </p:spPr>
        <p:txBody>
          <a:bodyPr>
            <a:normAutofit/>
          </a:bodyPr>
          <a:lstStyle/>
          <a:p>
            <a:r>
              <a:rPr lang="en-US" dirty="0" smtClean="0">
                <a:latin typeface="Times New Roman" panose="02020603050405020304" pitchFamily="18" charset="0"/>
                <a:cs typeface="Times New Roman" panose="02020603050405020304" pitchFamily="18" charset="0"/>
              </a:rPr>
              <a:t>METHOD OF TESTING</a:t>
            </a:r>
            <a:endParaRPr lang="en-US" dirty="0"/>
          </a:p>
        </p:txBody>
      </p:sp>
      <p:sp>
        <p:nvSpPr>
          <p:cNvPr id="3" name="Subtitle 2"/>
          <p:cNvSpPr>
            <a:spLocks noGrp="1"/>
          </p:cNvSpPr>
          <p:nvPr>
            <p:ph type="subTitle" idx="1"/>
          </p:nvPr>
        </p:nvSpPr>
        <p:spPr>
          <a:xfrm>
            <a:off x="3341194" y="5846655"/>
            <a:ext cx="3693992" cy="396756"/>
          </a:xfrm>
        </p:spPr>
        <p:txBody>
          <a:bodyPr>
            <a:normAutofit lnSpcReduction="10000"/>
          </a:bodyPr>
          <a:lstStyle/>
          <a:p>
            <a:r>
              <a:rPr lang="en-US" dirty="0" smtClean="0"/>
              <a:t>Lecture-3</a:t>
            </a:r>
            <a:endParaRPr lang="en-US" dirty="0"/>
          </a:p>
        </p:txBody>
      </p:sp>
      <p:pic>
        <p:nvPicPr>
          <p:cNvPr id="4" name="Picture 3"/>
          <p:cNvPicPr>
            <a:picLocks noChangeAspect="1"/>
          </p:cNvPicPr>
          <p:nvPr/>
        </p:nvPicPr>
        <p:blipFill>
          <a:blip r:embed="rId2"/>
          <a:stretch>
            <a:fillRect/>
          </a:stretch>
        </p:blipFill>
        <p:spPr>
          <a:xfrm>
            <a:off x="941695" y="1970132"/>
            <a:ext cx="4798999" cy="3603011"/>
          </a:xfrm>
          <a:prstGeom prst="rect">
            <a:avLst/>
          </a:prstGeom>
        </p:spPr>
      </p:pic>
      <p:pic>
        <p:nvPicPr>
          <p:cNvPr id="5" name="Picture 4"/>
          <p:cNvPicPr>
            <a:picLocks noChangeAspect="1"/>
          </p:cNvPicPr>
          <p:nvPr/>
        </p:nvPicPr>
        <p:blipFill>
          <a:blip r:embed="rId3"/>
          <a:stretch>
            <a:fillRect/>
          </a:stretch>
        </p:blipFill>
        <p:spPr>
          <a:xfrm>
            <a:off x="5950424" y="2095636"/>
            <a:ext cx="4406693" cy="3705219"/>
          </a:xfrm>
          <a:prstGeom prst="rect">
            <a:avLst/>
          </a:prstGeom>
        </p:spPr>
      </p:pic>
    </p:spTree>
    <p:extLst>
      <p:ext uri="{BB962C8B-B14F-4D97-AF65-F5344CB8AC3E}">
        <p14:creationId xmlns="" xmlns:p14="http://schemas.microsoft.com/office/powerpoint/2010/main" val="2809960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en-US" b="1" dirty="0">
                <a:latin typeface="Times New Roman" panose="02020603050405020304" pitchFamily="18" charset="0"/>
                <a:cs typeface="Times New Roman" panose="02020603050405020304" pitchFamily="18" charset="0"/>
              </a:rPr>
              <a:t>Bending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Bending occurs when the force applied tends to pull a horizontal bar out of its straight line</a:t>
            </a:r>
            <a:r>
              <a:rPr lang="hr-HR" alt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09580" y="2614187"/>
            <a:ext cx="2420772" cy="4033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95212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462" y="1974115"/>
            <a:ext cx="9343026" cy="1325563"/>
          </a:xfrm>
        </p:spPr>
        <p:txBody>
          <a:bodyPr/>
          <a:lstStyle/>
          <a:p>
            <a:r>
              <a:rPr lang="en-US" dirty="0" smtClean="0">
                <a:latin typeface="Times New Roman" panose="02020603050405020304" pitchFamily="18" charset="0"/>
                <a:cs typeface="Times New Roman" panose="02020603050405020304" pitchFamily="18" charset="0"/>
              </a:rPr>
              <a:t>Method of testing of Fatigue test</a:t>
            </a:r>
            <a:endParaRPr lang="en-US" dirty="0"/>
          </a:p>
        </p:txBody>
      </p:sp>
      <p:sp>
        <p:nvSpPr>
          <p:cNvPr id="4" name="Title 1"/>
          <p:cNvSpPr txBox="1">
            <a:spLocks/>
          </p:cNvSpPr>
          <p:nvPr/>
        </p:nvSpPr>
        <p:spPr>
          <a:xfrm>
            <a:off x="1468271" y="948974"/>
            <a:ext cx="93430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Method of testing of Hardness test</a:t>
            </a:r>
            <a:endParaRPr lang="en-US" dirty="0"/>
          </a:p>
        </p:txBody>
      </p:sp>
      <p:sp>
        <p:nvSpPr>
          <p:cNvPr id="5" name="Title 1"/>
          <p:cNvSpPr txBox="1">
            <a:spLocks/>
          </p:cNvSpPr>
          <p:nvPr/>
        </p:nvSpPr>
        <p:spPr>
          <a:xfrm>
            <a:off x="1468271" y="4625241"/>
            <a:ext cx="93430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Method of testing of Impact test</a:t>
            </a:r>
            <a:endParaRPr lang="en-US" dirty="0"/>
          </a:p>
        </p:txBody>
      </p:sp>
      <p:sp>
        <p:nvSpPr>
          <p:cNvPr id="6" name="Title 1"/>
          <p:cNvSpPr txBox="1">
            <a:spLocks/>
          </p:cNvSpPr>
          <p:nvPr/>
        </p:nvSpPr>
        <p:spPr>
          <a:xfrm>
            <a:off x="1468271" y="3299678"/>
            <a:ext cx="93430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Method of testing of Tensile test</a:t>
            </a:r>
            <a:endParaRPr lang="en-US" dirty="0"/>
          </a:p>
        </p:txBody>
      </p:sp>
    </p:spTree>
    <p:extLst>
      <p:ext uri="{BB962C8B-B14F-4D97-AF65-F5344CB8AC3E}">
        <p14:creationId xmlns="" xmlns:p14="http://schemas.microsoft.com/office/powerpoint/2010/main" val="3346197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smtClean="0">
                <a:latin typeface="Times New Roman" panose="02020603050405020304" pitchFamily="18" charset="0"/>
                <a:cs typeface="Times New Roman" panose="02020603050405020304" pitchFamily="18" charset="0"/>
              </a:rPr>
              <a:t>TENSILE TEST </a:t>
            </a:r>
            <a:endParaRPr lang="en-US" b="1" dirty="0">
              <a:latin typeface="Times New Roman" panose="02020603050405020304" pitchFamily="18" charset="0"/>
              <a:cs typeface="Times New Roman" panose="02020603050405020304" pitchFamily="18" charset="0"/>
            </a:endParaRPr>
          </a:p>
        </p:txBody>
      </p:sp>
      <p:sp>
        <p:nvSpPr>
          <p:cNvPr id="4" name="Text Box 3"/>
          <p:cNvSpPr txBox="1">
            <a:spLocks noGrp="1" noChangeArrowheads="1"/>
          </p:cNvSpPr>
          <p:nvPr>
            <p:ph idx="1"/>
          </p:nvPr>
        </p:nvSpPr>
        <p:spPr bwMode="auto">
          <a:xfrm>
            <a:off x="639739" y="2330591"/>
            <a:ext cx="10912522"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3800" b="1" kern="1200">
                <a:solidFill>
                  <a:srgbClr val="003399"/>
                </a:solidFill>
                <a:latin typeface="Verdana" panose="020B0604030504040204" pitchFamily="34" charset="0"/>
                <a:ea typeface="+mn-ea"/>
                <a:cs typeface="+mn-cs"/>
              </a:defRPr>
            </a:lvl1pPr>
            <a:lvl2pPr marL="457200" algn="l" rtl="0" eaLnBrk="0" fontAlgn="base" hangingPunct="0">
              <a:spcBef>
                <a:spcPct val="0"/>
              </a:spcBef>
              <a:spcAft>
                <a:spcPct val="0"/>
              </a:spcAft>
              <a:defRPr sz="3800" b="1" kern="1200">
                <a:solidFill>
                  <a:srgbClr val="003399"/>
                </a:solidFill>
                <a:latin typeface="Verdana" panose="020B0604030504040204" pitchFamily="34" charset="0"/>
                <a:ea typeface="+mn-ea"/>
                <a:cs typeface="+mn-cs"/>
              </a:defRPr>
            </a:lvl2pPr>
            <a:lvl3pPr marL="914400" algn="l" rtl="0" eaLnBrk="0" fontAlgn="base" hangingPunct="0">
              <a:spcBef>
                <a:spcPct val="0"/>
              </a:spcBef>
              <a:spcAft>
                <a:spcPct val="0"/>
              </a:spcAft>
              <a:defRPr sz="3800" b="1" kern="1200">
                <a:solidFill>
                  <a:srgbClr val="003399"/>
                </a:solidFill>
                <a:latin typeface="Verdana" panose="020B0604030504040204" pitchFamily="34" charset="0"/>
                <a:ea typeface="+mn-ea"/>
                <a:cs typeface="+mn-cs"/>
              </a:defRPr>
            </a:lvl3pPr>
            <a:lvl4pPr marL="1371600" algn="l" rtl="0" eaLnBrk="0" fontAlgn="base" hangingPunct="0">
              <a:spcBef>
                <a:spcPct val="0"/>
              </a:spcBef>
              <a:spcAft>
                <a:spcPct val="0"/>
              </a:spcAft>
              <a:defRPr sz="3800" b="1" kern="1200">
                <a:solidFill>
                  <a:srgbClr val="003399"/>
                </a:solidFill>
                <a:latin typeface="Verdana" panose="020B0604030504040204" pitchFamily="34" charset="0"/>
                <a:ea typeface="+mn-ea"/>
                <a:cs typeface="+mn-cs"/>
              </a:defRPr>
            </a:lvl4pPr>
            <a:lvl5pPr marL="1828800" algn="l" rtl="0" eaLnBrk="0" fontAlgn="base" hangingPunct="0">
              <a:spcBef>
                <a:spcPct val="0"/>
              </a:spcBef>
              <a:spcAft>
                <a:spcPct val="0"/>
              </a:spcAft>
              <a:defRPr sz="3800" b="1" kern="1200">
                <a:solidFill>
                  <a:srgbClr val="003399"/>
                </a:solidFill>
                <a:latin typeface="Verdana" panose="020B0604030504040204" pitchFamily="34" charset="0"/>
                <a:ea typeface="+mn-ea"/>
                <a:cs typeface="+mn-cs"/>
              </a:defRPr>
            </a:lvl5pPr>
            <a:lvl6pPr marL="2286000" algn="l" defTabSz="914400" rtl="0" eaLnBrk="1" latinLnBrk="0" hangingPunct="1">
              <a:defRPr sz="3800" b="1" kern="1200">
                <a:solidFill>
                  <a:srgbClr val="003399"/>
                </a:solidFill>
                <a:latin typeface="Verdana" panose="020B0604030504040204" pitchFamily="34" charset="0"/>
                <a:ea typeface="+mn-ea"/>
                <a:cs typeface="+mn-cs"/>
              </a:defRPr>
            </a:lvl6pPr>
            <a:lvl7pPr marL="2743200" algn="l" defTabSz="914400" rtl="0" eaLnBrk="1" latinLnBrk="0" hangingPunct="1">
              <a:defRPr sz="3800" b="1" kern="1200">
                <a:solidFill>
                  <a:srgbClr val="003399"/>
                </a:solidFill>
                <a:latin typeface="Verdana" panose="020B0604030504040204" pitchFamily="34" charset="0"/>
                <a:ea typeface="+mn-ea"/>
                <a:cs typeface="+mn-cs"/>
              </a:defRPr>
            </a:lvl7pPr>
            <a:lvl8pPr marL="3200400" algn="l" defTabSz="914400" rtl="0" eaLnBrk="1" latinLnBrk="0" hangingPunct="1">
              <a:defRPr sz="3800" b="1" kern="1200">
                <a:solidFill>
                  <a:srgbClr val="003399"/>
                </a:solidFill>
                <a:latin typeface="Verdana" panose="020B0604030504040204" pitchFamily="34" charset="0"/>
                <a:ea typeface="+mn-ea"/>
                <a:cs typeface="+mn-cs"/>
              </a:defRPr>
            </a:lvl8pPr>
            <a:lvl9pPr marL="3657600" algn="l" defTabSz="914400" rtl="0" eaLnBrk="1" latinLnBrk="0" hangingPunct="1">
              <a:defRPr sz="3800" b="1" kern="1200">
                <a:solidFill>
                  <a:srgbClr val="003399"/>
                </a:solidFill>
                <a:latin typeface="Verdana" panose="020B0604030504040204" pitchFamily="34" charset="0"/>
                <a:ea typeface="+mn-ea"/>
                <a:cs typeface="+mn-cs"/>
              </a:defRPr>
            </a:lvl9pPr>
          </a:lstStyle>
          <a:p>
            <a:pPr marL="0" indent="0">
              <a:spcBef>
                <a:spcPct val="50000"/>
              </a:spcBef>
              <a:buNone/>
            </a:pPr>
            <a:r>
              <a:rPr lang="en-US" altLang="en-US" sz="3200" b="0" dirty="0">
                <a:solidFill>
                  <a:schemeClr val="tx1"/>
                </a:solidFill>
                <a:latin typeface="Times New Roman" panose="02020603050405020304" pitchFamily="18" charset="0"/>
                <a:cs typeface="Times New Roman" panose="02020603050405020304" pitchFamily="18" charset="0"/>
              </a:rPr>
              <a:t>The following MATERIAL PROPERTIES can be evaluated / determined by TENSILE TESTING:</a:t>
            </a:r>
          </a:p>
          <a:p>
            <a:pPr>
              <a:spcBef>
                <a:spcPct val="50000"/>
              </a:spcBef>
              <a:buClr>
                <a:schemeClr val="hlink"/>
              </a:buClr>
              <a:buFontTx/>
              <a:buChar char="•"/>
            </a:pPr>
            <a:r>
              <a:rPr lang="en-US" altLang="en-US" sz="2400" b="0" dirty="0">
                <a:solidFill>
                  <a:srgbClr val="F01504"/>
                </a:solidFill>
                <a:latin typeface="Times New Roman" panose="02020603050405020304" pitchFamily="18" charset="0"/>
                <a:cs typeface="Times New Roman" panose="02020603050405020304" pitchFamily="18" charset="0"/>
              </a:rPr>
              <a:t>	STRENGTH</a:t>
            </a:r>
          </a:p>
          <a:p>
            <a:pPr>
              <a:spcBef>
                <a:spcPct val="50000"/>
              </a:spcBef>
              <a:buClr>
                <a:schemeClr val="hlink"/>
              </a:buClr>
              <a:buFontTx/>
              <a:buChar char="•"/>
            </a:pPr>
            <a:r>
              <a:rPr lang="en-US" altLang="en-US" sz="2400" b="0" dirty="0">
                <a:solidFill>
                  <a:srgbClr val="F01504"/>
                </a:solidFill>
                <a:latin typeface="Times New Roman" panose="02020603050405020304" pitchFamily="18" charset="0"/>
                <a:cs typeface="Times New Roman" panose="02020603050405020304" pitchFamily="18" charset="0"/>
              </a:rPr>
              <a:t>	DUCTILITY</a:t>
            </a:r>
          </a:p>
          <a:p>
            <a:pPr>
              <a:spcBef>
                <a:spcPct val="50000"/>
              </a:spcBef>
              <a:buClr>
                <a:schemeClr val="hlink"/>
              </a:buClr>
              <a:buFontTx/>
              <a:buChar char="•"/>
            </a:pPr>
            <a:r>
              <a:rPr lang="en-US" altLang="en-US" sz="2400" b="0" dirty="0">
                <a:solidFill>
                  <a:srgbClr val="F01504"/>
                </a:solidFill>
                <a:latin typeface="Times New Roman" panose="02020603050405020304" pitchFamily="18" charset="0"/>
                <a:cs typeface="Times New Roman" panose="02020603050405020304" pitchFamily="18" charset="0"/>
              </a:rPr>
              <a:t>	ELASTICITY</a:t>
            </a:r>
          </a:p>
          <a:p>
            <a:pPr>
              <a:spcBef>
                <a:spcPct val="50000"/>
              </a:spcBef>
              <a:buClr>
                <a:schemeClr val="hlink"/>
              </a:buClr>
              <a:buFontTx/>
              <a:buChar char="•"/>
            </a:pPr>
            <a:r>
              <a:rPr lang="en-US" altLang="en-US" sz="2400" b="0" dirty="0">
                <a:solidFill>
                  <a:srgbClr val="F01504"/>
                </a:solidFill>
                <a:latin typeface="Times New Roman" panose="02020603050405020304" pitchFamily="18" charset="0"/>
                <a:cs typeface="Times New Roman" panose="02020603050405020304" pitchFamily="18" charset="0"/>
              </a:rPr>
              <a:t>	STIFFNESS</a:t>
            </a:r>
          </a:p>
        </p:txBody>
      </p:sp>
    </p:spTree>
    <p:extLst>
      <p:ext uri="{BB962C8B-B14F-4D97-AF65-F5344CB8AC3E}">
        <p14:creationId xmlns="" xmlns:p14="http://schemas.microsoft.com/office/powerpoint/2010/main" val="3077110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TENSILE TEST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9558" y="1555845"/>
            <a:ext cx="10794242" cy="4621118"/>
          </a:xfrm>
        </p:spPr>
        <p:txBody>
          <a:bodyPr/>
          <a:lstStyle/>
          <a:p>
            <a:pPr>
              <a:spcBef>
                <a:spcPct val="50000"/>
              </a:spcBef>
            </a:pPr>
            <a:r>
              <a:rPr lang="en-US" altLang="en-US" dirty="0">
                <a:latin typeface="Times New Roman" panose="02020603050405020304" pitchFamily="18" charset="0"/>
                <a:cs typeface="Times New Roman" panose="02020603050405020304" pitchFamily="18" charset="0"/>
              </a:rPr>
              <a:t>STRENGTH - the greatest stress that the material can withstand prior to failure.</a:t>
            </a:r>
          </a:p>
          <a:p>
            <a:pPr>
              <a:spcBef>
                <a:spcPct val="50000"/>
              </a:spcBef>
            </a:pPr>
            <a:r>
              <a:rPr lang="en-US" altLang="en-US" dirty="0">
                <a:latin typeface="Times New Roman" panose="02020603050405020304" pitchFamily="18" charset="0"/>
                <a:cs typeface="Times New Roman" panose="02020603050405020304" pitchFamily="18" charset="0"/>
              </a:rPr>
              <a:t>DUCTILITY - a material property that allows it to undergo considerable plastic deformation under a load before failure.</a:t>
            </a:r>
          </a:p>
          <a:p>
            <a:pPr>
              <a:spcBef>
                <a:spcPct val="50000"/>
              </a:spcBef>
            </a:pPr>
            <a:r>
              <a:rPr lang="en-US" altLang="en-US" dirty="0">
                <a:latin typeface="Times New Roman" panose="02020603050405020304" pitchFamily="18" charset="0"/>
                <a:cs typeface="Times New Roman" panose="02020603050405020304" pitchFamily="18" charset="0"/>
              </a:rPr>
              <a:t>ELASTICITY - a material property that allows it </a:t>
            </a:r>
            <a:r>
              <a:rPr lang="en-US" altLang="en-US">
                <a:latin typeface="Times New Roman" panose="02020603050405020304" pitchFamily="18" charset="0"/>
                <a:cs typeface="Times New Roman" panose="02020603050405020304" pitchFamily="18" charset="0"/>
              </a:rPr>
              <a:t>to </a:t>
            </a:r>
            <a:r>
              <a:rPr lang="en-US" altLang="en-US" smtClean="0">
                <a:latin typeface="Times New Roman" panose="02020603050405020304" pitchFamily="18" charset="0"/>
                <a:cs typeface="Times New Roman" panose="02020603050405020304" pitchFamily="18" charset="0"/>
              </a:rPr>
              <a:t>regain </a:t>
            </a:r>
            <a:r>
              <a:rPr lang="en-US" altLang="en-US" dirty="0">
                <a:latin typeface="Times New Roman" panose="02020603050405020304" pitchFamily="18" charset="0"/>
                <a:cs typeface="Times New Roman" panose="02020603050405020304" pitchFamily="18" charset="0"/>
              </a:rPr>
              <a:t>its original dimensions after removal of a deforming load.</a:t>
            </a:r>
          </a:p>
          <a:p>
            <a:pPr>
              <a:spcBef>
                <a:spcPct val="50000"/>
              </a:spcBef>
            </a:pPr>
            <a:r>
              <a:rPr lang="en-US" altLang="en-US" dirty="0">
                <a:latin typeface="Times New Roman" panose="02020603050405020304" pitchFamily="18" charset="0"/>
                <a:cs typeface="Times New Roman" panose="02020603050405020304" pitchFamily="18" charset="0"/>
              </a:rPr>
              <a:t>STIFFNESS - a material property that allows a material to withstand high stress without great strain.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91668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TENSILE MACHINE &amp; SPECIMEN.</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1662796"/>
            <a:ext cx="5658134" cy="5021594"/>
          </a:xfrm>
          <a:prstGeom prst="rect">
            <a:avLst/>
          </a:prstGeom>
        </p:spPr>
      </p:pic>
      <p:pic>
        <p:nvPicPr>
          <p:cNvPr id="5" name="Picture 4"/>
          <p:cNvPicPr>
            <a:picLocks noChangeAspect="1"/>
          </p:cNvPicPr>
          <p:nvPr/>
        </p:nvPicPr>
        <p:blipFill>
          <a:blip r:embed="rId3"/>
          <a:stretch>
            <a:fillRect/>
          </a:stretch>
        </p:blipFill>
        <p:spPr>
          <a:xfrm>
            <a:off x="7305461" y="2109289"/>
            <a:ext cx="3943782" cy="2954030"/>
          </a:xfrm>
          <a:prstGeom prst="rect">
            <a:avLst/>
          </a:prstGeom>
        </p:spPr>
      </p:pic>
    </p:spTree>
    <p:extLst>
      <p:ext uri="{BB962C8B-B14F-4D97-AF65-F5344CB8AC3E}">
        <p14:creationId xmlns="" xmlns:p14="http://schemas.microsoft.com/office/powerpoint/2010/main" val="288148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8773"/>
            <a:ext cx="10515600" cy="1325563"/>
          </a:xfrm>
        </p:spPr>
        <p:txBody>
          <a:bodyPr/>
          <a:lstStyle/>
          <a:p>
            <a:r>
              <a:rPr lang="en-US" b="1" dirty="0" smtClean="0">
                <a:latin typeface="Times New Roman" panose="02020603050405020304" pitchFamily="18" charset="0"/>
                <a:cs typeface="Times New Roman" panose="02020603050405020304" pitchFamily="18" charset="0"/>
              </a:rPr>
              <a:t>SPECIMEN DIMENSIONS </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1690689"/>
            <a:ext cx="5736828" cy="1966912"/>
          </a:xfrm>
          <a:prstGeom prst="rect">
            <a:avLst/>
          </a:prstGeom>
        </p:spPr>
      </p:pic>
      <p:pic>
        <p:nvPicPr>
          <p:cNvPr id="6" name="Picture 5"/>
          <p:cNvPicPr>
            <a:picLocks noChangeAspect="1"/>
          </p:cNvPicPr>
          <p:nvPr/>
        </p:nvPicPr>
        <p:blipFill>
          <a:blip r:embed="rId3"/>
          <a:stretch>
            <a:fillRect/>
          </a:stretch>
        </p:blipFill>
        <p:spPr>
          <a:xfrm>
            <a:off x="838200" y="4217159"/>
            <a:ext cx="5736828" cy="2074460"/>
          </a:xfrm>
          <a:prstGeom prst="rect">
            <a:avLst/>
          </a:prstGeom>
        </p:spPr>
      </p:pic>
      <p:pic>
        <p:nvPicPr>
          <p:cNvPr id="7" name="Picture 6"/>
          <p:cNvPicPr>
            <a:picLocks noChangeAspect="1"/>
          </p:cNvPicPr>
          <p:nvPr/>
        </p:nvPicPr>
        <p:blipFill>
          <a:blip r:embed="rId4"/>
          <a:stretch>
            <a:fillRect/>
          </a:stretch>
        </p:blipFill>
        <p:spPr>
          <a:xfrm>
            <a:off x="7792873" y="1690688"/>
            <a:ext cx="3560928" cy="4368918"/>
          </a:xfrm>
          <a:prstGeom prst="rect">
            <a:avLst/>
          </a:prstGeom>
        </p:spPr>
      </p:pic>
    </p:spTree>
    <p:extLst>
      <p:ext uri="{BB962C8B-B14F-4D97-AF65-F5344CB8AC3E}">
        <p14:creationId xmlns="" xmlns:p14="http://schemas.microsoft.com/office/powerpoint/2010/main" val="3060586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TENSILE TESTING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spcBef>
                <a:spcPct val="50000"/>
              </a:spcBef>
            </a:pPr>
            <a:r>
              <a:rPr lang="en-US" altLang="en-US" dirty="0">
                <a:latin typeface="Times New Roman" panose="02020603050405020304" pitchFamily="18" charset="0"/>
                <a:cs typeface="Times New Roman" panose="02020603050405020304" pitchFamily="18" charset="0"/>
              </a:rPr>
              <a:t>A machine which applies a tensile force (a force applied in opposite directions) to the specimen, and then measures that force and also the elongation:</a:t>
            </a:r>
          </a:p>
          <a:p>
            <a:pPr>
              <a:spcBef>
                <a:spcPct val="50000"/>
              </a:spcBef>
            </a:pPr>
            <a:r>
              <a:rPr lang="en-US" altLang="en-US" dirty="0">
                <a:latin typeface="Times New Roman" panose="02020603050405020304" pitchFamily="18" charset="0"/>
                <a:cs typeface="Times New Roman" panose="02020603050405020304" pitchFamily="18" charset="0"/>
              </a:rPr>
              <a:t>This machine usually uses a hydraulic cylinder to create the force.  The applied force is determined by system pressure, which can be accurately measured.</a:t>
            </a:r>
            <a:endParaRPr lang="en-US" altLang="en-US" sz="24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 xmlns:p14="http://schemas.microsoft.com/office/powerpoint/2010/main" val="2844005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PROCESS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9401" y="1785741"/>
            <a:ext cx="11049000" cy="5292628"/>
          </a:xfrm>
        </p:spPr>
        <p:txBody>
          <a:bodyPr>
            <a:normAutofit/>
          </a:bodyPr>
          <a:lstStyle/>
          <a:p>
            <a:pPr marL="0" lvl="0" indent="0" algn="just" eaLnBrk="0" fontAlgn="base" hangingPunct="0">
              <a:lnSpc>
                <a:spcPct val="100000"/>
              </a:lnSpc>
              <a:spcBef>
                <a:spcPct val="0"/>
              </a:spcBef>
              <a:spcAft>
                <a:spcPct val="0"/>
              </a:spcAft>
              <a:buNone/>
            </a:pPr>
            <a:r>
              <a:rPr lang="en-US" altLang="en-US" sz="3200" dirty="0">
                <a:latin typeface="Times New Roman" panose="02020603050405020304" pitchFamily="18" charset="0"/>
                <a:cs typeface="Times New Roman" panose="02020603050405020304" pitchFamily="18" charset="0"/>
              </a:rPr>
              <a:t>The test process involves placing the test specimen in the testing machine and slowly extending it until it fractures. During this process, the elongation of the gauge section is recorded against the applied force. The data is manipulated so that it is not specific to the geometry of the test sample. The elongation measurement is used to calculate the </a:t>
            </a:r>
            <a:r>
              <a:rPr lang="en-US" altLang="en-US" sz="3200" i="1" dirty="0">
                <a:latin typeface="Times New Roman" panose="02020603050405020304" pitchFamily="18" charset="0"/>
                <a:cs typeface="Times New Roman" panose="02020603050405020304" pitchFamily="18" charset="0"/>
              </a:rPr>
              <a:t>engineering strain </a:t>
            </a:r>
            <a:r>
              <a:rPr lang="en-US" altLang="en-US" sz="3200" dirty="0">
                <a:latin typeface="Times New Roman" panose="02020603050405020304" pitchFamily="18" charset="0"/>
                <a:cs typeface="Times New Roman" panose="02020603050405020304" pitchFamily="18" charset="0"/>
              </a:rPr>
              <a:t>, </a:t>
            </a:r>
            <a:r>
              <a:rPr lang="en-US" altLang="en-US" sz="3200" i="1" dirty="0">
                <a:latin typeface="Times New Roman" panose="02020603050405020304" pitchFamily="18" charset="0"/>
                <a:cs typeface="Times New Roman" panose="02020603050405020304" pitchFamily="18" charset="0"/>
              </a:rPr>
              <a:t>ε</a:t>
            </a:r>
            <a:r>
              <a:rPr lang="en-US" altLang="en-US" sz="3200" dirty="0">
                <a:latin typeface="Times New Roman" panose="02020603050405020304" pitchFamily="18" charset="0"/>
                <a:cs typeface="Times New Roman" panose="02020603050405020304" pitchFamily="18" charset="0"/>
              </a:rPr>
              <a:t>, using the following equation:</a:t>
            </a:r>
          </a:p>
          <a:p>
            <a:pPr marL="457200" lvl="1" indent="-457200" algn="just" eaLnBrk="0" fontAlgn="base" hangingPunct="0">
              <a:lnSpc>
                <a:spcPct val="100000"/>
              </a:lnSpc>
              <a:spcBef>
                <a:spcPct val="0"/>
              </a:spcBef>
              <a:spcAft>
                <a:spcPct val="0"/>
              </a:spcAft>
              <a:buNone/>
            </a:pPr>
            <a:r>
              <a:rPr lang="en-US" altLang="en-US" sz="3200" dirty="0">
                <a:latin typeface="Times New Roman" panose="02020603050405020304" pitchFamily="18" charset="0"/>
                <a:cs typeface="Times New Roman" panose="02020603050405020304" pitchFamily="18" charset="0"/>
              </a:rPr>
              <a:t>  </a:t>
            </a:r>
          </a:p>
        </p:txBody>
      </p:sp>
      <p:pic>
        <p:nvPicPr>
          <p:cNvPr id="2050" name="Picture 2" descr="\varepsilon =\frac{\Delta L}{L_0}=\frac{L-L_0}{L_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98104" y="5190978"/>
            <a:ext cx="3288891" cy="10832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08528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1020865" cy="4729920"/>
          </a:xfrm>
        </p:spPr>
        <p:txBody>
          <a:bodyPr>
            <a:noAutofit/>
          </a:bodyPr>
          <a:lstStyle/>
          <a:p>
            <a:pPr marL="0" lvl="0" indent="0" algn="just" eaLnBrk="0" fontAlgn="base" hangingPunct="0">
              <a:lnSpc>
                <a:spcPct val="100000"/>
              </a:lnSpc>
              <a:spcBef>
                <a:spcPct val="0"/>
              </a:spcBef>
              <a:spcAft>
                <a:spcPct val="0"/>
              </a:spcAft>
              <a:buNone/>
            </a:pPr>
            <a:r>
              <a:rPr lang="en-US" altLang="en-US" sz="3200" dirty="0">
                <a:latin typeface="Times New Roman" panose="02020603050405020304" pitchFamily="18" charset="0"/>
                <a:cs typeface="Times New Roman" panose="02020603050405020304" pitchFamily="18" charset="0"/>
              </a:rPr>
              <a:t>where Δ</a:t>
            </a:r>
            <a:r>
              <a:rPr lang="en-US" altLang="en-US" sz="3200" i="1" dirty="0">
                <a:latin typeface="Times New Roman" panose="02020603050405020304" pitchFamily="18" charset="0"/>
                <a:cs typeface="Times New Roman" panose="02020603050405020304" pitchFamily="18" charset="0"/>
              </a:rPr>
              <a:t>L</a:t>
            </a:r>
            <a:r>
              <a:rPr lang="en-US" altLang="en-US" sz="3200" dirty="0">
                <a:latin typeface="Times New Roman" panose="02020603050405020304" pitchFamily="18" charset="0"/>
                <a:cs typeface="Times New Roman" panose="02020603050405020304" pitchFamily="18" charset="0"/>
              </a:rPr>
              <a:t> is the change in gauge length, </a:t>
            </a:r>
            <a:r>
              <a:rPr lang="en-US" altLang="en-US" sz="3200" i="1" dirty="0">
                <a:latin typeface="Times New Roman" panose="02020603050405020304" pitchFamily="18" charset="0"/>
                <a:cs typeface="Times New Roman" panose="02020603050405020304" pitchFamily="18" charset="0"/>
              </a:rPr>
              <a:t>L</a:t>
            </a:r>
            <a:r>
              <a:rPr lang="en-US" altLang="en-US" sz="3200" baseline="-30000" dirty="0">
                <a:latin typeface="Times New Roman" panose="02020603050405020304" pitchFamily="18" charset="0"/>
                <a:cs typeface="Times New Roman" panose="02020603050405020304" pitchFamily="18" charset="0"/>
              </a:rPr>
              <a:t>0</a:t>
            </a:r>
            <a:r>
              <a:rPr lang="en-US" altLang="en-US" sz="3200" dirty="0">
                <a:latin typeface="Times New Roman" panose="02020603050405020304" pitchFamily="18" charset="0"/>
                <a:cs typeface="Times New Roman" panose="02020603050405020304" pitchFamily="18" charset="0"/>
              </a:rPr>
              <a:t> is the initial gauge length, and </a:t>
            </a:r>
            <a:r>
              <a:rPr lang="en-US" altLang="en-US" sz="3200" i="1" dirty="0">
                <a:latin typeface="Times New Roman" panose="02020603050405020304" pitchFamily="18" charset="0"/>
                <a:cs typeface="Times New Roman" panose="02020603050405020304" pitchFamily="18" charset="0"/>
              </a:rPr>
              <a:t>L</a:t>
            </a:r>
            <a:r>
              <a:rPr lang="en-US" altLang="en-US" sz="3200" dirty="0">
                <a:latin typeface="Times New Roman" panose="02020603050405020304" pitchFamily="18" charset="0"/>
                <a:cs typeface="Times New Roman" panose="02020603050405020304" pitchFamily="18" charset="0"/>
              </a:rPr>
              <a:t> is the final length. The force measurement is used to calculate the </a:t>
            </a:r>
            <a:r>
              <a:rPr lang="en-US" altLang="en-US" sz="3200" i="1" dirty="0">
                <a:latin typeface="Times New Roman" panose="02020603050405020304" pitchFamily="18" charset="0"/>
                <a:cs typeface="Times New Roman" panose="02020603050405020304" pitchFamily="18" charset="0"/>
              </a:rPr>
              <a:t>engineering stress</a:t>
            </a:r>
            <a:r>
              <a:rPr lang="en-US" altLang="en-US" sz="3200" dirty="0">
                <a:latin typeface="Times New Roman" panose="02020603050405020304" pitchFamily="18" charset="0"/>
                <a:cs typeface="Times New Roman" panose="02020603050405020304" pitchFamily="18" charset="0"/>
              </a:rPr>
              <a:t>, σ, using the following </a:t>
            </a:r>
            <a:r>
              <a:rPr lang="en-US" altLang="en-US" sz="3200" dirty="0" smtClean="0">
                <a:latin typeface="Times New Roman" panose="02020603050405020304" pitchFamily="18" charset="0"/>
                <a:cs typeface="Times New Roman" panose="02020603050405020304" pitchFamily="18" charset="0"/>
              </a:rPr>
              <a:t>equation</a:t>
            </a:r>
          </a:p>
          <a:p>
            <a:pPr marL="0" lvl="0" indent="0" algn="just" eaLnBrk="0" fontAlgn="base" hangingPunct="0">
              <a:lnSpc>
                <a:spcPct val="100000"/>
              </a:lnSpc>
              <a:spcBef>
                <a:spcPct val="0"/>
              </a:spcBef>
              <a:spcAft>
                <a:spcPct val="0"/>
              </a:spcAft>
              <a:buNone/>
            </a:pPr>
            <a:endParaRPr lang="en-US" altLang="en-US" sz="3200" dirty="0">
              <a:latin typeface="Times New Roman" panose="02020603050405020304" pitchFamily="18" charset="0"/>
              <a:cs typeface="Times New Roman" panose="02020603050405020304" pitchFamily="18" charset="0"/>
            </a:endParaRPr>
          </a:p>
          <a:p>
            <a:pPr marL="457200" lvl="1" indent="-457200" algn="just" eaLnBrk="0" fontAlgn="base" hangingPunct="0">
              <a:lnSpc>
                <a:spcPct val="100000"/>
              </a:lnSpc>
              <a:spcBef>
                <a:spcPct val="0"/>
              </a:spcBef>
              <a:spcAft>
                <a:spcPct val="0"/>
              </a:spcAft>
              <a:buNone/>
            </a:pPr>
            <a:r>
              <a:rPr lang="en-US" altLang="en-US" sz="3200" dirty="0">
                <a:latin typeface="Times New Roman" panose="02020603050405020304" pitchFamily="18" charset="0"/>
                <a:cs typeface="Times New Roman" panose="02020603050405020304" pitchFamily="18" charset="0"/>
              </a:rPr>
              <a:t>  </a:t>
            </a:r>
          </a:p>
          <a:p>
            <a:pPr marL="0" lvl="0" indent="0" algn="just" eaLnBrk="0" fontAlgn="base" hangingPunct="0">
              <a:lnSpc>
                <a:spcPct val="100000"/>
              </a:lnSpc>
              <a:spcBef>
                <a:spcPct val="0"/>
              </a:spcBef>
              <a:spcAft>
                <a:spcPct val="0"/>
              </a:spcAft>
              <a:buNone/>
            </a:pPr>
            <a:r>
              <a:rPr lang="en-US" altLang="en-US" sz="3200" dirty="0">
                <a:latin typeface="Times New Roman" panose="02020603050405020304" pitchFamily="18" charset="0"/>
                <a:cs typeface="Times New Roman" panose="02020603050405020304" pitchFamily="18" charset="0"/>
              </a:rPr>
              <a:t>where F is the tensile force and A is the nominal cross-section of the specimen. The machine does these calculations as the force increases, so that the data points can be graphed into a </a:t>
            </a:r>
            <a:r>
              <a:rPr lang="en-US" altLang="en-US" sz="3200" i="1" dirty="0">
                <a:latin typeface="Times New Roman" panose="02020603050405020304" pitchFamily="18" charset="0"/>
                <a:cs typeface="Times New Roman" panose="02020603050405020304" pitchFamily="18" charset="0"/>
              </a:rPr>
              <a:t>stress–strain curve</a:t>
            </a:r>
            <a:r>
              <a:rPr lang="en-US" altLang="en-US" sz="3200" dirty="0">
                <a:latin typeface="Times New Roman" panose="02020603050405020304" pitchFamily="18" charset="0"/>
                <a:cs typeface="Times New Roman" panose="02020603050405020304" pitchFamily="18" charset="0"/>
              </a:rPr>
              <a:t>.</a:t>
            </a:r>
          </a:p>
          <a:p>
            <a:pPr marL="0" indent="0" algn="just">
              <a:buNone/>
            </a:pP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PROCESS</a:t>
            </a:r>
            <a:endParaRPr lang="en-US" b="1" dirty="0">
              <a:latin typeface="Times New Roman" panose="02020603050405020304" pitchFamily="18" charset="0"/>
              <a:cs typeface="Times New Roman" panose="02020603050405020304" pitchFamily="18" charset="0"/>
            </a:endParaRPr>
          </a:p>
        </p:txBody>
      </p:sp>
      <p:pic>
        <p:nvPicPr>
          <p:cNvPr id="3074" name="Picture 2" descr="\sigma = \frac{F_n}{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00965" y="3503173"/>
            <a:ext cx="1279330" cy="8325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6247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STRESS STRAIN DIAGRAM</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1690688"/>
            <a:ext cx="7705299" cy="5039803"/>
          </a:xfrm>
          <a:prstGeom prst="rect">
            <a:avLst/>
          </a:prstGeom>
        </p:spPr>
      </p:pic>
    </p:spTree>
    <p:extLst>
      <p:ext uri="{BB962C8B-B14F-4D97-AF65-F5344CB8AC3E}">
        <p14:creationId xmlns="" xmlns:p14="http://schemas.microsoft.com/office/powerpoint/2010/main" val="3851794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Times New Roman" panose="02020603050405020304" pitchFamily="18" charset="0"/>
                <a:cs typeface="Times New Roman" panose="02020603050405020304" pitchFamily="18" charset="0"/>
              </a:rPr>
              <a:t>Why are metals tested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579965"/>
            <a:ext cx="10762397" cy="4766244"/>
          </a:xfrm>
        </p:spPr>
        <p:txBody>
          <a:bodyPr>
            <a:normAutofit/>
          </a:bodyPr>
          <a:lstStyle/>
          <a:p>
            <a:r>
              <a:rPr lang="en-US" altLang="en-US" sz="3200" dirty="0">
                <a:latin typeface="Times New Roman" panose="02020603050405020304" pitchFamily="18" charset="0"/>
                <a:cs typeface="Times New Roman" panose="02020603050405020304" pitchFamily="18" charset="0"/>
              </a:rPr>
              <a:t>Ensure quality </a:t>
            </a:r>
          </a:p>
          <a:p>
            <a:r>
              <a:rPr lang="en-US" altLang="en-US" sz="3200" dirty="0">
                <a:latin typeface="Times New Roman" panose="02020603050405020304" pitchFamily="18" charset="0"/>
                <a:cs typeface="Times New Roman" panose="02020603050405020304" pitchFamily="18" charset="0"/>
              </a:rPr>
              <a:t>Test properties</a:t>
            </a:r>
          </a:p>
          <a:p>
            <a:r>
              <a:rPr lang="en-US" altLang="en-US" sz="3200" dirty="0">
                <a:latin typeface="Times New Roman" panose="02020603050405020304" pitchFamily="18" charset="0"/>
                <a:cs typeface="Times New Roman" panose="02020603050405020304" pitchFamily="18" charset="0"/>
              </a:rPr>
              <a:t>Prevent failure in use</a:t>
            </a:r>
          </a:p>
          <a:p>
            <a:r>
              <a:rPr lang="en-US" altLang="en-US" sz="3200" dirty="0">
                <a:latin typeface="Times New Roman" panose="02020603050405020304" pitchFamily="18" charset="0"/>
                <a:cs typeface="Times New Roman" panose="02020603050405020304" pitchFamily="18" charset="0"/>
              </a:rPr>
              <a:t>Make informed choices in using materials </a:t>
            </a:r>
          </a:p>
          <a:p>
            <a:pPr>
              <a:buNone/>
            </a:pPr>
            <a:r>
              <a:rPr lang="en-US" altLang="en-US" sz="3200" dirty="0">
                <a:latin typeface="Times New Roman" panose="02020603050405020304" pitchFamily="18" charset="0"/>
                <a:cs typeface="Times New Roman" panose="02020603050405020304" pitchFamily="18" charset="0"/>
              </a:rPr>
              <a:t>	Factor of Safety is the ratio comparing the actual stress on a material and the safe useable stress</a:t>
            </a:r>
            <a:r>
              <a:rPr lang="en-US" altLang="en-US" sz="3200"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20306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en-US" b="1" dirty="0">
                <a:latin typeface="Times New Roman" panose="02020603050405020304" pitchFamily="18" charset="0"/>
                <a:cs typeface="Times New Roman" panose="02020603050405020304" pitchFamily="18" charset="0"/>
              </a:rPr>
              <a:t>Modulus of elasticity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altLang="en-US" sz="3200" dirty="0">
                <a:latin typeface="Times New Roman" panose="02020603050405020304" pitchFamily="18" charset="0"/>
                <a:cs typeface="Times New Roman" panose="02020603050405020304" pitchFamily="18" charset="0"/>
              </a:rPr>
              <a:t>the </a:t>
            </a:r>
            <a:r>
              <a:rPr lang="hr-HR" altLang="en-US" sz="3200" dirty="0">
                <a:latin typeface="Times New Roman" panose="02020603050405020304" pitchFamily="18" charset="0"/>
                <a:cs typeface="Times New Roman" panose="02020603050405020304" pitchFamily="18" charset="0"/>
              </a:rPr>
              <a:t>modulus of elasticity (</a:t>
            </a:r>
            <a:r>
              <a:rPr lang="en-US" altLang="en-US" sz="3200" dirty="0">
                <a:latin typeface="Times New Roman" panose="02020603050405020304" pitchFamily="18" charset="0"/>
                <a:cs typeface="Times New Roman" panose="02020603050405020304" pitchFamily="18" charset="0"/>
              </a:rPr>
              <a:t>elastic modulus</a:t>
            </a:r>
            <a:r>
              <a:rPr lang="hr-HR" altLang="en-US" sz="3200" dirty="0">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 of an object is defined as the slope of its stress-strain curve in the elastic deformation region</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20947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en-US" b="1" dirty="0">
                <a:latin typeface="Times New Roman" panose="02020603050405020304" pitchFamily="18" charset="0"/>
                <a:cs typeface="Times New Roman" panose="02020603050405020304" pitchFamily="18" charset="0"/>
              </a:rPr>
              <a:t>Yield point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5371" y="1690688"/>
            <a:ext cx="11062648" cy="4575175"/>
          </a:xfrm>
        </p:spPr>
        <p:txBody>
          <a:bodyPr>
            <a:normAutofit/>
          </a:bodyPr>
          <a:lstStyle/>
          <a:p>
            <a:r>
              <a:rPr lang="en-US" altLang="en-US" sz="3200" dirty="0">
                <a:latin typeface="Times New Roman" panose="02020603050405020304" pitchFamily="18" charset="0"/>
                <a:cs typeface="Times New Roman" panose="02020603050405020304" pitchFamily="18" charset="0"/>
              </a:rPr>
              <a:t>the stress at which a material begins to deform plastically </a:t>
            </a: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prior to the yield point the material will deform elastically and will return to its original shape when the applied stress is removed</a:t>
            </a:r>
          </a:p>
          <a:p>
            <a:pPr>
              <a:buNone/>
            </a:pPr>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once the yield point is passed, some fraction of the deformation will be permanent and non-reversible</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20791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HARDNESS TEST APPRATUS</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854928" y="1690688"/>
            <a:ext cx="4661434" cy="4939409"/>
          </a:xfrm>
          <a:prstGeom prst="rect">
            <a:avLst/>
          </a:prstGeom>
        </p:spPr>
      </p:pic>
    </p:spTree>
    <p:extLst>
      <p:ext uri="{BB962C8B-B14F-4D97-AF65-F5344CB8AC3E}">
        <p14:creationId xmlns="" xmlns:p14="http://schemas.microsoft.com/office/powerpoint/2010/main" val="2203923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Times New Roman" panose="02020603050405020304" pitchFamily="18" charset="0"/>
                <a:cs typeface="Times New Roman" panose="02020603050405020304" pitchFamily="18" charset="0"/>
              </a:rPr>
              <a:t>HARDNESS TESTING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5931090" cy="4351338"/>
          </a:xfrm>
        </p:spPr>
        <p:txBody>
          <a:bodyPr>
            <a:normAutofit/>
          </a:bodyPr>
          <a:lstStyle/>
          <a:p>
            <a:r>
              <a:rPr lang="en-US" altLang="en-US" sz="3200" dirty="0">
                <a:latin typeface="Times New Roman" panose="02020603050405020304" pitchFamily="18" charset="0"/>
                <a:cs typeface="Times New Roman" panose="02020603050405020304" pitchFamily="18" charset="0"/>
              </a:rPr>
              <a:t>Hardness is the ability to </a:t>
            </a:r>
            <a:endParaRPr lang="en-US" altLang="en-US" sz="3200" dirty="0" smtClean="0">
              <a:latin typeface="Times New Roman" panose="02020603050405020304" pitchFamily="18" charset="0"/>
              <a:cs typeface="Times New Roman" panose="02020603050405020304" pitchFamily="18" charset="0"/>
            </a:endParaRPr>
          </a:p>
          <a:p>
            <a:pPr marL="0" indent="0">
              <a:buNone/>
            </a:pPr>
            <a:r>
              <a:rPr lang="en-US" altLang="en-US" sz="3200" dirty="0" smtClean="0">
                <a:latin typeface="Times New Roman" panose="02020603050405020304" pitchFamily="18" charset="0"/>
                <a:cs typeface="Times New Roman" panose="02020603050405020304" pitchFamily="18" charset="0"/>
              </a:rPr>
              <a:t>withstand </a:t>
            </a:r>
            <a:r>
              <a:rPr lang="en-US" altLang="en-US" sz="3200" dirty="0">
                <a:latin typeface="Times New Roman" panose="02020603050405020304" pitchFamily="18" charset="0"/>
                <a:cs typeface="Times New Roman" panose="02020603050405020304" pitchFamily="18" charset="0"/>
              </a:rPr>
              <a:t>indentation or scratches</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4" name="Picture 3" descr="fe28_021"/>
          <p:cNvPicPr>
            <a:picLocks noChangeAspect="1" noChangeArrowheads="1"/>
          </p:cNvPicPr>
          <p:nvPr/>
        </p:nvPicPr>
        <p:blipFill>
          <a:blip r:embed="rId2">
            <a:extLst>
              <a:ext uri="{28A0092B-C50C-407E-A947-70E740481C1C}">
                <a14:useLocalDpi xmlns="" xmlns:a14="http://schemas.microsoft.com/office/drawing/2010/main" val="0"/>
              </a:ext>
            </a:extLst>
          </a:blip>
          <a:srcRect t="7445"/>
          <a:stretch>
            <a:fillRect/>
          </a:stretch>
        </p:blipFill>
        <p:spPr bwMode="auto">
          <a:xfrm>
            <a:off x="6634424" y="1419261"/>
            <a:ext cx="4883150" cy="5164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12396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Times New Roman" panose="02020603050405020304" pitchFamily="18" charset="0"/>
                <a:cs typeface="Times New Roman" panose="02020603050405020304" pitchFamily="18" charset="0"/>
              </a:rPr>
              <a:t>HARDNESS TESTING</a:t>
            </a:r>
            <a:endParaRPr lang="en-US" dirty="0"/>
          </a:p>
        </p:txBody>
      </p:sp>
      <p:sp>
        <p:nvSpPr>
          <p:cNvPr id="3" name="Content Placeholder 2"/>
          <p:cNvSpPr>
            <a:spLocks noGrp="1"/>
          </p:cNvSpPr>
          <p:nvPr>
            <p:ph idx="1"/>
          </p:nvPr>
        </p:nvSpPr>
        <p:spPr/>
        <p:txBody>
          <a:bodyPr>
            <a:normAutofit/>
          </a:bodyPr>
          <a:lstStyle/>
          <a:p>
            <a:r>
              <a:rPr lang="en-US" altLang="en-US" sz="3200" dirty="0">
                <a:latin typeface="Times New Roman" panose="02020603050405020304" pitchFamily="18" charset="0"/>
                <a:cs typeface="Times New Roman" panose="02020603050405020304" pitchFamily="18" charset="0"/>
              </a:rPr>
              <a:t>The indenter is pressed into the metal</a:t>
            </a:r>
          </a:p>
          <a:p>
            <a:r>
              <a:rPr lang="en-US" altLang="en-US" sz="3200" dirty="0">
                <a:latin typeface="Times New Roman" panose="02020603050405020304" pitchFamily="18" charset="0"/>
                <a:cs typeface="Times New Roman" panose="02020603050405020304" pitchFamily="18" charset="0"/>
              </a:rPr>
              <a:t>Softer materials leave a deeper indentation</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4" name="Picture 6" descr="http://www.metalkorea.or.kr/measurable/images/HR-150DT.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93671" y="1600541"/>
            <a:ext cx="3146877" cy="3838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69212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Hardness testing machine.JPG"/>
          <p:cNvPicPr>
            <a:picLocks noChangeAspect="1"/>
          </p:cNvPicPr>
          <p:nvPr/>
        </p:nvPicPr>
        <p:blipFill>
          <a:blip r:embed="rId2">
            <a:extLst>
              <a:ext uri="{28A0092B-C50C-407E-A947-70E740481C1C}">
                <a14:useLocalDpi xmlns="" xmlns:a14="http://schemas.microsoft.com/office/drawing/2010/main" val="0"/>
              </a:ext>
            </a:extLst>
          </a:blip>
          <a:srcRect l="7718" r="35686" b="7599"/>
          <a:stretch>
            <a:fillRect/>
          </a:stretch>
        </p:blipFill>
        <p:spPr>
          <a:xfrm>
            <a:off x="751763" y="912766"/>
            <a:ext cx="1676400" cy="5105400"/>
          </a:xfrm>
          <a:prstGeom prst="rect">
            <a:avLst/>
          </a:prstGeom>
        </p:spPr>
      </p:pic>
      <p:pic>
        <p:nvPicPr>
          <p:cNvPr id="7" name="Picture 6" descr="Hardness testing dial.JPG"/>
          <p:cNvPicPr>
            <a:picLocks noChangeAspect="1"/>
          </p:cNvPicPr>
          <p:nvPr/>
        </p:nvPicPr>
        <p:blipFill>
          <a:blip r:embed="rId3">
            <a:extLst>
              <a:ext uri="{28A0092B-C50C-407E-A947-70E740481C1C}">
                <a14:useLocalDpi xmlns="" xmlns:a14="http://schemas.microsoft.com/office/drawing/2010/main" val="0"/>
              </a:ext>
            </a:extLst>
          </a:blip>
          <a:srcRect l="14999" t="7469" r="28333" b="8920"/>
          <a:stretch>
            <a:fillRect/>
          </a:stretch>
        </p:blipFill>
        <p:spPr bwMode="auto">
          <a:xfrm>
            <a:off x="2623781" y="899118"/>
            <a:ext cx="5181600"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descr="Hardness testing chart.JPG"/>
          <p:cNvPicPr>
            <a:picLocks noChangeAspect="1"/>
          </p:cNvPicPr>
          <p:nvPr/>
        </p:nvPicPr>
        <p:blipFill>
          <a:blip r:embed="rId4">
            <a:extLst>
              <a:ext uri="{28A0092B-C50C-407E-A947-70E740481C1C}">
                <a14:useLocalDpi xmlns="" xmlns:a14="http://schemas.microsoft.com/office/drawing/2010/main" val="0"/>
              </a:ext>
            </a:extLst>
          </a:blip>
          <a:srcRect l="18333" r="27499" b="10165"/>
          <a:stretch>
            <a:fillRect/>
          </a:stretch>
        </p:blipFill>
        <p:spPr bwMode="auto">
          <a:xfrm>
            <a:off x="6886431" y="2647743"/>
            <a:ext cx="3035491" cy="336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93003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latin typeface="Times New Roman" panose="02020603050405020304" pitchFamily="18" charset="0"/>
                <a:cs typeface="Times New Roman" panose="02020603050405020304" pitchFamily="18" charset="0"/>
              </a:rPr>
              <a:t>BRINELL HARDNESS TEST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825624"/>
            <a:ext cx="6026625" cy="4820835"/>
          </a:xfrm>
        </p:spPr>
        <p:txBody>
          <a:bodyPr>
            <a:noAutofit/>
          </a:bodyPr>
          <a:lstStyle/>
          <a:p>
            <a:pPr>
              <a:lnSpc>
                <a:spcPct val="150000"/>
              </a:lnSpc>
            </a:pPr>
            <a:r>
              <a:rPr lang="en-US" altLang="en-US" sz="3200" dirty="0">
                <a:latin typeface="Times New Roman" panose="02020603050405020304" pitchFamily="18" charset="0"/>
                <a:cs typeface="Times New Roman" panose="02020603050405020304" pitchFamily="18" charset="0"/>
              </a:rPr>
              <a:t>Uses ball shaped </a:t>
            </a:r>
            <a:r>
              <a:rPr lang="en-US" altLang="en-US" sz="3200" dirty="0" smtClean="0">
                <a:latin typeface="Times New Roman" panose="02020603050405020304" pitchFamily="18" charset="0"/>
                <a:cs typeface="Times New Roman" panose="02020603050405020304" pitchFamily="18" charset="0"/>
              </a:rPr>
              <a:t>indenter.</a:t>
            </a:r>
            <a:endParaRPr lang="en-US" altLang="en-US" sz="3200" dirty="0">
              <a:latin typeface="Times New Roman" panose="02020603050405020304" pitchFamily="18" charset="0"/>
              <a:cs typeface="Times New Roman" panose="02020603050405020304" pitchFamily="18" charset="0"/>
            </a:endParaRPr>
          </a:p>
          <a:p>
            <a:pPr>
              <a:lnSpc>
                <a:spcPct val="150000"/>
              </a:lnSpc>
            </a:pPr>
            <a:r>
              <a:rPr lang="en-US" altLang="en-US" sz="3200" dirty="0">
                <a:latin typeface="Times New Roman" panose="02020603050405020304" pitchFamily="18" charset="0"/>
                <a:cs typeface="Times New Roman" panose="02020603050405020304" pitchFamily="18" charset="0"/>
              </a:rPr>
              <a:t>Cannot be used for thin materials</a:t>
            </a:r>
            <a:r>
              <a:rPr lang="en-US" altLang="en-US" sz="3200"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a:lnSpc>
                <a:spcPct val="150000"/>
              </a:lnSpc>
            </a:pPr>
            <a:r>
              <a:rPr lang="en-US" altLang="en-US" sz="3200" dirty="0">
                <a:latin typeface="Times New Roman" panose="02020603050405020304" pitchFamily="18" charset="0"/>
                <a:cs typeface="Times New Roman" panose="02020603050405020304" pitchFamily="18" charset="0"/>
              </a:rPr>
              <a:t>Ball may deform on very hard </a:t>
            </a:r>
            <a:r>
              <a:rPr lang="en-US" altLang="en-US" sz="3200" dirty="0" smtClean="0">
                <a:latin typeface="Times New Roman" panose="02020603050405020304" pitchFamily="18" charset="0"/>
                <a:cs typeface="Times New Roman" panose="02020603050405020304" pitchFamily="18" charset="0"/>
              </a:rPr>
              <a:t>materials</a:t>
            </a:r>
            <a:endParaRPr lang="en-US" altLang="en-US" sz="3200" dirty="0">
              <a:latin typeface="Times New Roman" panose="02020603050405020304" pitchFamily="18" charset="0"/>
              <a:cs typeface="Times New Roman" panose="02020603050405020304" pitchFamily="18" charset="0"/>
            </a:endParaRPr>
          </a:p>
          <a:p>
            <a:pPr>
              <a:lnSpc>
                <a:spcPct val="150000"/>
              </a:lnSpc>
            </a:pPr>
            <a:r>
              <a:rPr lang="en-US" altLang="en-US" sz="3200" dirty="0">
                <a:latin typeface="Times New Roman" panose="02020603050405020304" pitchFamily="18" charset="0"/>
                <a:cs typeface="Times New Roman" panose="02020603050405020304" pitchFamily="18" charset="0"/>
              </a:rPr>
              <a:t>Surface area of indentation is measured.</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4" name="Picture 6" descr="fe28_022"/>
          <p:cNvPicPr>
            <a:picLocks noChangeAspect="1" noChangeArrowheads="1"/>
          </p:cNvPicPr>
          <p:nvPr/>
        </p:nvPicPr>
        <p:blipFill>
          <a:blip r:embed="rId2">
            <a:extLst>
              <a:ext uri="{28A0092B-C50C-407E-A947-70E740481C1C}">
                <a14:useLocalDpi xmlns="" xmlns:a14="http://schemas.microsoft.com/office/drawing/2010/main" val="0"/>
              </a:ext>
            </a:extLst>
          </a:blip>
          <a:srcRect l="28366" t="13469" r="47319" b="66327"/>
          <a:stretch>
            <a:fillRect/>
          </a:stretch>
        </p:blipFill>
        <p:spPr>
          <a:xfrm>
            <a:off x="7791450" y="1158923"/>
            <a:ext cx="3276600" cy="3194050"/>
          </a:xfrm>
          <a:prstGeom prst="rect">
            <a:avLst/>
          </a:prstGeom>
          <a:noFill/>
        </p:spPr>
      </p:pic>
      <p:pic>
        <p:nvPicPr>
          <p:cNvPr id="5" name="Picture 10" descr="http://www.instron.us/fileuniverse/live/images/Accessories/ball_indent.jpg"/>
          <p:cNvPicPr>
            <a:picLocks noChangeAspect="1" noChangeArrowheads="1"/>
          </p:cNvPicPr>
          <p:nvPr/>
        </p:nvPicPr>
        <p:blipFill>
          <a:blip r:embed="rId3">
            <a:extLst>
              <a:ext uri="{28A0092B-C50C-407E-A947-70E740481C1C}">
                <a14:useLocalDpi xmlns="" xmlns:a14="http://schemas.microsoft.com/office/drawing/2010/main" val="0"/>
              </a:ext>
            </a:extLst>
          </a:blip>
          <a:srcRect l="2051" t="3571"/>
          <a:stretch>
            <a:fillRect/>
          </a:stretch>
        </p:blipFill>
        <p:spPr bwMode="auto">
          <a:xfrm>
            <a:off x="8096250" y="4587923"/>
            <a:ext cx="3257550" cy="184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74826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4114" y="2456597"/>
            <a:ext cx="5452329" cy="2791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26657" y="2144974"/>
            <a:ext cx="3109414" cy="34227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txBody>
          <a:bodyPr/>
          <a:lstStyle/>
          <a:p>
            <a:r>
              <a:rPr lang="en-US" altLang="en-US" b="1" dirty="0">
                <a:latin typeface="Times New Roman" panose="02020603050405020304" pitchFamily="18" charset="0"/>
                <a:cs typeface="Times New Roman" panose="02020603050405020304" pitchFamily="18" charset="0"/>
              </a:rPr>
              <a:t>HARDNESS TESTING</a:t>
            </a:r>
            <a:endParaRPr lang="en-US" dirty="0"/>
          </a:p>
        </p:txBody>
      </p:sp>
    </p:spTree>
    <p:extLst>
      <p:ext uri="{BB962C8B-B14F-4D97-AF65-F5344CB8AC3E}">
        <p14:creationId xmlns="" xmlns:p14="http://schemas.microsoft.com/office/powerpoint/2010/main" val="170670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latin typeface="Times New Roman" panose="02020603050405020304" pitchFamily="18" charset="0"/>
                <a:cs typeface="Times New Roman" panose="02020603050405020304" pitchFamily="18" charset="0"/>
              </a:rPr>
              <a:t>VICKERS HARDNESS TEST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07166"/>
            <a:ext cx="5576248" cy="5134827"/>
          </a:xfrm>
        </p:spPr>
        <p:txBody>
          <a:bodyPr>
            <a:noAutofit/>
          </a:bodyPr>
          <a:lstStyle/>
          <a:p>
            <a:r>
              <a:rPr lang="en-US" altLang="en-US" sz="3200" dirty="0">
                <a:latin typeface="Times New Roman" panose="02020603050405020304" pitchFamily="18" charset="0"/>
                <a:cs typeface="Times New Roman" panose="02020603050405020304" pitchFamily="18" charset="0"/>
              </a:rPr>
              <a:t>Uses square shaped pyramid </a:t>
            </a:r>
            <a:r>
              <a:rPr lang="en-US" altLang="en-US" sz="3200" dirty="0" smtClean="0">
                <a:latin typeface="Times New Roman" panose="02020603050405020304" pitchFamily="18" charset="0"/>
                <a:cs typeface="Times New Roman" panose="02020603050405020304" pitchFamily="18" charset="0"/>
              </a:rPr>
              <a:t>indenter.</a:t>
            </a:r>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Accurate results</a:t>
            </a:r>
            <a:r>
              <a:rPr lang="en-US" altLang="en-US" sz="3200"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Measures length of diagonal on indentation</a:t>
            </a:r>
            <a:r>
              <a:rPr lang="en-US" altLang="en-US" sz="3200"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Usually used on very hard materials</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4" name="Picture 6" descr="http://www.twi.co.uk/EasysiteWeb/getresource.axd?AssetID=9770&amp;type=full&amp;servicetype=Inlin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55261" y="1488744"/>
            <a:ext cx="4657725"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File:Vickers anvil diamons.jpg"/>
          <p:cNvPicPr>
            <a:picLocks noChangeAspect="1" noChangeArrowheads="1"/>
          </p:cNvPicPr>
          <p:nvPr/>
        </p:nvPicPr>
        <p:blipFill>
          <a:blip r:embed="rId3" cstate="print"/>
          <a:srcRect/>
          <a:stretch>
            <a:fillRect/>
          </a:stretch>
        </p:blipFill>
        <p:spPr bwMode="auto">
          <a:xfrm>
            <a:off x="7469661" y="4308144"/>
            <a:ext cx="3467386" cy="2305813"/>
          </a:xfrm>
          <a:prstGeom prst="rect">
            <a:avLst/>
          </a:prstGeom>
          <a:noFill/>
          <a:effectLst>
            <a:softEdge rad="31750"/>
          </a:effectLst>
        </p:spPr>
      </p:pic>
    </p:spTree>
    <p:extLst>
      <p:ext uri="{BB962C8B-B14F-4D97-AF65-F5344CB8AC3E}">
        <p14:creationId xmlns="" xmlns:p14="http://schemas.microsoft.com/office/powerpoint/2010/main" val="140518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Times New Roman" panose="02020603050405020304" pitchFamily="18" charset="0"/>
                <a:cs typeface="Times New Roman" panose="02020603050405020304" pitchFamily="18" charset="0"/>
              </a:rPr>
              <a:t>Two forms of testing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sz="3200" b="1" dirty="0">
                <a:latin typeface="Times New Roman" panose="02020603050405020304" pitchFamily="18" charset="0"/>
                <a:cs typeface="Times New Roman" panose="02020603050405020304" pitchFamily="18" charset="0"/>
              </a:rPr>
              <a:t>Mechanical tests </a:t>
            </a:r>
            <a:r>
              <a:rPr lang="en-US" altLang="en-US" sz="3200" dirty="0">
                <a:latin typeface="Times New Roman" panose="02020603050405020304" pitchFamily="18" charset="0"/>
                <a:cs typeface="Times New Roman" panose="02020603050405020304" pitchFamily="18" charset="0"/>
              </a:rPr>
              <a:t>– the material may be physically tested to destruction. Will normally specify a value for properties such as strength, hardness, toughness, etc.</a:t>
            </a:r>
          </a:p>
          <a:p>
            <a:endParaRPr lang="en-US" altLang="en-US" sz="3200" dirty="0">
              <a:latin typeface="Times New Roman" panose="02020603050405020304" pitchFamily="18" charset="0"/>
              <a:cs typeface="Times New Roman" panose="02020603050405020304" pitchFamily="18" charset="0"/>
            </a:endParaRPr>
          </a:p>
          <a:p>
            <a:r>
              <a:rPr lang="en-US" altLang="en-US" sz="3200" b="1" dirty="0">
                <a:latin typeface="Times New Roman" panose="02020603050405020304" pitchFamily="18" charset="0"/>
                <a:cs typeface="Times New Roman" panose="02020603050405020304" pitchFamily="18" charset="0"/>
              </a:rPr>
              <a:t>Non-destructive tests </a:t>
            </a:r>
            <a:r>
              <a:rPr lang="en-US" altLang="en-US" sz="3200" dirty="0">
                <a:latin typeface="Times New Roman" panose="02020603050405020304" pitchFamily="18" charset="0"/>
                <a:cs typeface="Times New Roman" panose="02020603050405020304" pitchFamily="18" charset="0"/>
              </a:rPr>
              <a:t>(</a:t>
            </a:r>
            <a:r>
              <a:rPr lang="en-US" altLang="en-US" sz="3200" b="1" dirty="0">
                <a:latin typeface="Times New Roman" panose="02020603050405020304" pitchFamily="18" charset="0"/>
                <a:cs typeface="Times New Roman" panose="02020603050405020304" pitchFamily="18" charset="0"/>
              </a:rPr>
              <a:t>NDT</a:t>
            </a:r>
            <a:r>
              <a:rPr lang="en-US" altLang="en-US" sz="3200" dirty="0">
                <a:latin typeface="Times New Roman" panose="02020603050405020304" pitchFamily="18" charset="0"/>
                <a:cs typeface="Times New Roman" panose="02020603050405020304" pitchFamily="18" charset="0"/>
              </a:rPr>
              <a:t>) – samples or finished articles are tested before being used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18514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72516"/>
            <a:ext cx="10515600" cy="1325563"/>
          </a:xfrm>
        </p:spPr>
        <p:txBody>
          <a:bodyPr/>
          <a:lstStyle/>
          <a:p>
            <a:r>
              <a:rPr lang="hr-HR" altLang="en-US" b="1" dirty="0" smtClean="0">
                <a:latin typeface="Times New Roman" panose="02020603050405020304" pitchFamily="18" charset="0"/>
                <a:cs typeface="Times New Roman" panose="02020603050405020304" pitchFamily="18" charset="0"/>
              </a:rPr>
              <a:t>STRESS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6090" y="1392072"/>
            <a:ext cx="11356644" cy="4995081"/>
          </a:xfrm>
        </p:spPr>
        <p:txBody>
          <a:bodyPr>
            <a:normAutofit/>
          </a:bodyPr>
          <a:lstStyle/>
          <a:p>
            <a:r>
              <a:rPr lang="hr-HR" altLang="en-US" sz="3200" dirty="0">
                <a:latin typeface="Times New Roman" panose="02020603050405020304" pitchFamily="18" charset="0"/>
                <a:cs typeface="Times New Roman" panose="02020603050405020304" pitchFamily="18" charset="0"/>
              </a:rPr>
              <a:t>stress – internal force in a material which tends to resist deformation when subjected to external forces</a:t>
            </a:r>
          </a:p>
          <a:p>
            <a:endParaRPr lang="hr-HR" altLang="en-US" sz="3200" dirty="0">
              <a:latin typeface="Times New Roman" panose="02020603050405020304" pitchFamily="18" charset="0"/>
              <a:cs typeface="Times New Roman" panose="02020603050405020304" pitchFamily="18" charset="0"/>
            </a:endParaRPr>
          </a:p>
          <a:p>
            <a:r>
              <a:rPr lang="hr-HR" altLang="en-US" sz="3200" dirty="0">
                <a:latin typeface="Times New Roman" panose="02020603050405020304" pitchFamily="18" charset="0"/>
                <a:cs typeface="Times New Roman" panose="02020603050405020304" pitchFamily="18" charset="0"/>
              </a:rPr>
              <a:t>intensity of a stress unit depends on the </a:t>
            </a:r>
            <a:r>
              <a:rPr lang="en-US" altLang="en-US" sz="3200" dirty="0" smtClean="0">
                <a:latin typeface="Times New Roman" panose="02020603050405020304" pitchFamily="18" charset="0"/>
                <a:cs typeface="Times New Roman" panose="02020603050405020304" pitchFamily="18" charset="0"/>
              </a:rPr>
              <a:t>value</a:t>
            </a:r>
            <a:r>
              <a:rPr lang="hr-HR" altLang="en-US" sz="3200" dirty="0" smtClean="0">
                <a:latin typeface="Times New Roman" panose="02020603050405020304" pitchFamily="18" charset="0"/>
                <a:cs typeface="Times New Roman" panose="02020603050405020304" pitchFamily="18" charset="0"/>
              </a:rPr>
              <a:t> </a:t>
            </a:r>
            <a:r>
              <a:rPr lang="hr-HR" altLang="en-US" sz="3200" dirty="0">
                <a:latin typeface="Times New Roman" panose="02020603050405020304" pitchFamily="18" charset="0"/>
                <a:cs typeface="Times New Roman" panose="02020603050405020304" pitchFamily="18" charset="0"/>
              </a:rPr>
              <a:t>of the force acting on a unit area of the material</a:t>
            </a:r>
          </a:p>
          <a:p>
            <a:pPr>
              <a:spcBef>
                <a:spcPct val="0"/>
              </a:spcBef>
              <a:buNone/>
            </a:pPr>
            <a:r>
              <a:rPr lang="hr-HR" altLang="en-US" sz="3200" dirty="0">
                <a:latin typeface="Times New Roman" panose="02020603050405020304" pitchFamily="18" charset="0"/>
                <a:cs typeface="Times New Roman" panose="02020603050405020304" pitchFamily="18" charset="0"/>
              </a:rPr>
              <a:t>			</a:t>
            </a:r>
          </a:p>
          <a:p>
            <a:pPr>
              <a:spcBef>
                <a:spcPct val="0"/>
              </a:spcBef>
              <a:buNone/>
            </a:pPr>
            <a:r>
              <a:rPr lang="hr-HR"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	</a:t>
            </a:r>
            <a:r>
              <a:rPr lang="hr-HR" altLang="en-US" sz="3200" dirty="0" smtClean="0">
                <a:latin typeface="Times New Roman" panose="02020603050405020304" pitchFamily="18" charset="0"/>
                <a:cs typeface="Times New Roman" panose="02020603050405020304" pitchFamily="18" charset="0"/>
              </a:rPr>
              <a:t> </a:t>
            </a:r>
            <a:r>
              <a:rPr lang="hr-HR" altLang="en-US" sz="3200" dirty="0">
                <a:latin typeface="Times New Roman" panose="02020603050405020304" pitchFamily="18" charset="0"/>
                <a:cs typeface="Times New Roman" panose="02020603050405020304" pitchFamily="18" charset="0"/>
              </a:rPr>
              <a:t>applied force </a:t>
            </a:r>
          </a:p>
          <a:p>
            <a:pPr>
              <a:spcBef>
                <a:spcPct val="0"/>
              </a:spcBef>
              <a:buNone/>
            </a:pPr>
            <a:r>
              <a:rPr lang="hr-HR" altLang="en-US" sz="3200" dirty="0">
                <a:latin typeface="Times New Roman" panose="02020603050405020304" pitchFamily="18" charset="0"/>
                <a:cs typeface="Times New Roman" panose="02020603050405020304" pitchFamily="18" charset="0"/>
              </a:rPr>
              <a:t>	stress     =	---------------------</a:t>
            </a:r>
          </a:p>
          <a:p>
            <a:pPr>
              <a:spcBef>
                <a:spcPct val="0"/>
              </a:spcBef>
              <a:buNone/>
            </a:pPr>
            <a:r>
              <a:rPr lang="hr-HR"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	</a:t>
            </a:r>
            <a:r>
              <a:rPr lang="hr-HR" altLang="en-US" sz="3200" dirty="0" smtClean="0">
                <a:latin typeface="Times New Roman" panose="02020603050405020304" pitchFamily="18" charset="0"/>
                <a:cs typeface="Times New Roman" panose="02020603050405020304" pitchFamily="18" charset="0"/>
              </a:rPr>
              <a:t>c.s.a</a:t>
            </a:r>
            <a:r>
              <a:rPr lang="hr-HR" altLang="en-US" sz="3200" dirty="0">
                <a:latin typeface="Times New Roman" panose="02020603050405020304" pitchFamily="18" charset="0"/>
                <a:cs typeface="Times New Roman" panose="02020603050405020304" pitchFamily="18" charset="0"/>
              </a:rPr>
              <a:t>. of a </a:t>
            </a:r>
            <a:r>
              <a:rPr lang="hr-HR" altLang="en-US" sz="3200" dirty="0" smtClean="0">
                <a:latin typeface="Times New Roman" panose="02020603050405020304" pitchFamily="18" charset="0"/>
                <a:cs typeface="Times New Roman" panose="02020603050405020304" pitchFamily="18" charset="0"/>
              </a:rPr>
              <a:t>material</a:t>
            </a:r>
            <a:endParaRPr lang="hr-HR"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57942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en-US" b="1" dirty="0">
                <a:latin typeface="Times New Roman" panose="02020603050405020304" pitchFamily="18" charset="0"/>
                <a:cs typeface="Times New Roman" panose="02020603050405020304" pitchFamily="18" charset="0"/>
              </a:rPr>
              <a:t>Types of stresses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hr-HR" altLang="en-US" sz="3200" dirty="0">
                <a:latin typeface="Times New Roman" panose="02020603050405020304" pitchFamily="18" charset="0"/>
                <a:cs typeface="Times New Roman" panose="02020603050405020304" pitchFamily="18" charset="0"/>
              </a:rPr>
              <a:t>Compressive stress</a:t>
            </a:r>
          </a:p>
          <a:p>
            <a:r>
              <a:rPr lang="hr-HR" altLang="en-US" sz="3200" dirty="0">
                <a:latin typeface="Times New Roman" panose="02020603050405020304" pitchFamily="18" charset="0"/>
                <a:cs typeface="Times New Roman" panose="02020603050405020304" pitchFamily="18" charset="0"/>
              </a:rPr>
              <a:t>Tensile stress</a:t>
            </a:r>
          </a:p>
          <a:p>
            <a:r>
              <a:rPr lang="hr-HR" altLang="en-US" sz="3200" dirty="0">
                <a:latin typeface="Times New Roman" panose="02020603050405020304" pitchFamily="18" charset="0"/>
                <a:cs typeface="Times New Roman" panose="02020603050405020304" pitchFamily="18" charset="0"/>
              </a:rPr>
              <a:t>Shear stress</a:t>
            </a:r>
          </a:p>
          <a:p>
            <a:r>
              <a:rPr lang="hr-HR" altLang="en-US" sz="3200" dirty="0">
                <a:latin typeface="Times New Roman" panose="02020603050405020304" pitchFamily="18" charset="0"/>
                <a:cs typeface="Times New Roman" panose="02020603050405020304" pitchFamily="18" charset="0"/>
              </a:rPr>
              <a:t>Torsion</a:t>
            </a:r>
          </a:p>
          <a:p>
            <a:r>
              <a:rPr lang="hr-HR" altLang="en-US" sz="3200" dirty="0">
                <a:latin typeface="Times New Roman" panose="02020603050405020304" pitchFamily="18" charset="0"/>
                <a:cs typeface="Times New Roman" panose="02020603050405020304" pitchFamily="18" charset="0"/>
              </a:rPr>
              <a:t>Bending</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052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en-US" b="1" dirty="0">
                <a:latin typeface="Times New Roman" panose="02020603050405020304" pitchFamily="18" charset="0"/>
                <a:cs typeface="Times New Roman" panose="02020603050405020304" pitchFamily="18" charset="0"/>
              </a:rPr>
              <a:t>Compressive stress</a:t>
            </a:r>
            <a:endParaRPr lang="en-US" b="1" dirty="0">
              <a:latin typeface="Times New Roman" panose="02020603050405020304" pitchFamily="18" charset="0"/>
              <a:cs typeface="Times New Roman" panose="02020603050405020304" pitchFamily="18" charset="0"/>
            </a:endParaRPr>
          </a:p>
        </p:txBody>
      </p:sp>
      <p:sp>
        <p:nvSpPr>
          <p:cNvPr id="4" name="Content Placeholder 2"/>
          <p:cNvSpPr>
            <a:spLocks noGrp="1"/>
          </p:cNvSpPr>
          <p:nvPr/>
        </p:nvSpPr>
        <p:spPr bwMode="auto">
          <a:xfrm>
            <a:off x="838200" y="1690688"/>
            <a:ext cx="10004947" cy="45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eaLnBrk="1" hangingPunct="1"/>
            <a:r>
              <a:rPr lang="en-US" altLang="en-US" sz="3200" b="1" dirty="0" smtClean="0">
                <a:latin typeface="Times New Roman" panose="02020603050405020304" pitchFamily="18" charset="0"/>
                <a:cs typeface="Times New Roman" panose="02020603050405020304" pitchFamily="18" charset="0"/>
              </a:rPr>
              <a:t>Compressive stress</a:t>
            </a:r>
            <a:r>
              <a:rPr lang="en-US" altLang="en-US" sz="3200" dirty="0" smtClean="0">
                <a:latin typeface="Times New Roman" panose="02020603050405020304" pitchFamily="18" charset="0"/>
                <a:cs typeface="Times New Roman" panose="02020603050405020304" pitchFamily="18" charset="0"/>
              </a:rPr>
              <a:t> is the stress applied to materials resulting in their compaction (decrease of volume). </a:t>
            </a:r>
            <a:endParaRPr lang="hr-HR" altLang="en-US" sz="3200" dirty="0" smtClean="0">
              <a:latin typeface="Times New Roman" panose="02020603050405020304" pitchFamily="18" charset="0"/>
              <a:cs typeface="Times New Roman" panose="02020603050405020304" pitchFamily="18" charset="0"/>
            </a:endParaRPr>
          </a:p>
          <a:p>
            <a:pPr algn="just" eaLnBrk="1" hangingPunct="1"/>
            <a:r>
              <a:rPr lang="en-US" altLang="en-US" sz="3200" dirty="0" smtClean="0">
                <a:latin typeface="Times New Roman" panose="02020603050405020304" pitchFamily="18" charset="0"/>
                <a:cs typeface="Times New Roman" panose="02020603050405020304" pitchFamily="18" charset="0"/>
              </a:rPr>
              <a:t>Usually compressive stress is applied to columns, etc. </a:t>
            </a:r>
          </a:p>
          <a:p>
            <a:pPr marL="0" indent="0" algn="just" eaLnBrk="1" hangingPunct="1">
              <a:buNone/>
            </a:pPr>
            <a:endParaRPr lang="hr-HR" altLang="en-US" sz="3200" dirty="0" smtClean="0">
              <a:latin typeface="Times New Roman" panose="02020603050405020304" pitchFamily="18" charset="0"/>
              <a:cs typeface="Times New Roman" panose="02020603050405020304" pitchFamily="18" charset="0"/>
            </a:endParaRPr>
          </a:p>
          <a:p>
            <a:pPr algn="just" eaLnBrk="1" hangingPunct="1"/>
            <a:endParaRPr lang="hr-HR" altLang="en-US" sz="3200" dirty="0" smtClean="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16681" y="3624984"/>
            <a:ext cx="3626466" cy="2627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37208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en-US" b="1" dirty="0" smtClean="0">
                <a:latin typeface="Times New Roman" panose="02020603050405020304" pitchFamily="18" charset="0"/>
                <a:cs typeface="Times New Roman" panose="02020603050405020304" pitchFamily="18" charset="0"/>
              </a:rPr>
              <a:t>TENSILE STRESS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sz="3200" b="1" dirty="0">
                <a:latin typeface="Times New Roman" panose="02020603050405020304" pitchFamily="18" charset="0"/>
                <a:cs typeface="Times New Roman" panose="02020603050405020304" pitchFamily="18" charset="0"/>
              </a:rPr>
              <a:t>Tensile stress</a:t>
            </a:r>
            <a:r>
              <a:rPr lang="en-US" altLang="en-US" sz="3200" dirty="0">
                <a:latin typeface="Times New Roman" panose="02020603050405020304" pitchFamily="18" charset="0"/>
                <a:cs typeface="Times New Roman" panose="02020603050405020304" pitchFamily="18" charset="0"/>
              </a:rPr>
              <a:t> is the stress state leading to expansion (volume and/or length of a material tends to increase). In the uniaxial manner of tension, tensile stress is induced by pulling forces across a bar, specimen</a:t>
            </a:r>
            <a:r>
              <a:rPr lang="hr-HR" altLang="en-US" sz="3200"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etc.</a:t>
            </a:r>
            <a:endParaRPr lang="en-US" sz="32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384079" y="3672953"/>
            <a:ext cx="3461496" cy="2504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72040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en-US" b="1" dirty="0" smtClean="0">
                <a:latin typeface="Times New Roman" panose="02020603050405020304" pitchFamily="18" charset="0"/>
                <a:cs typeface="Times New Roman" panose="02020603050405020304" pitchFamily="18" charset="0"/>
              </a:rPr>
              <a:t>SHEAR STRESS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sz="3200" b="1" dirty="0">
                <a:latin typeface="Times New Roman" panose="02020603050405020304" pitchFamily="18" charset="0"/>
                <a:cs typeface="Times New Roman" panose="02020603050405020304" pitchFamily="18" charset="0"/>
              </a:rPr>
              <a:t>Shear stress</a:t>
            </a:r>
            <a:r>
              <a:rPr lang="en-US" altLang="en-US" sz="3200" dirty="0">
                <a:latin typeface="Times New Roman" panose="02020603050405020304" pitchFamily="18" charset="0"/>
                <a:cs typeface="Times New Roman" panose="02020603050405020304" pitchFamily="18" charset="0"/>
              </a:rPr>
              <a:t> is a stress state where the shape of a material tends to change</a:t>
            </a:r>
            <a:r>
              <a:rPr lang="hr-HR" altLang="en-US" sz="3200"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without particular volume change.</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84381" y="3312568"/>
            <a:ext cx="4165608" cy="2864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61109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en-US" b="1" dirty="0" smtClean="0">
                <a:latin typeface="Times New Roman" panose="02020603050405020304" pitchFamily="18" charset="0"/>
                <a:cs typeface="Times New Roman" panose="02020603050405020304" pitchFamily="18" charset="0"/>
              </a:rPr>
              <a:t>TORSION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altLang="en-US" sz="3200" dirty="0">
                <a:latin typeface="Times New Roman" panose="02020603050405020304" pitchFamily="18" charset="0"/>
                <a:cs typeface="Times New Roman" panose="02020603050405020304" pitchFamily="18" charset="0"/>
              </a:rPr>
              <a:t>the stress which resists a force tending to twist the material (e.g. axle, screw, etc.)</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22896" y="3134412"/>
            <a:ext cx="4670327" cy="2911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24201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628</Words>
  <Application>Microsoft Office PowerPoint</Application>
  <PresentationFormat>Custom</PresentationFormat>
  <Paragraphs>92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METHOD OF TESTING</vt:lpstr>
      <vt:lpstr>Why are metals tested ?</vt:lpstr>
      <vt:lpstr>Two forms of testing</vt:lpstr>
      <vt:lpstr>STRESS </vt:lpstr>
      <vt:lpstr>Types of stresses</vt:lpstr>
      <vt:lpstr>Compressive stress</vt:lpstr>
      <vt:lpstr>TENSILE STRESS</vt:lpstr>
      <vt:lpstr>SHEAR STRESS</vt:lpstr>
      <vt:lpstr>TORSION</vt:lpstr>
      <vt:lpstr>Bending</vt:lpstr>
      <vt:lpstr>Method of testing of Fatigue test</vt:lpstr>
      <vt:lpstr>TENSILE TEST </vt:lpstr>
      <vt:lpstr>TENSILE TEST</vt:lpstr>
      <vt:lpstr>TENSILE MACHINE &amp; SPECIMEN.</vt:lpstr>
      <vt:lpstr>SPECIMEN DIMENSIONS </vt:lpstr>
      <vt:lpstr>TENSILE TESTING</vt:lpstr>
      <vt:lpstr>PROCESS</vt:lpstr>
      <vt:lpstr>PROCESS</vt:lpstr>
      <vt:lpstr>STRESS STRAIN DIAGRAM</vt:lpstr>
      <vt:lpstr>Modulus of elasticity</vt:lpstr>
      <vt:lpstr>Yield point</vt:lpstr>
      <vt:lpstr>HARDNESS TEST APPRATUS</vt:lpstr>
      <vt:lpstr>HARDNESS TESTING</vt:lpstr>
      <vt:lpstr>HARDNESS TESTING</vt:lpstr>
      <vt:lpstr>Slide 25</vt:lpstr>
      <vt:lpstr>BRINELL HARDNESS TEST</vt:lpstr>
      <vt:lpstr>HARDNESS TESTING</vt:lpstr>
      <vt:lpstr>VICKERS HARDNESS TEST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 of testing of Fatigue test, impact and hardness test, tensile test and mild steel specimen.</dc:title>
  <dc:creator>Engr Irfan</dc:creator>
  <cp:lastModifiedBy>Engr.Nasir</cp:lastModifiedBy>
  <cp:revision>106</cp:revision>
  <dcterms:created xsi:type="dcterms:W3CDTF">2016-03-04T10:00:25Z</dcterms:created>
  <dcterms:modified xsi:type="dcterms:W3CDTF">2018-08-11T02:24:02Z</dcterms:modified>
</cp:coreProperties>
</file>