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63" r:id="rId6"/>
    <p:sldId id="264" r:id="rId7"/>
    <p:sldId id="265" r:id="rId8"/>
    <p:sldId id="266" r:id="rId9"/>
    <p:sldId id="258" r:id="rId10"/>
    <p:sldId id="261"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3" d="100"/>
          <a:sy n="73" d="100"/>
        </p:scale>
        <p:origin x="5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9D127D-C8E2-4DB3-839B-B4E520E73EC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BDE11-F26C-418F-9776-0FFE8FFDC92A}" type="slidenum">
              <a:rPr lang="en-US" smtClean="0"/>
              <a:t>‹#›</a:t>
            </a:fld>
            <a:endParaRPr lang="en-US"/>
          </a:p>
        </p:txBody>
      </p:sp>
    </p:spTree>
    <p:extLst>
      <p:ext uri="{BB962C8B-B14F-4D97-AF65-F5344CB8AC3E}">
        <p14:creationId xmlns:p14="http://schemas.microsoft.com/office/powerpoint/2010/main" val="3390311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9D127D-C8E2-4DB3-839B-B4E520E73EC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BDE11-F26C-418F-9776-0FFE8FFDC92A}" type="slidenum">
              <a:rPr lang="en-US" smtClean="0"/>
              <a:t>‹#›</a:t>
            </a:fld>
            <a:endParaRPr lang="en-US"/>
          </a:p>
        </p:txBody>
      </p:sp>
    </p:spTree>
    <p:extLst>
      <p:ext uri="{BB962C8B-B14F-4D97-AF65-F5344CB8AC3E}">
        <p14:creationId xmlns:p14="http://schemas.microsoft.com/office/powerpoint/2010/main" val="61791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9D127D-C8E2-4DB3-839B-B4E520E73EC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BDE11-F26C-418F-9776-0FFE8FFDC92A}" type="slidenum">
              <a:rPr lang="en-US" smtClean="0"/>
              <a:t>‹#›</a:t>
            </a:fld>
            <a:endParaRPr lang="en-US"/>
          </a:p>
        </p:txBody>
      </p:sp>
    </p:spTree>
    <p:extLst>
      <p:ext uri="{BB962C8B-B14F-4D97-AF65-F5344CB8AC3E}">
        <p14:creationId xmlns:p14="http://schemas.microsoft.com/office/powerpoint/2010/main" val="3866223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9D127D-C8E2-4DB3-839B-B4E520E73EC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BDE11-F26C-418F-9776-0FFE8FFDC92A}" type="slidenum">
              <a:rPr lang="en-US" smtClean="0"/>
              <a:t>‹#›</a:t>
            </a:fld>
            <a:endParaRPr lang="en-US"/>
          </a:p>
        </p:txBody>
      </p:sp>
    </p:spTree>
    <p:extLst>
      <p:ext uri="{BB962C8B-B14F-4D97-AF65-F5344CB8AC3E}">
        <p14:creationId xmlns:p14="http://schemas.microsoft.com/office/powerpoint/2010/main" val="576142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C9D127D-C8E2-4DB3-839B-B4E520E73EC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BDE11-F26C-418F-9776-0FFE8FFDC92A}" type="slidenum">
              <a:rPr lang="en-US" smtClean="0"/>
              <a:t>‹#›</a:t>
            </a:fld>
            <a:endParaRPr lang="en-US"/>
          </a:p>
        </p:txBody>
      </p:sp>
    </p:spTree>
    <p:extLst>
      <p:ext uri="{BB962C8B-B14F-4D97-AF65-F5344CB8AC3E}">
        <p14:creationId xmlns:p14="http://schemas.microsoft.com/office/powerpoint/2010/main" val="2567078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9D127D-C8E2-4DB3-839B-B4E520E73EC6}"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BDE11-F26C-418F-9776-0FFE8FFDC92A}" type="slidenum">
              <a:rPr lang="en-US" smtClean="0"/>
              <a:t>‹#›</a:t>
            </a:fld>
            <a:endParaRPr lang="en-US"/>
          </a:p>
        </p:txBody>
      </p:sp>
    </p:spTree>
    <p:extLst>
      <p:ext uri="{BB962C8B-B14F-4D97-AF65-F5344CB8AC3E}">
        <p14:creationId xmlns:p14="http://schemas.microsoft.com/office/powerpoint/2010/main" val="2143605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9D127D-C8E2-4DB3-839B-B4E520E73EC6}" type="datetimeFigureOut">
              <a:rPr lang="en-US" smtClean="0"/>
              <a:t>11/19/2020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0BDE11-F26C-418F-9776-0FFE8FFDC92A}" type="slidenum">
              <a:rPr lang="en-US" smtClean="0"/>
              <a:t>‹#›</a:t>
            </a:fld>
            <a:endParaRPr lang="en-US"/>
          </a:p>
        </p:txBody>
      </p:sp>
    </p:spTree>
    <p:extLst>
      <p:ext uri="{BB962C8B-B14F-4D97-AF65-F5344CB8AC3E}">
        <p14:creationId xmlns:p14="http://schemas.microsoft.com/office/powerpoint/2010/main" val="744418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9D127D-C8E2-4DB3-839B-B4E520E73EC6}" type="datetimeFigureOut">
              <a:rPr lang="en-US" smtClean="0"/>
              <a:t>11/19/2020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0BDE11-F26C-418F-9776-0FFE8FFDC92A}" type="slidenum">
              <a:rPr lang="en-US" smtClean="0"/>
              <a:t>‹#›</a:t>
            </a:fld>
            <a:endParaRPr lang="en-US"/>
          </a:p>
        </p:txBody>
      </p:sp>
    </p:spTree>
    <p:extLst>
      <p:ext uri="{BB962C8B-B14F-4D97-AF65-F5344CB8AC3E}">
        <p14:creationId xmlns:p14="http://schemas.microsoft.com/office/powerpoint/2010/main" val="1432328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9D127D-C8E2-4DB3-839B-B4E520E73EC6}" type="datetimeFigureOut">
              <a:rPr lang="en-US" smtClean="0"/>
              <a:t>11/19/2020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0BDE11-F26C-418F-9776-0FFE8FFDC92A}" type="slidenum">
              <a:rPr lang="en-US" smtClean="0"/>
              <a:t>‹#›</a:t>
            </a:fld>
            <a:endParaRPr lang="en-US"/>
          </a:p>
        </p:txBody>
      </p:sp>
    </p:spTree>
    <p:extLst>
      <p:ext uri="{BB962C8B-B14F-4D97-AF65-F5344CB8AC3E}">
        <p14:creationId xmlns:p14="http://schemas.microsoft.com/office/powerpoint/2010/main" val="996593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9D127D-C8E2-4DB3-839B-B4E520E73EC6}"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BDE11-F26C-418F-9776-0FFE8FFDC92A}" type="slidenum">
              <a:rPr lang="en-US" smtClean="0"/>
              <a:t>‹#›</a:t>
            </a:fld>
            <a:endParaRPr lang="en-US"/>
          </a:p>
        </p:txBody>
      </p:sp>
    </p:spTree>
    <p:extLst>
      <p:ext uri="{BB962C8B-B14F-4D97-AF65-F5344CB8AC3E}">
        <p14:creationId xmlns:p14="http://schemas.microsoft.com/office/powerpoint/2010/main" val="1215827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9D127D-C8E2-4DB3-839B-B4E520E73EC6}"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BDE11-F26C-418F-9776-0FFE8FFDC92A}" type="slidenum">
              <a:rPr lang="en-US" smtClean="0"/>
              <a:t>‹#›</a:t>
            </a:fld>
            <a:endParaRPr lang="en-US"/>
          </a:p>
        </p:txBody>
      </p:sp>
    </p:spTree>
    <p:extLst>
      <p:ext uri="{BB962C8B-B14F-4D97-AF65-F5344CB8AC3E}">
        <p14:creationId xmlns:p14="http://schemas.microsoft.com/office/powerpoint/2010/main" val="1999291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D127D-C8E2-4DB3-839B-B4E520E73EC6}" type="datetimeFigureOut">
              <a:rPr lang="en-US" smtClean="0"/>
              <a:t>11/19/2020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BDE11-F26C-418F-9776-0FFE8FFDC92A}" type="slidenum">
              <a:rPr lang="en-US" smtClean="0"/>
              <a:t>‹#›</a:t>
            </a:fld>
            <a:endParaRPr lang="en-US"/>
          </a:p>
        </p:txBody>
      </p:sp>
    </p:spTree>
    <p:extLst>
      <p:ext uri="{BB962C8B-B14F-4D97-AF65-F5344CB8AC3E}">
        <p14:creationId xmlns:p14="http://schemas.microsoft.com/office/powerpoint/2010/main" val="3283710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 vitro fertilization</a:t>
            </a:r>
            <a:endParaRPr lang="en-US" dirty="0"/>
          </a:p>
        </p:txBody>
      </p:sp>
      <p:sp>
        <p:nvSpPr>
          <p:cNvPr id="3" name="Subtitle 2"/>
          <p:cNvSpPr>
            <a:spLocks noGrp="1"/>
          </p:cNvSpPr>
          <p:nvPr>
            <p:ph type="subTitle" idx="1"/>
          </p:nvPr>
        </p:nvSpPr>
        <p:spPr/>
        <p:txBody>
          <a:bodyPr/>
          <a:lstStyle/>
          <a:p>
            <a:r>
              <a:rPr lang="en-US" dirty="0" smtClean="0"/>
              <a:t>Saeed Rauf</a:t>
            </a:r>
            <a:endParaRPr lang="en-US" dirty="0"/>
          </a:p>
        </p:txBody>
      </p:sp>
    </p:spTree>
    <p:extLst>
      <p:ext uri="{BB962C8B-B14F-4D97-AF65-F5344CB8AC3E}">
        <p14:creationId xmlns:p14="http://schemas.microsoft.com/office/powerpoint/2010/main" val="1302983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6239" t="20625" r="31292" b="12947"/>
          <a:stretch/>
        </p:blipFill>
        <p:spPr>
          <a:xfrm>
            <a:off x="3069772" y="0"/>
            <a:ext cx="5995851" cy="5272947"/>
          </a:xfrm>
          <a:prstGeom prst="rect">
            <a:avLst/>
          </a:prstGeom>
        </p:spPr>
      </p:pic>
      <p:sp>
        <p:nvSpPr>
          <p:cNvPr id="5" name="Rectangle 4"/>
          <p:cNvSpPr/>
          <p:nvPr/>
        </p:nvSpPr>
        <p:spPr>
          <a:xfrm>
            <a:off x="770709" y="5272947"/>
            <a:ext cx="10123713" cy="1384995"/>
          </a:xfrm>
          <a:prstGeom prst="rect">
            <a:avLst/>
          </a:prstGeom>
        </p:spPr>
        <p:txBody>
          <a:bodyPr wrap="square">
            <a:spAutoFit/>
          </a:bodyPr>
          <a:lstStyle/>
          <a:p>
            <a:r>
              <a:rPr lang="en-US" sz="1200" dirty="0"/>
              <a:t>(A) Alignment of an egg cell protoplast with a sperm cell protoplast on one of the electrodes before electrofusion. E designates the egg cell protoplast; the arrow indicates the sperm cell protoplast (S). Bar = 50 urn. (B) First polar cell divisions 42 </a:t>
            </a:r>
            <a:r>
              <a:rPr lang="en-US" sz="1200" dirty="0" err="1"/>
              <a:t>hr</a:t>
            </a:r>
            <a:r>
              <a:rPr lang="en-US" sz="1200" dirty="0"/>
              <a:t> after fusion. Bar = 50 |</a:t>
            </a:r>
            <a:r>
              <a:rPr lang="en-US" sz="1200" dirty="0" err="1"/>
              <a:t>im</a:t>
            </a:r>
            <a:r>
              <a:rPr lang="en-US" sz="1200" dirty="0"/>
              <a:t>. (C) Multicellular structures 5 days after fusion. Bar = 100 urn. (D) Polarized multicellular structure with an outer cell layer at one pole and </a:t>
            </a:r>
            <a:r>
              <a:rPr lang="en-US" sz="1200" dirty="0" err="1"/>
              <a:t>vacuolized</a:t>
            </a:r>
            <a:r>
              <a:rPr lang="en-US" sz="1200" dirty="0"/>
              <a:t> cells at the other end 12 days after fusion. Bar = 200 urn. (E) Transition-phase embryo 14 days after fusion. Bar = 200 urn. (F) Structure with compact white and green tissue. The arrow indicates the coleoptile (Co) 30 days after fusion. Bar = 4 mm. (G) Plantlet 35 days after fusion. Bar = 2 cm. (H) Plant 39 days after fusion. Bar = 6 cm. (I) Flowering plant 99 days after fusion. Bar = 50 cm. (J) Self-pollination. One hour after pollen grain deposition, the pollen tube penetrated the red-colored </a:t>
            </a:r>
            <a:r>
              <a:rPr lang="en-US" sz="1200" dirty="0" err="1"/>
              <a:t>trichome</a:t>
            </a:r>
            <a:r>
              <a:rPr lang="en-US" sz="1200" dirty="0"/>
              <a:t> and the grain contents are moving into the style. Bar = 100 |</a:t>
            </a:r>
            <a:r>
              <a:rPr lang="en-US" sz="1200" dirty="0" err="1"/>
              <a:t>im</a:t>
            </a:r>
            <a:r>
              <a:rPr lang="en-US" sz="1200" dirty="0"/>
              <a:t>. (K) Cob 148 days after fusion. Bar = 4 cm.</a:t>
            </a:r>
          </a:p>
        </p:txBody>
      </p:sp>
    </p:spTree>
    <p:extLst>
      <p:ext uri="{BB962C8B-B14F-4D97-AF65-F5344CB8AC3E}">
        <p14:creationId xmlns:p14="http://schemas.microsoft.com/office/powerpoint/2010/main" val="4073836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34491" y="2275004"/>
            <a:ext cx="6096000" cy="923330"/>
          </a:xfrm>
          <a:prstGeom prst="rect">
            <a:avLst/>
          </a:prstGeom>
        </p:spPr>
        <p:txBody>
          <a:bodyPr>
            <a:spAutoFit/>
          </a:bodyPr>
          <a:lstStyle/>
          <a:p>
            <a:r>
              <a:rPr lang="en-US" dirty="0" err="1">
                <a:solidFill>
                  <a:srgbClr val="222222"/>
                </a:solidFill>
                <a:latin typeface="Arial" panose="020B0604020202020204" pitchFamily="34" charset="0"/>
              </a:rPr>
              <a:t>Kranz</a:t>
            </a:r>
            <a:r>
              <a:rPr lang="en-US" dirty="0">
                <a:solidFill>
                  <a:srgbClr val="222222"/>
                </a:solidFill>
                <a:latin typeface="Arial" panose="020B0604020202020204" pitchFamily="34" charset="0"/>
              </a:rPr>
              <a:t>, E., &amp; </a:t>
            </a:r>
            <a:r>
              <a:rPr lang="en-US" dirty="0" err="1">
                <a:solidFill>
                  <a:srgbClr val="222222"/>
                </a:solidFill>
                <a:latin typeface="Arial" panose="020B0604020202020204" pitchFamily="34" charset="0"/>
              </a:rPr>
              <a:t>Lorz</a:t>
            </a:r>
            <a:r>
              <a:rPr lang="en-US" dirty="0">
                <a:solidFill>
                  <a:srgbClr val="222222"/>
                </a:solidFill>
                <a:latin typeface="Arial" panose="020B0604020202020204" pitchFamily="34" charset="0"/>
              </a:rPr>
              <a:t>, H. (1993). In vitro fertilization with isolated, single gametes results in zygotic embryogenesis and fertile maize plants. </a:t>
            </a:r>
            <a:r>
              <a:rPr lang="en-US" i="1" dirty="0">
                <a:solidFill>
                  <a:srgbClr val="222222"/>
                </a:solidFill>
                <a:latin typeface="Arial" panose="020B0604020202020204" pitchFamily="34" charset="0"/>
              </a:rPr>
              <a:t>The Plant Cell</a:t>
            </a:r>
            <a:r>
              <a:rPr lang="en-US" dirty="0">
                <a:solidFill>
                  <a:srgbClr val="222222"/>
                </a:solidFill>
                <a:latin typeface="Arial" panose="020B0604020202020204" pitchFamily="34" charset="0"/>
              </a:rPr>
              <a:t>, </a:t>
            </a:r>
            <a:r>
              <a:rPr lang="en-US" i="1" dirty="0">
                <a:solidFill>
                  <a:srgbClr val="222222"/>
                </a:solidFill>
                <a:latin typeface="Arial" panose="020B0604020202020204" pitchFamily="34" charset="0"/>
              </a:rPr>
              <a:t>5</a:t>
            </a:r>
            <a:r>
              <a:rPr lang="en-US" dirty="0">
                <a:solidFill>
                  <a:srgbClr val="222222"/>
                </a:solidFill>
                <a:latin typeface="Arial" panose="020B0604020202020204" pitchFamily="34" charset="0"/>
              </a:rPr>
              <a:t>(7), 739-746.</a:t>
            </a:r>
            <a:endParaRPr lang="en-US" dirty="0"/>
          </a:p>
        </p:txBody>
      </p:sp>
    </p:spTree>
    <p:extLst>
      <p:ext uri="{BB962C8B-B14F-4D97-AF65-F5344CB8AC3E}">
        <p14:creationId xmlns:p14="http://schemas.microsoft.com/office/powerpoint/2010/main" val="827086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Invitro</a:t>
            </a:r>
            <a:r>
              <a:rPr lang="en-US" dirty="0" smtClean="0"/>
              <a:t> fertilization is a </a:t>
            </a:r>
            <a:r>
              <a:rPr lang="en-US" dirty="0" smtClean="0"/>
              <a:t>technique for </a:t>
            </a:r>
            <a:r>
              <a:rPr lang="en-US" dirty="0" smtClean="0"/>
              <a:t>fusing the artificially excised eggs and sperms using embryo sacs and pollens.</a:t>
            </a:r>
          </a:p>
          <a:p>
            <a:r>
              <a:rPr lang="en-US" dirty="0" err="1"/>
              <a:t>Kanta</a:t>
            </a:r>
            <a:r>
              <a:rPr lang="en-US" dirty="0"/>
              <a:t> et al. (1962) were able for the first time to accomplish the artificial fertilization of opium poppy by the pollination of excised ovules with mature pollen. This was subsequently followed by explant culture and the in vitro development of mature seeds</a:t>
            </a:r>
            <a:r>
              <a:rPr lang="en-US" dirty="0" smtClean="0"/>
              <a:t>.</a:t>
            </a:r>
          </a:p>
          <a:p>
            <a:r>
              <a:rPr lang="en-US" dirty="0"/>
              <a:t>Embryo rescue (Stewart, 1981) and in vitro pollination/fertilization, in which flower explants, ovaries, ovules, and mature pollen were used, have led to numerous new hybrids being produced, often between only remotely related species (for review, see </a:t>
            </a:r>
            <a:r>
              <a:rPr lang="en-US" dirty="0" err="1"/>
              <a:t>Zenkteler</a:t>
            </a:r>
            <a:r>
              <a:rPr lang="en-US" dirty="0"/>
              <a:t>, 1990). </a:t>
            </a:r>
            <a:endParaRPr lang="en-US" dirty="0" smtClean="0"/>
          </a:p>
          <a:p>
            <a:r>
              <a:rPr lang="en-US" dirty="0" smtClean="0"/>
              <a:t>In </a:t>
            </a:r>
            <a:r>
              <a:rPr lang="en-US" dirty="0"/>
              <a:t>vitro fertilization with isolated gametes is a logical extension of this work (</a:t>
            </a:r>
            <a:r>
              <a:rPr lang="en-US" dirty="0" err="1"/>
              <a:t>Kranz</a:t>
            </a:r>
            <a:r>
              <a:rPr lang="en-US" dirty="0"/>
              <a:t> et al., 1990, 1991a).</a:t>
            </a:r>
            <a:endParaRPr lang="en-US" dirty="0" smtClean="0"/>
          </a:p>
        </p:txBody>
      </p:sp>
    </p:spTree>
    <p:extLst>
      <p:ext uri="{BB962C8B-B14F-4D97-AF65-F5344CB8AC3E}">
        <p14:creationId xmlns:p14="http://schemas.microsoft.com/office/powerpoint/2010/main" val="3010924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normAutofit/>
          </a:bodyPr>
          <a:lstStyle/>
          <a:p>
            <a:r>
              <a:rPr lang="en-US" dirty="0"/>
              <a:t>Gametes are predetermined to form zygotes and consequently to develop into embryos. </a:t>
            </a:r>
            <a:endParaRPr lang="en-US" dirty="0" smtClean="0"/>
          </a:p>
          <a:p>
            <a:r>
              <a:rPr lang="en-US" dirty="0" smtClean="0"/>
              <a:t>In </a:t>
            </a:r>
            <a:r>
              <a:rPr lang="en-US" dirty="0"/>
              <a:t>higher plants, the female gametes are normally deeply enclosed in surrounding tissue and are therefore difficult to manipulate. </a:t>
            </a:r>
            <a:endParaRPr lang="en-US" dirty="0" smtClean="0"/>
          </a:p>
          <a:p>
            <a:r>
              <a:rPr lang="en-US" dirty="0" smtClean="0"/>
              <a:t>Recently</a:t>
            </a:r>
            <a:r>
              <a:rPr lang="en-US" dirty="0"/>
              <a:t>, isolation procedures for pollen protoplasts, generative cells, and male and female gametes of a wide range of species have been successfully established; potentials of these procedures were reviewed recently by </a:t>
            </a:r>
            <a:r>
              <a:rPr lang="en-US" dirty="0" err="1"/>
              <a:t>Theunis</a:t>
            </a:r>
            <a:r>
              <a:rPr lang="en-US" dirty="0"/>
              <a:t> et al. (1991), Dumas and Russell (1992), Huang and Russell(1992), </a:t>
            </a:r>
            <a:r>
              <a:rPr lang="en-US" dirty="0" err="1"/>
              <a:t>Kranz</a:t>
            </a:r>
            <a:r>
              <a:rPr lang="en-US" dirty="0"/>
              <a:t> et al. (1992), and Yang and Zhou (1992).</a:t>
            </a:r>
          </a:p>
        </p:txBody>
      </p:sp>
    </p:spTree>
    <p:extLst>
      <p:ext uri="{BB962C8B-B14F-4D97-AF65-F5344CB8AC3E}">
        <p14:creationId xmlns:p14="http://schemas.microsoft.com/office/powerpoint/2010/main" val="4266371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Approximately 20 pieces of ovular tissue (containing the embryo sac) were collected in a mannitol solution (540 </a:t>
            </a:r>
            <a:r>
              <a:rPr lang="en-US" dirty="0" smtClean="0"/>
              <a:t>m  </a:t>
            </a:r>
            <a:r>
              <a:rPr lang="en-US" dirty="0" err="1" smtClean="0"/>
              <a:t>osmol</a:t>
            </a:r>
            <a:r>
              <a:rPr lang="en-US" dirty="0" smtClean="0"/>
              <a:t> kg</a:t>
            </a:r>
            <a:r>
              <a:rPr lang="en-US" baseline="30000" dirty="0" smtClean="0"/>
              <a:t>-1</a:t>
            </a:r>
            <a:r>
              <a:rPr lang="en-US" dirty="0" smtClean="0"/>
              <a:t> </a:t>
            </a:r>
            <a:r>
              <a:rPr lang="en-US" dirty="0" smtClean="0"/>
              <a:t>H20) following initial treatment in 3.5-cm-diameter plastic dishes with 1.5 mL of enzyme solution (0.75% pectinase, 0.25% </a:t>
            </a:r>
            <a:r>
              <a:rPr lang="en-US" dirty="0" err="1" smtClean="0"/>
              <a:t>pectolyase</a:t>
            </a:r>
            <a:r>
              <a:rPr lang="en-US" dirty="0" smtClean="0"/>
              <a:t> </a:t>
            </a:r>
            <a:r>
              <a:rPr lang="en-US" dirty="0" smtClean="0"/>
              <a:t>, </a:t>
            </a:r>
            <a:r>
              <a:rPr lang="en-US" dirty="0" smtClean="0"/>
              <a:t>0.5% </a:t>
            </a:r>
            <a:r>
              <a:rPr lang="en-US" dirty="0" err="1" smtClean="0"/>
              <a:t>hemicellulase</a:t>
            </a:r>
            <a:r>
              <a:rPr lang="en-US" dirty="0" smtClean="0"/>
              <a:t>, and 0.5% </a:t>
            </a:r>
            <a:r>
              <a:rPr lang="en-US" dirty="0" err="1" smtClean="0"/>
              <a:t>cellulase</a:t>
            </a:r>
            <a:r>
              <a:rPr lang="en-US" dirty="0" smtClean="0"/>
              <a:t>, pH 5.0, adjusted to 540 </a:t>
            </a:r>
            <a:r>
              <a:rPr lang="en-US" dirty="0" err="1" smtClean="0"/>
              <a:t>mosmol</a:t>
            </a:r>
            <a:r>
              <a:rPr lang="en-US" dirty="0" smtClean="0"/>
              <a:t> kg H20 with mannitol). </a:t>
            </a:r>
          </a:p>
          <a:p>
            <a:r>
              <a:rPr lang="en-US" dirty="0" smtClean="0"/>
              <a:t>The ovular tissue was incubated at </a:t>
            </a:r>
            <a:r>
              <a:rPr lang="en-US" dirty="0" smtClean="0"/>
              <a:t>24</a:t>
            </a:r>
            <a:r>
              <a:rPr lang="en-US" dirty="0" smtClean="0">
                <a:latin typeface="Times New Roman" panose="02020603050405020304" pitchFamily="18" charset="0"/>
                <a:cs typeface="Times New Roman" panose="02020603050405020304" pitchFamily="18" charset="0"/>
              </a:rPr>
              <a:t>°C</a:t>
            </a:r>
            <a:r>
              <a:rPr lang="en-US" dirty="0" smtClean="0"/>
              <a:t> ±0.5</a:t>
            </a:r>
            <a:r>
              <a:rPr lang="en-US" dirty="0" smtClean="0"/>
              <a:t>% for </a:t>
            </a:r>
            <a:r>
              <a:rPr lang="en-US" dirty="0" smtClean="0"/>
              <a:t>30 </a:t>
            </a:r>
            <a:r>
              <a:rPr lang="en-US" dirty="0" smtClean="0"/>
              <a:t>min and was followed by microdissection of the embryo sacs and the egg cells with a </a:t>
            </a:r>
            <a:r>
              <a:rPr lang="en-US" dirty="0" err="1" smtClean="0"/>
              <a:t>microglass</a:t>
            </a:r>
            <a:r>
              <a:rPr lang="en-US" dirty="0" smtClean="0"/>
              <a:t> needle. Selected egg cell protoplasts were individually transferred to a droplet (mannitol, 540 </a:t>
            </a:r>
            <a:r>
              <a:rPr lang="en-US" dirty="0" err="1" smtClean="0"/>
              <a:t>mosmollkg</a:t>
            </a:r>
            <a:r>
              <a:rPr lang="en-US" dirty="0" smtClean="0"/>
              <a:t> H&amp;) by </a:t>
            </a:r>
            <a:r>
              <a:rPr lang="en-US" dirty="0" err="1" smtClean="0"/>
              <a:t>microcapillaries</a:t>
            </a:r>
            <a:r>
              <a:rPr lang="en-US" dirty="0" smtClean="0"/>
              <a:t> for washing and then transferred to another droplet for fusion. </a:t>
            </a:r>
            <a:endParaRPr lang="en-US" dirty="0" smtClean="0"/>
          </a:p>
          <a:p>
            <a:r>
              <a:rPr lang="en-US" dirty="0" smtClean="0"/>
              <a:t>Sperm </a:t>
            </a:r>
            <a:r>
              <a:rPr lang="en-US" dirty="0" smtClean="0"/>
              <a:t>cells were released from the pollen grains after rupture by osmotic shock. The sperm cell was taken up randomly and added to the egg cell. The sperm cells could be differentiated from the vegetative nucleus by their size. The average diameter of a sperm cell of maize is </a:t>
            </a:r>
            <a:r>
              <a:rPr lang="en-US" dirty="0" smtClean="0"/>
              <a:t>7.5 µm</a:t>
            </a:r>
            <a:r>
              <a:rPr lang="en-US" dirty="0" smtClean="0"/>
              <a:t>, whereas the average diameter of a vegetative nucleus is </a:t>
            </a:r>
            <a:r>
              <a:rPr lang="en-US" dirty="0" smtClean="0"/>
              <a:t>2.5 µm. </a:t>
            </a:r>
            <a:endParaRPr lang="en-US" dirty="0"/>
          </a:p>
        </p:txBody>
      </p:sp>
    </p:spTree>
    <p:extLst>
      <p:ext uri="{BB962C8B-B14F-4D97-AF65-F5344CB8AC3E}">
        <p14:creationId xmlns:p14="http://schemas.microsoft.com/office/powerpoint/2010/main" val="4114784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Electrofusion </a:t>
            </a:r>
            <a:endParaRPr lang="en-US" dirty="0"/>
          </a:p>
        </p:txBody>
      </p:sp>
      <p:sp>
        <p:nvSpPr>
          <p:cNvPr id="3" name="Content Placeholder 2"/>
          <p:cNvSpPr>
            <a:spLocks noGrp="1"/>
          </p:cNvSpPr>
          <p:nvPr>
            <p:ph idx="1"/>
          </p:nvPr>
        </p:nvSpPr>
        <p:spPr/>
        <p:txBody>
          <a:bodyPr>
            <a:normAutofit fontScale="92500" lnSpcReduction="10000"/>
          </a:bodyPr>
          <a:lstStyle/>
          <a:p>
            <a:r>
              <a:rPr lang="en-US" dirty="0"/>
              <a:t>A pair of a sperm and an egg cell protoplast was fused electrically and observed </a:t>
            </a:r>
            <a:r>
              <a:rPr lang="en-US" dirty="0" smtClean="0"/>
              <a:t>microscopically. </a:t>
            </a:r>
          </a:p>
          <a:p>
            <a:r>
              <a:rPr lang="en-US" dirty="0" smtClean="0"/>
              <a:t>Ten </a:t>
            </a:r>
            <a:r>
              <a:rPr lang="en-US" dirty="0"/>
              <a:t>2000-nL fusion droplets, each consisting of mannitol</a:t>
            </a:r>
            <a:r>
              <a:rPr lang="en-US" dirty="0" smtClean="0"/>
              <a:t>( 540 m </a:t>
            </a:r>
            <a:r>
              <a:rPr lang="en-US" dirty="0" err="1" smtClean="0"/>
              <a:t>osmol</a:t>
            </a:r>
            <a:r>
              <a:rPr lang="en-US" dirty="0" smtClean="0"/>
              <a:t> kg</a:t>
            </a:r>
            <a:r>
              <a:rPr lang="en-US" baseline="30000" dirty="0" smtClean="0"/>
              <a:t>-1</a:t>
            </a:r>
            <a:r>
              <a:rPr lang="en-US" dirty="0" smtClean="0"/>
              <a:t> </a:t>
            </a:r>
            <a:r>
              <a:rPr lang="en-US" dirty="0"/>
              <a:t>H20), were </a:t>
            </a:r>
            <a:r>
              <a:rPr lang="en-US" dirty="0" err="1"/>
              <a:t>overlayered</a:t>
            </a:r>
            <a:r>
              <a:rPr lang="en-US" dirty="0"/>
              <a:t> by mineral oil on a coverslip, and selected single gametes were transferred to these droplets for fusion. </a:t>
            </a:r>
            <a:endParaRPr lang="en-US" dirty="0" smtClean="0"/>
          </a:p>
          <a:p>
            <a:r>
              <a:rPr lang="en-US" dirty="0" smtClean="0"/>
              <a:t>Controlled </a:t>
            </a:r>
            <a:r>
              <a:rPr lang="en-US" dirty="0"/>
              <a:t>electrofusion was performed with a pair of platinum electrodes that were fixed to an electrode support mounted under the condenser of the microscope. </a:t>
            </a:r>
            <a:endParaRPr lang="en-US" dirty="0" smtClean="0"/>
          </a:p>
          <a:p>
            <a:r>
              <a:rPr lang="en-US" dirty="0" smtClean="0"/>
              <a:t>Fusion </a:t>
            </a:r>
            <a:r>
              <a:rPr lang="en-US" dirty="0"/>
              <a:t>was induced by single or multiple (two to three) </a:t>
            </a:r>
            <a:r>
              <a:rPr lang="en-US" dirty="0" smtClean="0"/>
              <a:t>D.C</a:t>
            </a:r>
            <a:r>
              <a:rPr lang="en-US" dirty="0"/>
              <a:t>. pulses (50 </a:t>
            </a:r>
            <a:r>
              <a:rPr lang="en-US" dirty="0" err="1"/>
              <a:t>psec</a:t>
            </a:r>
            <a:r>
              <a:rPr lang="en-US" dirty="0"/>
              <a:t>; 0.9 to 1.0 </a:t>
            </a:r>
            <a:r>
              <a:rPr lang="en-US" dirty="0" err="1" smtClean="0"/>
              <a:t>kVl</a:t>
            </a:r>
            <a:r>
              <a:rPr lang="en-US" dirty="0" smtClean="0"/>
              <a:t> cm</a:t>
            </a:r>
            <a:r>
              <a:rPr lang="en-US" dirty="0"/>
              <a:t>) after </a:t>
            </a:r>
            <a:r>
              <a:rPr lang="en-US" dirty="0" err="1"/>
              <a:t>dielectrophoretic</a:t>
            </a:r>
            <a:r>
              <a:rPr lang="en-US" dirty="0"/>
              <a:t> alignment (1 MHz, 7l </a:t>
            </a:r>
            <a:r>
              <a:rPr lang="en-US" dirty="0" err="1"/>
              <a:t>Vlcm</a:t>
            </a:r>
            <a:r>
              <a:rPr lang="en-US" dirty="0"/>
              <a:t>) on one of the electrodes for a few seconds with an electrofusion apparatus (CFA 400; </a:t>
            </a:r>
            <a:r>
              <a:rPr lang="en-US" dirty="0" err="1"/>
              <a:t>Krüss</a:t>
            </a:r>
            <a:r>
              <a:rPr lang="en-US" dirty="0"/>
              <a:t>, Hamburg, Germany). </a:t>
            </a:r>
          </a:p>
        </p:txBody>
      </p:sp>
    </p:spTree>
    <p:extLst>
      <p:ext uri="{BB962C8B-B14F-4D97-AF65-F5344CB8AC3E}">
        <p14:creationId xmlns:p14="http://schemas.microsoft.com/office/powerpoint/2010/main" val="1166892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a:t>
            </a:r>
            <a:endParaRPr lang="en-US" dirty="0"/>
          </a:p>
        </p:txBody>
      </p:sp>
      <p:sp>
        <p:nvSpPr>
          <p:cNvPr id="3" name="Content Placeholder 2"/>
          <p:cNvSpPr>
            <a:spLocks noGrp="1"/>
          </p:cNvSpPr>
          <p:nvPr>
            <p:ph idx="1"/>
          </p:nvPr>
        </p:nvSpPr>
        <p:spPr/>
        <p:txBody>
          <a:bodyPr>
            <a:normAutofit fontScale="85000" lnSpcReduction="10000"/>
          </a:bodyPr>
          <a:lstStyle/>
          <a:p>
            <a:r>
              <a:rPr lang="en-US" dirty="0"/>
              <a:t>Fusion products were cultured on a transparent, semipermeable membrane of 12-mm-diameter </a:t>
            </a:r>
            <a:r>
              <a:rPr lang="en-US" dirty="0" err="1"/>
              <a:t>Millicell</a:t>
            </a:r>
            <a:r>
              <a:rPr lang="en-US" dirty="0"/>
              <a:t>-CM dishes (Millipore, Bedford, MA</a:t>
            </a:r>
            <a:r>
              <a:rPr lang="en-US" dirty="0" smtClean="0"/>
              <a:t>). </a:t>
            </a:r>
          </a:p>
          <a:p>
            <a:r>
              <a:rPr lang="en-US" dirty="0" smtClean="0"/>
              <a:t>These </a:t>
            </a:r>
            <a:r>
              <a:rPr lang="en-US" dirty="0"/>
              <a:t>dishes were placed in the middle of 35cm-diameter plastic dishes previously filled with 1.5 mL of a maize feeder suspension. </a:t>
            </a:r>
            <a:endParaRPr lang="en-US" dirty="0" smtClean="0"/>
          </a:p>
          <a:p>
            <a:r>
              <a:rPr lang="en-US" dirty="0" smtClean="0"/>
              <a:t>A </a:t>
            </a:r>
            <a:r>
              <a:rPr lang="en-US" dirty="0" err="1"/>
              <a:t>nonmorphogenic</a:t>
            </a:r>
            <a:r>
              <a:rPr lang="en-US" dirty="0"/>
              <a:t> maize cell suspension (inbred line 1206), originating from excised zygotic embryos (</a:t>
            </a:r>
            <a:r>
              <a:rPr lang="en-US" dirty="0" err="1"/>
              <a:t>Kranz</a:t>
            </a:r>
            <a:r>
              <a:rPr lang="en-US" dirty="0"/>
              <a:t> et al., 1991a), was used as the feeder culture. </a:t>
            </a:r>
            <a:endParaRPr lang="en-US" dirty="0" smtClean="0"/>
          </a:p>
          <a:p>
            <a:r>
              <a:rPr lang="en-US" dirty="0" smtClean="0"/>
              <a:t>The </a:t>
            </a:r>
            <a:r>
              <a:rPr lang="en-US" dirty="0"/>
              <a:t>cell suspension was </a:t>
            </a:r>
            <a:r>
              <a:rPr lang="en-US" dirty="0" err="1"/>
              <a:t>precultured</a:t>
            </a:r>
            <a:r>
              <a:rPr lang="en-US" dirty="0"/>
              <a:t> in the same medium as was used for the fusion products. The fusion products as well as the feeder cells were cultivated in MS medium (</a:t>
            </a:r>
            <a:r>
              <a:rPr lang="en-US" dirty="0" err="1"/>
              <a:t>Murashige</a:t>
            </a:r>
            <a:r>
              <a:rPr lang="en-US" dirty="0"/>
              <a:t> and Skoog, 1962), using modifications by Olsen (1987) and 2.0 </a:t>
            </a:r>
            <a:r>
              <a:rPr lang="en-US" dirty="0" smtClean="0"/>
              <a:t>mg L</a:t>
            </a:r>
            <a:r>
              <a:rPr lang="en-US" baseline="30000" dirty="0" smtClean="0"/>
              <a:t>-1</a:t>
            </a:r>
            <a:r>
              <a:rPr lang="en-US" dirty="0" smtClean="0"/>
              <a:t> </a:t>
            </a:r>
            <a:r>
              <a:rPr lang="en-US" dirty="0"/>
              <a:t>2,4-D, adjusted to 600 </a:t>
            </a:r>
            <a:r>
              <a:rPr lang="en-US" dirty="0" err="1" smtClean="0"/>
              <a:t>mosmol</a:t>
            </a:r>
            <a:r>
              <a:rPr lang="en-US" dirty="0" smtClean="0"/>
              <a:t> kg</a:t>
            </a:r>
            <a:r>
              <a:rPr lang="en-US" baseline="30000" dirty="0" smtClean="0"/>
              <a:t>-1</a:t>
            </a:r>
            <a:r>
              <a:rPr lang="en-US" dirty="0" smtClean="0"/>
              <a:t> </a:t>
            </a:r>
            <a:r>
              <a:rPr lang="en-US" dirty="0"/>
              <a:t>H20 with glucose, pH 5.5, and maintained on a rotary shaker at 50 rpm. Routinely, five fusion products were cultured in one </a:t>
            </a:r>
            <a:r>
              <a:rPr lang="en-US" dirty="0" err="1"/>
              <a:t>Millicell</a:t>
            </a:r>
            <a:r>
              <a:rPr lang="en-US" dirty="0"/>
              <a:t>-CM dish. The culture conditions were as follows: 25O 2 1.0% </a:t>
            </a:r>
          </a:p>
        </p:txBody>
      </p:sp>
    </p:spTree>
    <p:extLst>
      <p:ext uri="{BB962C8B-B14F-4D97-AF65-F5344CB8AC3E}">
        <p14:creationId xmlns:p14="http://schemas.microsoft.com/office/powerpoint/2010/main" val="2143838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a:t>
            </a:r>
            <a:endParaRPr lang="en-US" dirty="0"/>
          </a:p>
        </p:txBody>
      </p:sp>
      <p:sp>
        <p:nvSpPr>
          <p:cNvPr id="3" name="Content Placeholder 2"/>
          <p:cNvSpPr>
            <a:spLocks noGrp="1"/>
          </p:cNvSpPr>
          <p:nvPr>
            <p:ph idx="1"/>
          </p:nvPr>
        </p:nvSpPr>
        <p:spPr/>
        <p:txBody>
          <a:bodyPr>
            <a:normAutofit fontScale="77500" lnSpcReduction="20000"/>
          </a:bodyPr>
          <a:lstStyle/>
          <a:p>
            <a:r>
              <a:rPr lang="en-US" dirty="0"/>
              <a:t>After 10 to 12 days, gamete fusion </a:t>
            </a:r>
            <a:r>
              <a:rPr lang="en-US" dirty="0" smtClean="0"/>
              <a:t>pro-embryos </a:t>
            </a:r>
            <a:r>
              <a:rPr lang="en-US" dirty="0"/>
              <a:t>and transition-phase embryos were transferred individually by a Pasteur pipette from the </a:t>
            </a:r>
            <a:r>
              <a:rPr lang="en-US" dirty="0" err="1"/>
              <a:t>Millicell</a:t>
            </a:r>
            <a:r>
              <a:rPr lang="en-US" dirty="0"/>
              <a:t>-CM insert into 3.5-cm-diameter plastic dishes containing 1.5 mL of regeneration medium (modified MS media). </a:t>
            </a:r>
            <a:endParaRPr lang="en-US" dirty="0" smtClean="0"/>
          </a:p>
          <a:p>
            <a:r>
              <a:rPr lang="en-US" dirty="0" smtClean="0"/>
              <a:t>The </a:t>
            </a:r>
            <a:r>
              <a:rPr lang="en-US" dirty="0"/>
              <a:t>media were solidified with 4 </a:t>
            </a:r>
            <a:r>
              <a:rPr lang="en-US" dirty="0" smtClean="0"/>
              <a:t>g L</a:t>
            </a:r>
            <a:r>
              <a:rPr lang="en-US" baseline="30000" dirty="0" smtClean="0"/>
              <a:t>-1</a:t>
            </a:r>
            <a:r>
              <a:rPr lang="en-US" dirty="0" smtClean="0"/>
              <a:t> </a:t>
            </a:r>
            <a:r>
              <a:rPr lang="en-US" dirty="0"/>
              <a:t>agarose (type I-A; Sigma) and contained no growth hormones, 0.1 or 0.5 </a:t>
            </a:r>
            <a:r>
              <a:rPr lang="en-US" dirty="0" smtClean="0"/>
              <a:t>mg L</a:t>
            </a:r>
            <a:r>
              <a:rPr lang="en-US" baseline="30000" dirty="0" smtClean="0"/>
              <a:t>-1</a:t>
            </a:r>
            <a:r>
              <a:rPr lang="en-US" dirty="0" smtClean="0"/>
              <a:t> </a:t>
            </a:r>
            <a:r>
              <a:rPr lang="en-US" dirty="0"/>
              <a:t>2.4-D or a combination of 1.0 mg/L </a:t>
            </a:r>
            <a:r>
              <a:rPr lang="en-US" dirty="0" err="1"/>
              <a:t>naphthaIene</a:t>
            </a:r>
            <a:r>
              <a:rPr lang="en-US" dirty="0"/>
              <a:t> acetic acid and 1.0 mg/L </a:t>
            </a:r>
            <a:r>
              <a:rPr lang="en-US" dirty="0" err="1"/>
              <a:t>benzyladenine</a:t>
            </a:r>
            <a:r>
              <a:rPr lang="en-US" dirty="0"/>
              <a:t>, and 60 g/L sucrose. </a:t>
            </a:r>
            <a:endParaRPr lang="en-US" dirty="0" smtClean="0"/>
          </a:p>
          <a:p>
            <a:r>
              <a:rPr lang="en-US" dirty="0" smtClean="0"/>
              <a:t>These </a:t>
            </a:r>
            <a:r>
              <a:rPr lang="en-US" dirty="0"/>
              <a:t>were used for a first subculture of 9 to 21 days. During a second subculture of 7 to 8 days (with the exception of 2 days in one case), the media contained 60 or 40 </a:t>
            </a:r>
            <a:r>
              <a:rPr lang="en-US" dirty="0" smtClean="0"/>
              <a:t>gL</a:t>
            </a:r>
            <a:r>
              <a:rPr lang="en-US" baseline="30000" dirty="0" smtClean="0"/>
              <a:t>-1</a:t>
            </a:r>
            <a:r>
              <a:rPr lang="en-US" dirty="0" smtClean="0"/>
              <a:t> </a:t>
            </a:r>
            <a:r>
              <a:rPr lang="en-US" dirty="0"/>
              <a:t>sucrose and no growth hormones. </a:t>
            </a:r>
            <a:endParaRPr lang="en-US" dirty="0" smtClean="0"/>
          </a:p>
          <a:p>
            <a:r>
              <a:rPr lang="en-US" dirty="0" smtClean="0"/>
              <a:t>Four </a:t>
            </a:r>
            <a:r>
              <a:rPr lang="en-US" dirty="0"/>
              <a:t>structures were </a:t>
            </a:r>
            <a:r>
              <a:rPr lang="en-US" dirty="0" err="1"/>
              <a:t>subcultured</a:t>
            </a:r>
            <a:r>
              <a:rPr lang="en-US" dirty="0"/>
              <a:t> for an additional week on the same medium, which contained 40 </a:t>
            </a:r>
            <a:r>
              <a:rPr lang="en-US" dirty="0" smtClean="0"/>
              <a:t>g L</a:t>
            </a:r>
            <a:r>
              <a:rPr lang="en-US" baseline="30000" dirty="0" smtClean="0"/>
              <a:t>-1</a:t>
            </a:r>
            <a:r>
              <a:rPr lang="en-US" dirty="0" smtClean="0"/>
              <a:t> </a:t>
            </a:r>
            <a:r>
              <a:rPr lang="en-US" dirty="0"/>
              <a:t>sucrose. One structure was cultivated for a fourth subculture on 60 </a:t>
            </a:r>
            <a:r>
              <a:rPr lang="en-US" dirty="0" smtClean="0"/>
              <a:t>g L</a:t>
            </a:r>
            <a:r>
              <a:rPr lang="en-US" baseline="30000" dirty="0" smtClean="0"/>
              <a:t>-1</a:t>
            </a:r>
            <a:r>
              <a:rPr lang="en-US" dirty="0" smtClean="0"/>
              <a:t> </a:t>
            </a:r>
            <a:r>
              <a:rPr lang="en-US" dirty="0"/>
              <a:t>sucrose for another 10 days. </a:t>
            </a:r>
            <a:endParaRPr lang="en-US" dirty="0" smtClean="0"/>
          </a:p>
          <a:p>
            <a:r>
              <a:rPr lang="en-US" dirty="0" smtClean="0"/>
              <a:t>White </a:t>
            </a:r>
            <a:r>
              <a:rPr lang="en-US" dirty="0"/>
              <a:t>compact </a:t>
            </a:r>
            <a:r>
              <a:rPr lang="en-US" dirty="0" err="1"/>
              <a:t>calli</a:t>
            </a:r>
            <a:r>
              <a:rPr lang="en-US" dirty="0"/>
              <a:t> of 5 to 8 mm in diameter with roots, leaves, and shoots were transferred into 6-cm-diameter dishes containing 3.0 mL of the same medium, except that 30 </a:t>
            </a:r>
            <a:r>
              <a:rPr lang="en-US" dirty="0" smtClean="0"/>
              <a:t>g L</a:t>
            </a:r>
            <a:r>
              <a:rPr lang="en-US" baseline="30000" dirty="0" smtClean="0"/>
              <a:t>-1</a:t>
            </a:r>
            <a:r>
              <a:rPr lang="en-US" dirty="0" smtClean="0"/>
              <a:t> </a:t>
            </a:r>
            <a:r>
              <a:rPr lang="en-US" dirty="0"/>
              <a:t>sucrose was added, and cultivated for 4 to 7 days.</a:t>
            </a:r>
          </a:p>
        </p:txBody>
      </p:sp>
    </p:spTree>
    <p:extLst>
      <p:ext uri="{BB962C8B-B14F-4D97-AF65-F5344CB8AC3E}">
        <p14:creationId xmlns:p14="http://schemas.microsoft.com/office/powerpoint/2010/main" val="1257967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Plantlets </a:t>
            </a:r>
            <a:r>
              <a:rPr lang="en-US" dirty="0"/>
              <a:t>with leaf lengths of -3 cm and occasionally compact callus with roots and shoots were transferred into glass jars for an additional8 to 39 days. </a:t>
            </a:r>
            <a:endParaRPr lang="en-US" dirty="0" smtClean="0"/>
          </a:p>
          <a:p>
            <a:r>
              <a:rPr lang="en-US" dirty="0" smtClean="0"/>
              <a:t>The </a:t>
            </a:r>
            <a:r>
              <a:rPr lang="en-US" dirty="0"/>
              <a:t>plantlet growth medium contained 70 mL of MS medium (macro- and </a:t>
            </a:r>
            <a:r>
              <a:rPr lang="en-US" dirty="0" err="1"/>
              <a:t>microsalts</a:t>
            </a:r>
            <a:r>
              <a:rPr lang="en-US" dirty="0"/>
              <a:t> half concentrated) and 10 </a:t>
            </a:r>
            <a:r>
              <a:rPr lang="en-US" dirty="0" smtClean="0"/>
              <a:t>g L</a:t>
            </a:r>
            <a:r>
              <a:rPr lang="en-US" baseline="30000" dirty="0" smtClean="0"/>
              <a:t>-1</a:t>
            </a:r>
            <a:r>
              <a:rPr lang="en-US" dirty="0" smtClean="0"/>
              <a:t> </a:t>
            </a:r>
            <a:r>
              <a:rPr lang="en-US" dirty="0"/>
              <a:t>sucrose and was solidified with 4 </a:t>
            </a:r>
            <a:r>
              <a:rPr lang="en-US" dirty="0" err="1"/>
              <a:t>glL</a:t>
            </a:r>
            <a:r>
              <a:rPr lang="en-US" dirty="0"/>
              <a:t> agarose. </a:t>
            </a:r>
            <a:endParaRPr lang="en-US" dirty="0" smtClean="0"/>
          </a:p>
          <a:p>
            <a:r>
              <a:rPr lang="en-US" dirty="0" smtClean="0"/>
              <a:t>After </a:t>
            </a:r>
            <a:r>
              <a:rPr lang="en-US" dirty="0"/>
              <a:t>a growth period of 18 days on this medium, two structures with one shoot each were </a:t>
            </a:r>
            <a:r>
              <a:rPr lang="en-US" dirty="0" err="1"/>
              <a:t>subcultured</a:t>
            </a:r>
            <a:r>
              <a:rPr lang="en-US" dirty="0"/>
              <a:t> onto the same medium containing activated charcoal (</a:t>
            </a:r>
            <a:r>
              <a:rPr lang="en-US" dirty="0" err="1" smtClean="0"/>
              <a:t>O.l</a:t>
            </a:r>
            <a:r>
              <a:rPr lang="en-US" dirty="0" smtClean="0"/>
              <a:t>%) </a:t>
            </a:r>
            <a:r>
              <a:rPr lang="en-US" dirty="0"/>
              <a:t>in combination with 5.0 </a:t>
            </a:r>
            <a:r>
              <a:rPr lang="en-US" dirty="0" err="1"/>
              <a:t>mglL</a:t>
            </a:r>
            <a:r>
              <a:rPr lang="en-US" dirty="0"/>
              <a:t> naphthalene acetic acid. 2.0 </a:t>
            </a:r>
            <a:r>
              <a:rPr lang="en-US" dirty="0" err="1"/>
              <a:t>mglL</a:t>
            </a:r>
            <a:r>
              <a:rPr lang="en-US" dirty="0"/>
              <a:t> </a:t>
            </a:r>
            <a:r>
              <a:rPr lang="en-US" dirty="0" err="1"/>
              <a:t>benzyladenine</a:t>
            </a:r>
            <a:r>
              <a:rPr lang="en-US" dirty="0"/>
              <a:t>, and 30 </a:t>
            </a:r>
            <a:r>
              <a:rPr lang="en-US" dirty="0" err="1"/>
              <a:t>glL</a:t>
            </a:r>
            <a:r>
              <a:rPr lang="en-US" dirty="0"/>
              <a:t> sucrose. </a:t>
            </a:r>
            <a:endParaRPr lang="en-US" dirty="0" smtClean="0"/>
          </a:p>
          <a:p>
            <a:r>
              <a:rPr lang="en-US" dirty="0" smtClean="0"/>
              <a:t>These </a:t>
            </a:r>
            <a:r>
              <a:rPr lang="en-US" dirty="0"/>
              <a:t>structures were incubated for an additional 6 and 15 days for stimulation of root growth of the two shoots. </a:t>
            </a:r>
            <a:endParaRPr lang="en-US" dirty="0" smtClean="0"/>
          </a:p>
          <a:p>
            <a:r>
              <a:rPr lang="en-US" dirty="0" smtClean="0"/>
              <a:t>From </a:t>
            </a:r>
            <a:r>
              <a:rPr lang="en-US" dirty="0"/>
              <a:t>the glass jars, plants were transferred into soil for growth in the greenhouse for 45 to 109 days after gamete fusion.</a:t>
            </a:r>
          </a:p>
        </p:txBody>
      </p:sp>
    </p:spTree>
    <p:extLst>
      <p:ext uri="{BB962C8B-B14F-4D97-AF65-F5344CB8AC3E}">
        <p14:creationId xmlns:p14="http://schemas.microsoft.com/office/powerpoint/2010/main" val="442509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36380" t="32768" r="22358" b="26697"/>
          <a:stretch/>
        </p:blipFill>
        <p:spPr>
          <a:xfrm>
            <a:off x="1593668" y="535577"/>
            <a:ext cx="8987475" cy="4963886"/>
          </a:xfrm>
          <a:prstGeom prst="rect">
            <a:avLst/>
          </a:prstGeom>
        </p:spPr>
      </p:pic>
    </p:spTree>
    <p:extLst>
      <p:ext uri="{BB962C8B-B14F-4D97-AF65-F5344CB8AC3E}">
        <p14:creationId xmlns:p14="http://schemas.microsoft.com/office/powerpoint/2010/main" val="2828282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884</TotalTime>
  <Words>1402</Words>
  <Application>Microsoft Office PowerPoint</Application>
  <PresentationFormat>Widescreen</PresentationFormat>
  <Paragraphs>39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In vitro fertilization</vt:lpstr>
      <vt:lpstr>Introduction</vt:lpstr>
      <vt:lpstr>Limitations</vt:lpstr>
      <vt:lpstr>Methods</vt:lpstr>
      <vt:lpstr>Electrofusion </vt:lpstr>
      <vt:lpstr>Culture</vt:lpstr>
      <vt:lpstr>Culture…</vt:lpstr>
      <vt:lpstr>Culture…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Saeed</dc:creator>
  <cp:lastModifiedBy>Saeed</cp:lastModifiedBy>
  <cp:revision>12</cp:revision>
  <dcterms:created xsi:type="dcterms:W3CDTF">2020-11-19T05:11:13Z</dcterms:created>
  <dcterms:modified xsi:type="dcterms:W3CDTF">2020-11-20T06:23:08Z</dcterms:modified>
</cp:coreProperties>
</file>