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8" r:id="rId4"/>
    <p:sldId id="260" r:id="rId5"/>
    <p:sldId id="261" r:id="rId6"/>
    <p:sldId id="262" r:id="rId7"/>
    <p:sldId id="263" r:id="rId8"/>
    <p:sldId id="264" r:id="rId9"/>
    <p:sldId id="265" r:id="rId10"/>
    <p:sldId id="266" r:id="rId11"/>
    <p:sldId id="267" r:id="rId12"/>
    <p:sldId id="268" r:id="rId13"/>
    <p:sldId id="277" r:id="rId14"/>
    <p:sldId id="278" r:id="rId15"/>
    <p:sldId id="279" r:id="rId16"/>
    <p:sldId id="280" r:id="rId17"/>
    <p:sldId id="272" r:id="rId18"/>
    <p:sldId id="274" r:id="rId19"/>
    <p:sldId id="275" r:id="rId20"/>
    <p:sldId id="276" r:id="rId21"/>
    <p:sldId id="271"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p:scale>
          <a:sx n="66" d="100"/>
          <a:sy n="66" d="100"/>
        </p:scale>
        <p:origin x="-1494" y="-14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DF0ABE-E377-45D0-A385-CD0774268FA9}" type="datetimeFigureOut">
              <a:rPr lang="en-US" smtClean="0"/>
              <a:pPr/>
              <a:t>12/13/2017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E16C2A6-2C70-4FDF-B13B-EBF57A07ED7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 Since the causative agents of many diseases are extremely small and may remain indefinitely in dust, cracks and crevices of buildings disinfection must be carried out carefully to eradicate common enemies of life such as bacteria, viruses, molds and eggs of insects from contaminated premises.</a:t>
            </a:r>
          </a:p>
          <a:p>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The terms disinfectant, germicides, bactericidal agents, etc., are based upon the effects of the commonly used concentration on the vegetative cells of pathogenic bacteria</a:t>
            </a:r>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It loses power to kill germs after it passes through thin film of water, dust or ordinary glass. Nevertheless well lighted houses for animals are of great importance. The disinfecting action of it is due to ultraviolet rays.</a:t>
            </a:r>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5</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40000" lnSpcReduction="20000"/>
          </a:bodyPr>
          <a:lstStyle/>
          <a:p>
            <a:r>
              <a:rPr lang="en-US" sz="1200" b="1" i="0" kern="1200" dirty="0" smtClean="0">
                <a:solidFill>
                  <a:schemeClr val="tx1"/>
                </a:solidFill>
                <a:latin typeface="+mn-lt"/>
                <a:ea typeface="+mn-ea"/>
                <a:cs typeface="+mn-cs"/>
              </a:rPr>
              <a:t>a. </a:t>
            </a:r>
            <a:r>
              <a:rPr lang="en-US" sz="1200" b="1" i="0" kern="1200" dirty="0" err="1" smtClean="0">
                <a:solidFill>
                  <a:schemeClr val="tx1"/>
                </a:solidFill>
                <a:latin typeface="+mn-lt"/>
                <a:ea typeface="+mn-ea"/>
                <a:cs typeface="+mn-cs"/>
              </a:rPr>
              <a:t>Aldehydes</a:t>
            </a:r>
            <a:r>
              <a:rPr lang="en-US" sz="1200" b="1" i="0" kern="1200" dirty="0" smtClean="0">
                <a:solidFill>
                  <a:schemeClr val="tx1"/>
                </a:solidFill>
                <a:latin typeface="+mn-lt"/>
                <a:ea typeface="+mn-ea"/>
                <a:cs typeface="+mn-cs"/>
              </a:rPr>
              <a:t>: (Formaldehyde, </a:t>
            </a:r>
            <a:r>
              <a:rPr lang="en-US" sz="1200" b="1" i="0" kern="1200" dirty="0" err="1" smtClean="0">
                <a:solidFill>
                  <a:schemeClr val="tx1"/>
                </a:solidFill>
                <a:latin typeface="+mn-lt"/>
                <a:ea typeface="+mn-ea"/>
                <a:cs typeface="+mn-cs"/>
              </a:rPr>
              <a:t>Paraformaldehyde</a:t>
            </a:r>
            <a:r>
              <a:rPr lang="en-US" sz="1200" b="1" i="0" kern="1200" dirty="0" smtClean="0">
                <a:solidFill>
                  <a:schemeClr val="tx1"/>
                </a:solidFill>
                <a:latin typeface="+mn-lt"/>
                <a:ea typeface="+mn-ea"/>
                <a:cs typeface="+mn-cs"/>
              </a:rPr>
              <a:t>, </a:t>
            </a:r>
            <a:r>
              <a:rPr lang="en-US" sz="1200" b="1" i="0" kern="1200" dirty="0" err="1" smtClean="0">
                <a:solidFill>
                  <a:schemeClr val="tx1"/>
                </a:solidFill>
                <a:latin typeface="+mn-lt"/>
                <a:ea typeface="+mn-ea"/>
                <a:cs typeface="+mn-cs"/>
              </a:rPr>
              <a:t>Glutaraldehyde</a:t>
            </a:r>
            <a:r>
              <a:rPr lang="en-US" sz="1200" b="1" i="0" kern="1200" dirty="0" smtClean="0">
                <a:solidFill>
                  <a:schemeClr val="tx1"/>
                </a:solidFill>
                <a:latin typeface="+mn-lt"/>
                <a:ea typeface="+mn-ea"/>
                <a:cs typeface="+mn-cs"/>
              </a:rPr>
              <a:t>)</a:t>
            </a:r>
          </a:p>
          <a:p>
            <a:r>
              <a:rPr lang="en-US" sz="1200" b="1" i="0" kern="1200" dirty="0" smtClean="0">
                <a:solidFill>
                  <a:schemeClr val="tx1"/>
                </a:solidFill>
                <a:latin typeface="+mn-lt"/>
                <a:ea typeface="+mn-ea"/>
                <a:cs typeface="+mn-cs"/>
              </a:rPr>
              <a:t>Formaldehyde</a:t>
            </a:r>
            <a:r>
              <a:rPr lang="en-US" sz="1200" b="0" i="0" kern="1200" dirty="0" smtClean="0">
                <a:solidFill>
                  <a:schemeClr val="tx1"/>
                </a:solidFill>
                <a:latin typeface="+mn-lt"/>
                <a:ea typeface="+mn-ea"/>
                <a:cs typeface="+mn-cs"/>
              </a:rPr>
              <a:t> – and its polymerized solid </a:t>
            </a:r>
            <a:r>
              <a:rPr lang="en-US" sz="1200" b="0" i="0" kern="1200" dirty="0" err="1" smtClean="0">
                <a:solidFill>
                  <a:schemeClr val="tx1"/>
                </a:solidFill>
                <a:latin typeface="+mn-lt"/>
                <a:ea typeface="+mn-ea"/>
                <a:cs typeface="+mn-cs"/>
              </a:rPr>
              <a:t>paraformaldehyde</a:t>
            </a:r>
            <a:r>
              <a:rPr lang="en-US" sz="1200" b="0" i="0" kern="1200" dirty="0" smtClean="0">
                <a:solidFill>
                  <a:schemeClr val="tx1"/>
                </a:solidFill>
                <a:latin typeface="+mn-lt"/>
                <a:ea typeface="+mn-ea"/>
                <a:cs typeface="+mn-cs"/>
              </a:rPr>
              <a:t> have broad-spectrum </a:t>
            </a:r>
            <a:r>
              <a:rPr lang="en-US" sz="1200" b="0" i="0" kern="1200" dirty="0" err="1" smtClean="0">
                <a:solidFill>
                  <a:schemeClr val="tx1"/>
                </a:solidFill>
                <a:latin typeface="+mn-lt"/>
                <a:ea typeface="+mn-ea"/>
                <a:cs typeface="+mn-cs"/>
              </a:rPr>
              <a:t>biocidal</a:t>
            </a:r>
            <a:r>
              <a:rPr lang="en-US" sz="1200" b="0" i="0" kern="1200" dirty="0" smtClean="0">
                <a:solidFill>
                  <a:schemeClr val="tx1"/>
                </a:solidFill>
                <a:latin typeface="+mn-lt"/>
                <a:ea typeface="+mn-ea"/>
                <a:cs typeface="+mn-cs"/>
              </a:rPr>
              <a:t> activity and are both effective for surface and space decontamination. As a liquid (5% concentration), formaldehyde is an effective liquid decontaminant. Its </a:t>
            </a:r>
            <a:r>
              <a:rPr lang="en-US" sz="1200" b="0" i="0" kern="1200" dirty="0" err="1" smtClean="0">
                <a:solidFill>
                  <a:schemeClr val="tx1"/>
                </a:solidFill>
                <a:latin typeface="+mn-lt"/>
                <a:ea typeface="+mn-ea"/>
                <a:cs typeface="+mn-cs"/>
              </a:rPr>
              <a:t>biocidal</a:t>
            </a:r>
            <a:r>
              <a:rPr lang="en-US" sz="1200" b="0" i="0" kern="1200" dirty="0" smtClean="0">
                <a:solidFill>
                  <a:schemeClr val="tx1"/>
                </a:solidFill>
                <a:latin typeface="+mn-lt"/>
                <a:ea typeface="+mn-ea"/>
                <a:cs typeface="+mn-cs"/>
              </a:rPr>
              <a:t> action is through alkylation of carboxyl, hydroxyl and </a:t>
            </a:r>
            <a:r>
              <a:rPr lang="en-US" sz="1200" b="0" i="0" kern="1200" dirty="0" err="1" smtClean="0">
                <a:solidFill>
                  <a:schemeClr val="tx1"/>
                </a:solidFill>
                <a:latin typeface="+mn-lt"/>
                <a:ea typeface="+mn-ea"/>
                <a:cs typeface="+mn-cs"/>
              </a:rPr>
              <a:t>sulfhydryl</a:t>
            </a:r>
            <a:r>
              <a:rPr lang="en-US" sz="1200" b="0" i="0" kern="1200" dirty="0" smtClean="0">
                <a:solidFill>
                  <a:schemeClr val="tx1"/>
                </a:solidFill>
                <a:latin typeface="+mn-lt"/>
                <a:ea typeface="+mn-ea"/>
                <a:cs typeface="+mn-cs"/>
              </a:rPr>
              <a:t> groups on proteins and the ring nitrogen atoms of </a:t>
            </a:r>
            <a:r>
              <a:rPr lang="en-US" sz="1200" b="0" i="0" kern="1200" dirty="0" err="1" smtClean="0">
                <a:solidFill>
                  <a:schemeClr val="tx1"/>
                </a:solidFill>
                <a:latin typeface="+mn-lt"/>
                <a:ea typeface="+mn-ea"/>
                <a:cs typeface="+mn-cs"/>
              </a:rPr>
              <a:t>purine</a:t>
            </a:r>
            <a:r>
              <a:rPr lang="en-US" sz="1200" b="0" i="0" kern="1200" dirty="0" smtClean="0">
                <a:solidFill>
                  <a:schemeClr val="tx1"/>
                </a:solidFill>
                <a:latin typeface="+mn-lt"/>
                <a:ea typeface="+mn-ea"/>
                <a:cs typeface="+mn-cs"/>
              </a:rPr>
              <a:t> bases. Formaldehyde’s drawbacks are reduction in efficacy at refrigeration temperature, its pungent, irritating odor, and several safety concerns. Formaldehyde is presently considered to be a carcinogen or a cancer-suspect agent according to several regulatory agencies. The OSHA 8-hour time-weighted exposure limit is 0.75 </a:t>
            </a:r>
            <a:r>
              <a:rPr lang="en-US" sz="1200" b="0" i="0" kern="1200" dirty="0" err="1" smtClean="0">
                <a:solidFill>
                  <a:schemeClr val="tx1"/>
                </a:solidFill>
                <a:latin typeface="+mn-lt"/>
                <a:ea typeface="+mn-ea"/>
                <a:cs typeface="+mn-cs"/>
              </a:rPr>
              <a:t>ppm</a:t>
            </a:r>
            <a:r>
              <a:rPr lang="en-US" sz="1200" b="0" i="0" kern="1200" dirty="0" smtClean="0">
                <a:solidFill>
                  <a:schemeClr val="tx1"/>
                </a:solidFill>
                <a:latin typeface="+mn-lt"/>
                <a:ea typeface="+mn-ea"/>
                <a:cs typeface="+mn-cs"/>
              </a:rPr>
              <a:t>.</a:t>
            </a:r>
          </a:p>
          <a:p>
            <a:r>
              <a:rPr lang="en-US" sz="1200" b="1" i="0" kern="1200" dirty="0" err="1" smtClean="0">
                <a:solidFill>
                  <a:schemeClr val="tx1"/>
                </a:solidFill>
                <a:latin typeface="+mn-lt"/>
                <a:ea typeface="+mn-ea"/>
                <a:cs typeface="+mn-cs"/>
              </a:rPr>
              <a:t>Paraformaldehyde</a:t>
            </a:r>
            <a:r>
              <a:rPr lang="en-US" sz="1200" b="0" i="0" kern="1200" dirty="0" smtClean="0">
                <a:solidFill>
                  <a:schemeClr val="tx1"/>
                </a:solidFill>
                <a:latin typeface="+mn-lt"/>
                <a:ea typeface="+mn-ea"/>
                <a:cs typeface="+mn-cs"/>
              </a:rPr>
              <a:t> – is a solid polymer of formaldehyde. </a:t>
            </a:r>
            <a:r>
              <a:rPr lang="en-US" sz="1200" b="0" i="0" kern="1200" dirty="0" err="1" smtClean="0">
                <a:solidFill>
                  <a:schemeClr val="tx1"/>
                </a:solidFill>
                <a:latin typeface="+mn-lt"/>
                <a:ea typeface="+mn-ea"/>
                <a:cs typeface="+mn-cs"/>
              </a:rPr>
              <a:t>Paraformaldehyde</a:t>
            </a:r>
            <a:r>
              <a:rPr lang="en-US" sz="1200" b="0" i="0" kern="1200" dirty="0" smtClean="0">
                <a:solidFill>
                  <a:schemeClr val="tx1"/>
                </a:solidFill>
                <a:latin typeface="+mn-lt"/>
                <a:ea typeface="+mn-ea"/>
                <a:cs typeface="+mn-cs"/>
              </a:rPr>
              <a:t> generates formaldehyde gas when it is </a:t>
            </a:r>
            <a:r>
              <a:rPr lang="en-US" sz="1200" b="0" i="0" kern="1200" dirty="0" err="1" smtClean="0">
                <a:solidFill>
                  <a:schemeClr val="tx1"/>
                </a:solidFill>
                <a:latin typeface="+mn-lt"/>
                <a:ea typeface="+mn-ea"/>
                <a:cs typeface="+mn-cs"/>
              </a:rPr>
              <a:t>depolymerized</a:t>
            </a:r>
            <a:r>
              <a:rPr lang="en-US" sz="1200" b="0" i="0" kern="1200" dirty="0" smtClean="0">
                <a:solidFill>
                  <a:schemeClr val="tx1"/>
                </a:solidFill>
                <a:latin typeface="+mn-lt"/>
                <a:ea typeface="+mn-ea"/>
                <a:cs typeface="+mn-cs"/>
              </a:rPr>
              <a:t> by heating to 232 to 246°C (450 to 475°F); the </a:t>
            </a:r>
            <a:r>
              <a:rPr lang="en-US" sz="1200" b="0" i="0" kern="1200" dirty="0" err="1" smtClean="0">
                <a:solidFill>
                  <a:schemeClr val="tx1"/>
                </a:solidFill>
                <a:latin typeface="+mn-lt"/>
                <a:ea typeface="+mn-ea"/>
                <a:cs typeface="+mn-cs"/>
              </a:rPr>
              <a:t>depolymerized</a:t>
            </a:r>
            <a:r>
              <a:rPr lang="en-US" sz="1200" b="0" i="0" kern="1200" dirty="0" smtClean="0">
                <a:solidFill>
                  <a:schemeClr val="tx1"/>
                </a:solidFill>
                <a:latin typeface="+mn-lt"/>
                <a:ea typeface="+mn-ea"/>
                <a:cs typeface="+mn-cs"/>
              </a:rPr>
              <a:t> material reacts with the moisture in the air to form formaldehyde gas. This process is used for the decontamination of large spaced and laminar-flow biological safety cabinets when maintenance work or filter changes require access to the sealed portion of the cabinet. A neutralization step, heating ammonium carbonate, is required prior to ventilation of the space. Formaldehyde gas can react violently or explosively (7.0 – 73% v/v in air), when exposed to incompatibles, therefore, only individuals that have specific training and have been approved by the Dept. of Environmental Health &amp; Safety are permitted to use this gas.</a:t>
            </a:r>
          </a:p>
          <a:p>
            <a:r>
              <a:rPr lang="en-US" sz="1200" b="1" i="0" kern="1200" dirty="0" err="1" smtClean="0">
                <a:solidFill>
                  <a:schemeClr val="tx1"/>
                </a:solidFill>
                <a:latin typeface="+mn-lt"/>
                <a:ea typeface="+mn-ea"/>
                <a:cs typeface="+mn-cs"/>
              </a:rPr>
              <a:t>Glutaraldehyde</a:t>
            </a:r>
            <a:r>
              <a:rPr lang="en-US" sz="1200" b="0" i="0" kern="1200" dirty="0" smtClean="0">
                <a:solidFill>
                  <a:schemeClr val="tx1"/>
                </a:solidFill>
                <a:latin typeface="+mn-lt"/>
                <a:ea typeface="+mn-ea"/>
                <a:cs typeface="+mn-cs"/>
              </a:rPr>
              <a:t> – is a colorless liquid and has the sharp, pungent odor typical of all </a:t>
            </a:r>
            <a:r>
              <a:rPr lang="en-US" sz="1200" b="0" i="0" kern="1200" dirty="0" err="1" smtClean="0">
                <a:solidFill>
                  <a:schemeClr val="tx1"/>
                </a:solidFill>
                <a:latin typeface="+mn-lt"/>
                <a:ea typeface="+mn-ea"/>
                <a:cs typeface="+mn-cs"/>
              </a:rPr>
              <a:t>aldehydes</a:t>
            </a:r>
            <a:r>
              <a:rPr lang="en-US" sz="1200" b="0" i="0" kern="1200" dirty="0" smtClean="0">
                <a:solidFill>
                  <a:schemeClr val="tx1"/>
                </a:solidFill>
                <a:latin typeface="+mn-lt"/>
                <a:ea typeface="+mn-ea"/>
                <a:cs typeface="+mn-cs"/>
              </a:rPr>
              <a:t>, with an odor threshold of 0.04 parts per million (</a:t>
            </a:r>
            <a:r>
              <a:rPr lang="en-US" sz="1200" b="0" i="0" kern="1200" dirty="0" err="1" smtClean="0">
                <a:solidFill>
                  <a:schemeClr val="tx1"/>
                </a:solidFill>
                <a:latin typeface="+mn-lt"/>
                <a:ea typeface="+mn-ea"/>
                <a:cs typeface="+mn-cs"/>
              </a:rPr>
              <a:t>ppm</a:t>
            </a:r>
            <a:r>
              <a:rPr lang="en-US" sz="1200" b="0" i="0" kern="1200" dirty="0" smtClean="0">
                <a:solidFill>
                  <a:schemeClr val="tx1"/>
                </a:solidFill>
                <a:latin typeface="+mn-lt"/>
                <a:ea typeface="+mn-ea"/>
                <a:cs typeface="+mn-cs"/>
              </a:rPr>
              <a:t>). It is capable of sterilizing equipment, though to effect sterilization often requires many hours of exposure. Two percent solutions of </a:t>
            </a:r>
            <a:r>
              <a:rPr lang="en-US" sz="1200" b="0" i="0" kern="1200" dirty="0" err="1" smtClean="0">
                <a:solidFill>
                  <a:schemeClr val="tx1"/>
                </a:solidFill>
                <a:latin typeface="+mn-lt"/>
                <a:ea typeface="+mn-ea"/>
                <a:cs typeface="+mn-cs"/>
              </a:rPr>
              <a:t>glutaraldehyde</a:t>
            </a:r>
            <a:r>
              <a:rPr lang="en-US" sz="1200" b="0" i="0" kern="1200" dirty="0" smtClean="0">
                <a:solidFill>
                  <a:schemeClr val="tx1"/>
                </a:solidFill>
                <a:latin typeface="+mn-lt"/>
                <a:ea typeface="+mn-ea"/>
                <a:cs typeface="+mn-cs"/>
              </a:rPr>
              <a:t> exhibit very good activity against vegetative bacteria, spores and viruses. It is ten times more effective than formaldehyde and less toxic. However, it must be limited and controlled because of its toxic properties and hazards. It is important to avoid skin contact with </a:t>
            </a:r>
            <a:r>
              <a:rPr lang="en-US" sz="1200" b="0" i="0" kern="1200" dirty="0" err="1" smtClean="0">
                <a:solidFill>
                  <a:schemeClr val="tx1"/>
                </a:solidFill>
                <a:latin typeface="+mn-lt"/>
                <a:ea typeface="+mn-ea"/>
                <a:cs typeface="+mn-cs"/>
              </a:rPr>
              <a:t>glutaraldehyde</a:t>
            </a:r>
            <a:r>
              <a:rPr lang="en-US" sz="1200" b="0" i="0" kern="1200" dirty="0" smtClean="0">
                <a:solidFill>
                  <a:schemeClr val="tx1"/>
                </a:solidFill>
                <a:latin typeface="+mn-lt"/>
                <a:ea typeface="+mn-ea"/>
                <a:cs typeface="+mn-cs"/>
              </a:rPr>
              <a:t> as it has been documented to cause skin sensitization. </a:t>
            </a:r>
            <a:r>
              <a:rPr lang="en-US" sz="1200" b="0" i="0" kern="1200" dirty="0" err="1" smtClean="0">
                <a:solidFill>
                  <a:schemeClr val="tx1"/>
                </a:solidFill>
                <a:latin typeface="+mn-lt"/>
                <a:ea typeface="+mn-ea"/>
                <a:cs typeface="+mn-cs"/>
              </a:rPr>
              <a:t>Glutaraldehyde</a:t>
            </a:r>
            <a:r>
              <a:rPr lang="en-US" sz="1200" b="0" i="0" kern="1200" dirty="0" smtClean="0">
                <a:solidFill>
                  <a:schemeClr val="tx1"/>
                </a:solidFill>
                <a:latin typeface="+mn-lt"/>
                <a:ea typeface="+mn-ea"/>
                <a:cs typeface="+mn-cs"/>
              </a:rPr>
              <a:t> is also an inhalation hazard. The NIOSH ceiling threshold limit value is 0.2 </a:t>
            </a:r>
            <a:r>
              <a:rPr lang="en-US" sz="1200" b="0" i="0" kern="1200" dirty="0" err="1" smtClean="0">
                <a:solidFill>
                  <a:schemeClr val="tx1"/>
                </a:solidFill>
                <a:latin typeface="+mn-lt"/>
                <a:ea typeface="+mn-ea"/>
                <a:cs typeface="+mn-cs"/>
              </a:rPr>
              <a:t>ppm</a:t>
            </a:r>
            <a:r>
              <a:rPr lang="en-US" sz="1200" b="0" i="0" kern="1200" dirty="0" smtClean="0">
                <a:solidFill>
                  <a:schemeClr val="tx1"/>
                </a:solidFill>
                <a:latin typeface="+mn-lt"/>
                <a:ea typeface="+mn-ea"/>
                <a:cs typeface="+mn-cs"/>
              </a:rPr>
              <a:t>.</a:t>
            </a:r>
          </a:p>
          <a:p>
            <a:r>
              <a:rPr lang="en-US" sz="1200" b="0" i="0" kern="1200" dirty="0" err="1" smtClean="0">
                <a:solidFill>
                  <a:schemeClr val="tx1"/>
                </a:solidFill>
                <a:latin typeface="+mn-lt"/>
                <a:ea typeface="+mn-ea"/>
                <a:cs typeface="+mn-cs"/>
              </a:rPr>
              <a:t>Cidex</a:t>
            </a:r>
            <a:r>
              <a:rPr lang="en-US" sz="1200" b="0" i="0" kern="1200" dirty="0" smtClean="0">
                <a:solidFill>
                  <a:schemeClr val="tx1"/>
                </a:solidFill>
                <a:latin typeface="+mn-lt"/>
                <a:ea typeface="+mn-ea"/>
                <a:cs typeface="+mn-cs"/>
              </a:rPr>
              <a:t>, a commercially prepared </a:t>
            </a:r>
            <a:r>
              <a:rPr lang="en-US" sz="1200" b="0" i="0" kern="1200" dirty="0" err="1" smtClean="0">
                <a:solidFill>
                  <a:schemeClr val="tx1"/>
                </a:solidFill>
                <a:latin typeface="+mn-lt"/>
                <a:ea typeface="+mn-ea"/>
                <a:cs typeface="+mn-cs"/>
              </a:rPr>
              <a:t>glutaraldehyde</a:t>
            </a:r>
            <a:r>
              <a:rPr lang="en-US" sz="1200" b="0" i="0" kern="1200" dirty="0" smtClean="0">
                <a:solidFill>
                  <a:schemeClr val="tx1"/>
                </a:solidFill>
                <a:latin typeface="+mn-lt"/>
                <a:ea typeface="+mn-ea"/>
                <a:cs typeface="+mn-cs"/>
              </a:rPr>
              <a:t> disinfectant is used routinely for cold surface sterilization of clinical instruments. </a:t>
            </a:r>
            <a:r>
              <a:rPr lang="en-US" sz="1200" b="0" i="0" kern="1200" dirty="0" err="1" smtClean="0">
                <a:solidFill>
                  <a:schemeClr val="tx1"/>
                </a:solidFill>
                <a:latin typeface="+mn-lt"/>
                <a:ea typeface="+mn-ea"/>
                <a:cs typeface="+mn-cs"/>
              </a:rPr>
              <a:t>Glutaraldehyde</a:t>
            </a:r>
            <a:r>
              <a:rPr lang="en-US" sz="1200" b="0" i="0" kern="1200" dirty="0" smtClean="0">
                <a:solidFill>
                  <a:schemeClr val="tx1"/>
                </a:solidFill>
                <a:latin typeface="+mn-lt"/>
                <a:ea typeface="+mn-ea"/>
                <a:cs typeface="+mn-cs"/>
              </a:rPr>
              <a:t> disinfectants should always be used in accordance with the manufacturer’s directions.</a:t>
            </a:r>
          </a:p>
          <a:p>
            <a:r>
              <a:rPr lang="en-US" sz="1200" b="1" i="0" kern="1200" dirty="0" smtClean="0">
                <a:solidFill>
                  <a:schemeClr val="tx1"/>
                </a:solidFill>
                <a:latin typeface="+mn-lt"/>
                <a:ea typeface="+mn-ea"/>
                <a:cs typeface="+mn-cs"/>
              </a:rPr>
              <a:t>b. Halogen-Based Biocides: (Chlorine Compounds and </a:t>
            </a:r>
            <a:r>
              <a:rPr lang="en-US" sz="1200" b="1" i="0" kern="1200" dirty="0" err="1" smtClean="0">
                <a:solidFill>
                  <a:schemeClr val="tx1"/>
                </a:solidFill>
                <a:latin typeface="+mn-lt"/>
                <a:ea typeface="+mn-ea"/>
                <a:cs typeface="+mn-cs"/>
              </a:rPr>
              <a:t>Iodophores</a:t>
            </a:r>
            <a:r>
              <a:rPr lang="en-US" sz="1200" b="1" i="0" kern="1200" dirty="0" smtClean="0">
                <a:solidFill>
                  <a:schemeClr val="tx1"/>
                </a:solidFill>
                <a:latin typeface="+mn-lt"/>
                <a:ea typeface="+mn-ea"/>
                <a:cs typeface="+mn-cs"/>
              </a:rPr>
              <a:t>)</a:t>
            </a:r>
          </a:p>
          <a:p>
            <a:r>
              <a:rPr lang="en-US" sz="1200" b="1" i="0" kern="1200" dirty="0" smtClean="0">
                <a:solidFill>
                  <a:schemeClr val="tx1"/>
                </a:solidFill>
                <a:latin typeface="+mn-lt"/>
                <a:ea typeface="+mn-ea"/>
                <a:cs typeface="+mn-cs"/>
              </a:rPr>
              <a:t>1. Chlorine Compounds</a:t>
            </a:r>
          </a:p>
          <a:p>
            <a:r>
              <a:rPr lang="en-US" sz="1200" b="0" i="0" kern="1200" dirty="0" smtClean="0">
                <a:solidFill>
                  <a:schemeClr val="tx1"/>
                </a:solidFill>
                <a:latin typeface="+mn-lt"/>
                <a:ea typeface="+mn-ea"/>
                <a:cs typeface="+mn-cs"/>
              </a:rPr>
              <a:t>Chlorine compounds are good disinfectants on clean surfaces, but are quickly inactivated by organic matter and thus reducing the </a:t>
            </a:r>
            <a:r>
              <a:rPr lang="en-US" sz="1200" b="0" i="0" kern="1200" dirty="0" err="1" smtClean="0">
                <a:solidFill>
                  <a:schemeClr val="tx1"/>
                </a:solidFill>
                <a:latin typeface="+mn-lt"/>
                <a:ea typeface="+mn-ea"/>
                <a:cs typeface="+mn-cs"/>
              </a:rPr>
              <a:t>biocidal</a:t>
            </a:r>
            <a:r>
              <a:rPr lang="en-US" sz="1200" b="0" i="0" kern="1200" dirty="0" smtClean="0">
                <a:solidFill>
                  <a:schemeClr val="tx1"/>
                </a:solidFill>
                <a:latin typeface="+mn-lt"/>
                <a:ea typeface="+mn-ea"/>
                <a:cs typeface="+mn-cs"/>
              </a:rPr>
              <a:t> activity. They have a broad spectrum of antimicrobial activity and are inexpensive and fast acting. </a:t>
            </a:r>
            <a:r>
              <a:rPr lang="en-US" sz="1200" b="0" i="0" kern="1200" dirty="0" err="1" smtClean="0">
                <a:solidFill>
                  <a:schemeClr val="tx1"/>
                </a:solidFill>
                <a:latin typeface="+mn-lt"/>
                <a:ea typeface="+mn-ea"/>
                <a:cs typeface="+mn-cs"/>
              </a:rPr>
              <a:t>Hypochlorites</a:t>
            </a:r>
            <a:r>
              <a:rPr lang="en-US" sz="1200" b="0" i="0" kern="1200" dirty="0" smtClean="0">
                <a:solidFill>
                  <a:schemeClr val="tx1"/>
                </a:solidFill>
                <a:latin typeface="+mn-lt"/>
                <a:ea typeface="+mn-ea"/>
                <a:cs typeface="+mn-cs"/>
              </a:rPr>
              <a:t>, the most widely used of the chlorine disinfectants, are available in liquid (e.g., Sodium hypochlorite), household bleach and solid (e.g., calcium hypochlorite, sodium </a:t>
            </a:r>
            <a:r>
              <a:rPr lang="en-US" sz="1200" b="0" i="0" kern="1200" dirty="0" err="1" smtClean="0">
                <a:solidFill>
                  <a:schemeClr val="tx1"/>
                </a:solidFill>
                <a:latin typeface="+mn-lt"/>
                <a:ea typeface="+mn-ea"/>
                <a:cs typeface="+mn-cs"/>
              </a:rPr>
              <a:t>dichloroisocyanurate</a:t>
            </a:r>
            <a:r>
              <a:rPr lang="en-US" sz="1200" b="0" i="0" kern="1200" dirty="0" smtClean="0">
                <a:solidFill>
                  <a:schemeClr val="tx1"/>
                </a:solidFill>
                <a:latin typeface="+mn-lt"/>
                <a:ea typeface="+mn-ea"/>
                <a:cs typeface="+mn-cs"/>
              </a:rPr>
              <a:t>) forms. Household bleach has an available chlorine content of 5.25%, or 52,500 </a:t>
            </a:r>
            <a:r>
              <a:rPr lang="en-US" sz="1200" b="0" i="0" kern="1200" dirty="0" err="1" smtClean="0">
                <a:solidFill>
                  <a:schemeClr val="tx1"/>
                </a:solidFill>
                <a:latin typeface="+mn-lt"/>
                <a:ea typeface="+mn-ea"/>
                <a:cs typeface="+mn-cs"/>
              </a:rPr>
              <a:t>ppm</a:t>
            </a:r>
            <a:r>
              <a:rPr lang="en-US" sz="1200" b="0" i="0" kern="1200" dirty="0" smtClean="0">
                <a:solidFill>
                  <a:schemeClr val="tx1"/>
                </a:solidFill>
                <a:latin typeface="+mn-lt"/>
                <a:ea typeface="+mn-ea"/>
                <a:cs typeface="+mn-cs"/>
              </a:rPr>
              <a:t>. Because of its oxidizing power, it loses potency quickly and</a:t>
            </a:r>
            <a:r>
              <a:rPr lang="en-US" sz="1200" b="1" i="0" kern="1200" dirty="0" smtClean="0">
                <a:solidFill>
                  <a:schemeClr val="tx1"/>
                </a:solidFill>
                <a:latin typeface="+mn-lt"/>
                <a:ea typeface="+mn-ea"/>
                <a:cs typeface="+mn-cs"/>
              </a:rPr>
              <a:t> should be made fresh</a:t>
            </a:r>
            <a:r>
              <a:rPr lang="en-US" sz="1200" b="0" i="0" kern="1200" dirty="0" smtClean="0">
                <a:solidFill>
                  <a:schemeClr val="tx1"/>
                </a:solidFill>
                <a:latin typeface="+mn-lt"/>
                <a:ea typeface="+mn-ea"/>
                <a:cs typeface="+mn-cs"/>
              </a:rPr>
              <a:t> and used within the same day it is prepared. The free available chlorine levels of hypochlorite solutions in both opened and closed polyethylene containers are reduced to 40% to 50% of the original concentration over a period of one month at room temperature.</a:t>
            </a:r>
          </a:p>
          <a:p>
            <a:r>
              <a:rPr lang="en-US" sz="1200" b="0" i="0" kern="1200" dirty="0" smtClean="0">
                <a:solidFill>
                  <a:schemeClr val="tx1"/>
                </a:solidFill>
                <a:latin typeface="+mn-lt"/>
                <a:ea typeface="+mn-ea"/>
                <a:cs typeface="+mn-cs"/>
              </a:rPr>
              <a:t>There are two potential occupational exposure hazards when using hypochlorite solutions. The first is the production of the carcinogen </a:t>
            </a:r>
            <a:r>
              <a:rPr lang="en-US" sz="1200" b="0" i="0" kern="1200" dirty="0" err="1" smtClean="0">
                <a:solidFill>
                  <a:schemeClr val="tx1"/>
                </a:solidFill>
                <a:latin typeface="+mn-lt"/>
                <a:ea typeface="+mn-ea"/>
                <a:cs typeface="+mn-cs"/>
              </a:rPr>
              <a:t>bis-chloromethyl</a:t>
            </a:r>
            <a:r>
              <a:rPr lang="en-US" sz="1200" b="0" i="0" kern="1200" dirty="0" smtClean="0">
                <a:solidFill>
                  <a:schemeClr val="tx1"/>
                </a:solidFill>
                <a:latin typeface="+mn-lt"/>
                <a:ea typeface="+mn-ea"/>
                <a:cs typeface="+mn-cs"/>
              </a:rPr>
              <a:t> ether when hypochlorite solutions come in contact with formaldehyde. The second is the rapid production of chlorine gas when hypochlorite solutions are mixed with an acid. Care must also be exercised in using chlorine – based disinfectants which can corrode or damage metal, rubber, and other susceptible surfaces. Bleached articles should never be autoclaved without reducing the bleach with sodium </a:t>
            </a:r>
            <a:r>
              <a:rPr lang="en-US" sz="1200" b="0" i="0" kern="1200" dirty="0" err="1" smtClean="0">
                <a:solidFill>
                  <a:schemeClr val="tx1"/>
                </a:solidFill>
                <a:latin typeface="+mn-lt"/>
                <a:ea typeface="+mn-ea"/>
                <a:cs typeface="+mn-cs"/>
              </a:rPr>
              <a:t>thiosulfate</a:t>
            </a:r>
            <a:r>
              <a:rPr lang="en-US" sz="1200" b="0" i="0" kern="1200" dirty="0" smtClean="0">
                <a:solidFill>
                  <a:schemeClr val="tx1"/>
                </a:solidFill>
                <a:latin typeface="+mn-lt"/>
                <a:ea typeface="+mn-ea"/>
                <a:cs typeface="+mn-cs"/>
              </a:rPr>
              <a:t> or sodium bisulfate.</a:t>
            </a:r>
          </a:p>
          <a:p>
            <a:r>
              <a:rPr lang="en-US" sz="1200" b="0" i="0" kern="1200" dirty="0" err="1" smtClean="0">
                <a:solidFill>
                  <a:schemeClr val="tx1"/>
                </a:solidFill>
                <a:latin typeface="+mn-lt"/>
                <a:ea typeface="+mn-ea"/>
                <a:cs typeface="+mn-cs"/>
              </a:rPr>
              <a:t>Chloramine</a:t>
            </a:r>
            <a:r>
              <a:rPr lang="en-US" sz="1200" b="0" i="0" kern="1200" dirty="0" smtClean="0">
                <a:solidFill>
                  <a:schemeClr val="tx1"/>
                </a:solidFill>
                <a:latin typeface="+mn-lt"/>
                <a:ea typeface="+mn-ea"/>
                <a:cs typeface="+mn-cs"/>
              </a:rPr>
              <a:t> T which is prepared from sodium hypochlorite and p-</a:t>
            </a:r>
            <a:r>
              <a:rPr lang="en-US" sz="1200" b="0" i="0" kern="1200" dirty="0" err="1" smtClean="0">
                <a:solidFill>
                  <a:schemeClr val="tx1"/>
                </a:solidFill>
                <a:latin typeface="+mn-lt"/>
                <a:ea typeface="+mn-ea"/>
                <a:cs typeface="+mn-cs"/>
              </a:rPr>
              <a:t>toluenesulfonamide</a:t>
            </a:r>
            <a:r>
              <a:rPr lang="en-US" sz="1200" b="0" i="0" kern="1200" dirty="0" smtClean="0">
                <a:solidFill>
                  <a:schemeClr val="tx1"/>
                </a:solidFill>
                <a:latin typeface="+mn-lt"/>
                <a:ea typeface="+mn-ea"/>
                <a:cs typeface="+mn-cs"/>
              </a:rPr>
              <a:t> is a more stable, odorless, less corrosive form of chlorine but has decreased </a:t>
            </a:r>
            <a:r>
              <a:rPr lang="en-US" sz="1200" b="0" i="0" kern="1200" dirty="0" err="1" smtClean="0">
                <a:solidFill>
                  <a:schemeClr val="tx1"/>
                </a:solidFill>
                <a:latin typeface="+mn-lt"/>
                <a:ea typeface="+mn-ea"/>
                <a:cs typeface="+mn-cs"/>
              </a:rPr>
              <a:t>biocidal</a:t>
            </a:r>
            <a:r>
              <a:rPr lang="en-US" sz="1200" b="0" i="0" kern="1200" dirty="0" smtClean="0">
                <a:solidFill>
                  <a:schemeClr val="tx1"/>
                </a:solidFill>
                <a:latin typeface="+mn-lt"/>
                <a:ea typeface="+mn-ea"/>
                <a:cs typeface="+mn-cs"/>
              </a:rPr>
              <a:t> activity in comparison to bleach.</a:t>
            </a:r>
          </a:p>
          <a:p>
            <a:r>
              <a:rPr lang="en-US" sz="1200" b="1" i="0" kern="1200" dirty="0" smtClean="0">
                <a:solidFill>
                  <a:schemeClr val="tx1"/>
                </a:solidFill>
                <a:latin typeface="+mn-lt"/>
                <a:ea typeface="+mn-ea"/>
                <a:cs typeface="+mn-cs"/>
              </a:rPr>
              <a:t>2. </a:t>
            </a:r>
            <a:r>
              <a:rPr lang="en-US" sz="1200" b="1" i="0" kern="1200" dirty="0" err="1" smtClean="0">
                <a:solidFill>
                  <a:schemeClr val="tx1"/>
                </a:solidFill>
                <a:latin typeface="+mn-lt"/>
                <a:ea typeface="+mn-ea"/>
                <a:cs typeface="+mn-cs"/>
              </a:rPr>
              <a:t>Iodophors</a:t>
            </a:r>
            <a:endParaRPr lang="en-US" sz="1200" b="1" i="0" kern="1200" dirty="0" smtClean="0">
              <a:solidFill>
                <a:schemeClr val="tx1"/>
              </a:solidFill>
              <a:latin typeface="+mn-lt"/>
              <a:ea typeface="+mn-ea"/>
              <a:cs typeface="+mn-cs"/>
            </a:endParaRPr>
          </a:p>
          <a:p>
            <a:r>
              <a:rPr lang="en-US" sz="1200" b="0" i="0" kern="1200" dirty="0" err="1" smtClean="0">
                <a:solidFill>
                  <a:schemeClr val="tx1"/>
                </a:solidFill>
                <a:latin typeface="+mn-lt"/>
                <a:ea typeface="+mn-ea"/>
                <a:cs typeface="+mn-cs"/>
              </a:rPr>
              <a:t>Iodophors</a:t>
            </a:r>
            <a:r>
              <a:rPr lang="en-US" sz="1200" b="0" i="0" kern="1200" dirty="0" smtClean="0">
                <a:solidFill>
                  <a:schemeClr val="tx1"/>
                </a:solidFill>
                <a:latin typeface="+mn-lt"/>
                <a:ea typeface="+mn-ea"/>
                <a:cs typeface="+mn-cs"/>
              </a:rPr>
              <a:t> are used both as antiseptics and disinfectants. An </a:t>
            </a:r>
            <a:r>
              <a:rPr lang="en-US" sz="1200" b="0" i="0" kern="1200" dirty="0" err="1" smtClean="0">
                <a:solidFill>
                  <a:schemeClr val="tx1"/>
                </a:solidFill>
                <a:latin typeface="+mn-lt"/>
                <a:ea typeface="+mn-ea"/>
                <a:cs typeface="+mn-cs"/>
              </a:rPr>
              <a:t>iodophor</a:t>
            </a:r>
            <a:r>
              <a:rPr lang="en-US" sz="1200" b="0" i="0" kern="1200" dirty="0" smtClean="0">
                <a:solidFill>
                  <a:schemeClr val="tx1"/>
                </a:solidFill>
                <a:latin typeface="+mn-lt"/>
                <a:ea typeface="+mn-ea"/>
                <a:cs typeface="+mn-cs"/>
              </a:rPr>
              <a:t> is a combination of iodine and a </a:t>
            </a:r>
            <a:r>
              <a:rPr lang="en-US" sz="1200" b="0" i="0" kern="1200" dirty="0" err="1" smtClean="0">
                <a:solidFill>
                  <a:schemeClr val="tx1"/>
                </a:solidFill>
                <a:latin typeface="+mn-lt"/>
                <a:ea typeface="+mn-ea"/>
                <a:cs typeface="+mn-cs"/>
              </a:rPr>
              <a:t>solubilizing</a:t>
            </a:r>
            <a:r>
              <a:rPr lang="en-US" sz="1200" b="0" i="0" kern="1200" dirty="0" smtClean="0">
                <a:solidFill>
                  <a:schemeClr val="tx1"/>
                </a:solidFill>
                <a:latin typeface="+mn-lt"/>
                <a:ea typeface="+mn-ea"/>
                <a:cs typeface="+mn-cs"/>
              </a:rPr>
              <a:t> agent or carrier; the resulting complex provides a sustained-release reservoir of iodine and releases small amounts of free iodine in aqueous solution. Antiseptic </a:t>
            </a:r>
            <a:r>
              <a:rPr lang="en-US" sz="1200" b="0" i="0" kern="1200" dirty="0" err="1" smtClean="0">
                <a:solidFill>
                  <a:schemeClr val="tx1"/>
                </a:solidFill>
                <a:latin typeface="+mn-lt"/>
                <a:ea typeface="+mn-ea"/>
                <a:cs typeface="+mn-cs"/>
              </a:rPr>
              <a:t>iodophors</a:t>
            </a:r>
            <a:r>
              <a:rPr lang="en-US" sz="1200" b="0" i="0" kern="1200" dirty="0" smtClean="0">
                <a:solidFill>
                  <a:schemeClr val="tx1"/>
                </a:solidFill>
                <a:latin typeface="+mn-lt"/>
                <a:ea typeface="+mn-ea"/>
                <a:cs typeface="+mn-cs"/>
              </a:rPr>
              <a:t> are not suitable for use as hard-surface disinfectants because they contain significantly less free iodine than do those formulated as disinfectants.</a:t>
            </a:r>
          </a:p>
          <a:p>
            <a:r>
              <a:rPr lang="en-US" sz="1200" b="0" i="1" kern="1200" dirty="0" err="1" smtClean="0">
                <a:solidFill>
                  <a:schemeClr val="tx1"/>
                </a:solidFill>
                <a:latin typeface="+mn-lt"/>
                <a:ea typeface="+mn-ea"/>
                <a:cs typeface="+mn-cs"/>
              </a:rPr>
              <a:t>Wescodyne</a:t>
            </a:r>
            <a:r>
              <a:rPr lang="en-US" sz="1200" b="0" i="0" kern="1200" dirty="0" smtClean="0">
                <a:solidFill>
                  <a:schemeClr val="tx1"/>
                </a:solidFill>
                <a:latin typeface="+mn-lt"/>
                <a:ea typeface="+mn-ea"/>
                <a:cs typeface="+mn-cs"/>
              </a:rPr>
              <a:t>, </a:t>
            </a:r>
            <a:r>
              <a:rPr lang="en-US" sz="1200" b="0" i="1" kern="1200" dirty="0" err="1" smtClean="0">
                <a:solidFill>
                  <a:schemeClr val="tx1"/>
                </a:solidFill>
                <a:latin typeface="+mn-lt"/>
                <a:ea typeface="+mn-ea"/>
                <a:cs typeface="+mn-cs"/>
              </a:rPr>
              <a:t>Betadyne</a:t>
            </a:r>
            <a:r>
              <a:rPr lang="en-US" sz="1200" b="0" i="0" kern="1200" dirty="0" smtClean="0">
                <a:solidFill>
                  <a:schemeClr val="tx1"/>
                </a:solidFill>
                <a:latin typeface="+mn-lt"/>
                <a:ea typeface="+mn-ea"/>
                <a:cs typeface="+mn-cs"/>
              </a:rPr>
              <a:t>, </a:t>
            </a:r>
            <a:r>
              <a:rPr lang="en-US" sz="1200" b="0" i="0" kern="1200" dirty="0" err="1" smtClean="0">
                <a:solidFill>
                  <a:schemeClr val="tx1"/>
                </a:solidFill>
                <a:latin typeface="+mn-lt"/>
                <a:ea typeface="+mn-ea"/>
                <a:cs typeface="+mn-cs"/>
              </a:rPr>
              <a:t>Povidone</a:t>
            </a:r>
            <a:r>
              <a:rPr lang="en-US" sz="1200" b="0" i="0" kern="1200" dirty="0" smtClean="0">
                <a:solidFill>
                  <a:schemeClr val="tx1"/>
                </a:solidFill>
                <a:latin typeface="+mn-lt"/>
                <a:ea typeface="+mn-ea"/>
                <a:cs typeface="+mn-cs"/>
              </a:rPr>
              <a:t>-Iodine and other </a:t>
            </a:r>
            <a:r>
              <a:rPr lang="en-US" sz="1200" b="0" i="0" kern="1200" dirty="0" err="1" smtClean="0">
                <a:solidFill>
                  <a:schemeClr val="tx1"/>
                </a:solidFill>
                <a:latin typeface="+mn-lt"/>
                <a:ea typeface="+mn-ea"/>
                <a:cs typeface="+mn-cs"/>
              </a:rPr>
              <a:t>iodophors</a:t>
            </a:r>
            <a:r>
              <a:rPr lang="en-US" sz="1200" b="0" i="0" kern="1200" dirty="0" smtClean="0">
                <a:solidFill>
                  <a:schemeClr val="tx1"/>
                </a:solidFill>
                <a:latin typeface="+mn-lt"/>
                <a:ea typeface="+mn-ea"/>
                <a:cs typeface="+mn-cs"/>
              </a:rPr>
              <a:t> are commercially available Iodine-based disinfectants, which give good control when the manufacturer’s instructions for formulation and application are followed. </a:t>
            </a:r>
            <a:r>
              <a:rPr lang="en-US" sz="1200" b="1" i="0" kern="1200" dirty="0" smtClean="0">
                <a:solidFill>
                  <a:schemeClr val="tx1"/>
                </a:solidFill>
                <a:latin typeface="+mn-lt"/>
                <a:ea typeface="+mn-ea"/>
                <a:cs typeface="+mn-cs"/>
              </a:rPr>
              <a:t>Both bleach and </a:t>
            </a:r>
            <a:r>
              <a:rPr lang="en-US" sz="1200" b="1" i="0" kern="1200" dirty="0" err="1" smtClean="0">
                <a:solidFill>
                  <a:schemeClr val="tx1"/>
                </a:solidFill>
                <a:latin typeface="+mn-lt"/>
                <a:ea typeface="+mn-ea"/>
                <a:cs typeface="+mn-cs"/>
              </a:rPr>
              <a:t>iodophors</a:t>
            </a:r>
            <a:r>
              <a:rPr lang="en-US" sz="1200" b="1" i="0" kern="1200" dirty="0" smtClean="0">
                <a:solidFill>
                  <a:schemeClr val="tx1"/>
                </a:solidFill>
                <a:latin typeface="+mn-lt"/>
                <a:ea typeface="+mn-ea"/>
                <a:cs typeface="+mn-cs"/>
              </a:rPr>
              <a:t> should be made up in cold water in order to prevent breakdown of the disinfectant.</a:t>
            </a:r>
            <a:endParaRPr lang="en-US" sz="1200" b="0" i="0" kern="1200" dirty="0" smtClean="0">
              <a:solidFill>
                <a:schemeClr val="tx1"/>
              </a:solidFill>
              <a:latin typeface="+mn-lt"/>
              <a:ea typeface="+mn-ea"/>
              <a:cs typeface="+mn-cs"/>
            </a:endParaRPr>
          </a:p>
          <a:p>
            <a:r>
              <a:rPr lang="en-US" sz="1200" b="1" i="0" kern="1200" dirty="0" smtClean="0">
                <a:solidFill>
                  <a:schemeClr val="tx1"/>
                </a:solidFill>
                <a:latin typeface="+mn-lt"/>
                <a:ea typeface="+mn-ea"/>
                <a:cs typeface="+mn-cs"/>
              </a:rPr>
              <a:t>c. Quaternary Ammonium Compounds: (</a:t>
            </a:r>
            <a:r>
              <a:rPr lang="en-US" sz="1200" b="1" i="0" kern="1200" dirty="0" err="1" smtClean="0">
                <a:solidFill>
                  <a:schemeClr val="tx1"/>
                </a:solidFill>
                <a:latin typeface="+mn-lt"/>
                <a:ea typeface="+mn-ea"/>
                <a:cs typeface="+mn-cs"/>
              </a:rPr>
              <a:t>Zephirin</a:t>
            </a:r>
            <a:r>
              <a:rPr lang="en-US" sz="1200" b="1" i="0" kern="1200" dirty="0" smtClean="0">
                <a:solidFill>
                  <a:schemeClr val="tx1"/>
                </a:solidFill>
                <a:latin typeface="+mn-lt"/>
                <a:ea typeface="+mn-ea"/>
                <a:cs typeface="+mn-cs"/>
              </a:rPr>
              <a:t>, CDQ, A-3)</a:t>
            </a:r>
          </a:p>
          <a:p>
            <a:r>
              <a:rPr lang="en-US" sz="1200" b="0" i="0" kern="1200" dirty="0" smtClean="0">
                <a:solidFill>
                  <a:schemeClr val="tx1"/>
                </a:solidFill>
                <a:latin typeface="+mn-lt"/>
                <a:ea typeface="+mn-ea"/>
                <a:cs typeface="+mn-cs"/>
              </a:rPr>
              <a:t>Quaternary ammonium compounds are generally odorless, colorless, nonirritating, and deodorizing. They also have some detergent action, and they are good disinfectants. However, some quaternary ammonium compounds activity is reduced in the presence of some soaps or soap residues, detergents, acids and heavy organic matter loads. They are generally ineffective against viruses, spores and </a:t>
            </a:r>
            <a:r>
              <a:rPr lang="en-US" sz="1200" b="0" i="1" kern="1200" dirty="0" smtClean="0">
                <a:solidFill>
                  <a:schemeClr val="tx1"/>
                </a:solidFill>
                <a:latin typeface="+mn-lt"/>
                <a:ea typeface="+mn-ea"/>
                <a:cs typeface="+mn-cs"/>
              </a:rPr>
              <a:t>Mycobacterium tuberculosis</a:t>
            </a:r>
            <a:r>
              <a:rPr lang="en-US" sz="1200" b="0" i="0" kern="1200" dirty="0" smtClean="0">
                <a:solidFill>
                  <a:schemeClr val="tx1"/>
                </a:solidFill>
                <a:latin typeface="+mn-lt"/>
                <a:ea typeface="+mn-ea"/>
                <a:cs typeface="+mn-cs"/>
              </a:rPr>
              <a:t>. Basically these compounds are not suitable for any type of terminal disinfection.</a:t>
            </a:r>
          </a:p>
          <a:p>
            <a:r>
              <a:rPr lang="en-US" sz="1200" b="0" i="0" kern="1200" dirty="0" smtClean="0">
                <a:solidFill>
                  <a:schemeClr val="tx1"/>
                </a:solidFill>
                <a:latin typeface="+mn-lt"/>
                <a:ea typeface="+mn-ea"/>
                <a:cs typeface="+mn-cs"/>
              </a:rPr>
              <a:t>The mode of action of these compounds is through inactivation of energy producing enzymes, </a:t>
            </a:r>
            <a:r>
              <a:rPr lang="en-US" sz="1200" b="0" i="0" kern="1200" dirty="0" err="1" smtClean="0">
                <a:solidFill>
                  <a:schemeClr val="tx1"/>
                </a:solidFill>
                <a:latin typeface="+mn-lt"/>
                <a:ea typeface="+mn-ea"/>
                <a:cs typeface="+mn-cs"/>
              </a:rPr>
              <a:t>denaturation</a:t>
            </a:r>
            <a:r>
              <a:rPr lang="en-US" sz="1200" b="0" i="0" kern="1200" dirty="0" smtClean="0">
                <a:solidFill>
                  <a:schemeClr val="tx1"/>
                </a:solidFill>
                <a:latin typeface="+mn-lt"/>
                <a:ea typeface="+mn-ea"/>
                <a:cs typeface="+mn-cs"/>
              </a:rPr>
              <a:t> of essential cell proteins, and disruption of the cell membrane. Many of these compounds are better used in water baths, incubators, and other applications where halide or </a:t>
            </a:r>
            <a:r>
              <a:rPr lang="en-US" sz="1200" b="0" i="0" kern="1200" dirty="0" err="1" smtClean="0">
                <a:solidFill>
                  <a:schemeClr val="tx1"/>
                </a:solidFill>
                <a:latin typeface="+mn-lt"/>
                <a:ea typeface="+mn-ea"/>
                <a:cs typeface="+mn-cs"/>
              </a:rPr>
              <a:t>phenolic</a:t>
            </a:r>
            <a:r>
              <a:rPr lang="en-US" sz="1200" b="0" i="0" kern="1200" dirty="0" smtClean="0">
                <a:solidFill>
                  <a:schemeClr val="tx1"/>
                </a:solidFill>
                <a:latin typeface="+mn-lt"/>
                <a:ea typeface="+mn-ea"/>
                <a:cs typeface="+mn-cs"/>
              </a:rPr>
              <a:t> residues are not desired.</a:t>
            </a:r>
          </a:p>
          <a:p>
            <a:r>
              <a:rPr lang="en-US" sz="1200" b="1" i="0" kern="1200" dirty="0" smtClean="0">
                <a:solidFill>
                  <a:schemeClr val="tx1"/>
                </a:solidFill>
                <a:latin typeface="+mn-lt"/>
                <a:ea typeface="+mn-ea"/>
                <a:cs typeface="+mn-cs"/>
              </a:rPr>
              <a:t>d. </a:t>
            </a:r>
            <a:r>
              <a:rPr lang="en-US" sz="1200" b="1" i="0" kern="1200" dirty="0" err="1" smtClean="0">
                <a:solidFill>
                  <a:schemeClr val="tx1"/>
                </a:solidFill>
                <a:latin typeface="+mn-lt"/>
                <a:ea typeface="+mn-ea"/>
                <a:cs typeface="+mn-cs"/>
              </a:rPr>
              <a:t>Phenolics</a:t>
            </a:r>
            <a:r>
              <a:rPr lang="en-US" sz="1200" b="1" i="0" kern="1200" dirty="0" smtClean="0">
                <a:solidFill>
                  <a:schemeClr val="tx1"/>
                </a:solidFill>
                <a:latin typeface="+mn-lt"/>
                <a:ea typeface="+mn-ea"/>
                <a:cs typeface="+mn-cs"/>
              </a:rPr>
              <a:t>: (O-</a:t>
            </a:r>
            <a:r>
              <a:rPr lang="en-US" sz="1200" b="1" i="0" kern="1200" dirty="0" err="1" smtClean="0">
                <a:solidFill>
                  <a:schemeClr val="tx1"/>
                </a:solidFill>
                <a:latin typeface="+mn-lt"/>
                <a:ea typeface="+mn-ea"/>
                <a:cs typeface="+mn-cs"/>
              </a:rPr>
              <a:t>phenophenoate</a:t>
            </a:r>
            <a:r>
              <a:rPr lang="en-US" sz="1200" b="1" i="0" kern="1200" dirty="0" smtClean="0">
                <a:solidFill>
                  <a:schemeClr val="tx1"/>
                </a:solidFill>
                <a:latin typeface="+mn-lt"/>
                <a:ea typeface="+mn-ea"/>
                <a:cs typeface="+mn-cs"/>
              </a:rPr>
              <a:t>-base Compounds)</a:t>
            </a:r>
          </a:p>
          <a:p>
            <a:r>
              <a:rPr lang="en-US" sz="1200" b="0" i="0" kern="1200" dirty="0" err="1" smtClean="0">
                <a:solidFill>
                  <a:schemeClr val="tx1"/>
                </a:solidFill>
                <a:latin typeface="+mn-lt"/>
                <a:ea typeface="+mn-ea"/>
                <a:cs typeface="+mn-cs"/>
              </a:rPr>
              <a:t>Phenolics</a:t>
            </a:r>
            <a:r>
              <a:rPr lang="en-US" sz="1200" b="0" i="0" kern="1200" dirty="0" smtClean="0">
                <a:solidFill>
                  <a:schemeClr val="tx1"/>
                </a:solidFill>
                <a:latin typeface="+mn-lt"/>
                <a:ea typeface="+mn-ea"/>
                <a:cs typeface="+mn-cs"/>
              </a:rPr>
              <a:t> are phenol (carbolic acid) derivatives. These biocides act through membrane damage and are effective against enveloped viruses, </a:t>
            </a:r>
            <a:r>
              <a:rPr lang="en-US" sz="1200" b="0" i="0" kern="1200" dirty="0" err="1" smtClean="0">
                <a:solidFill>
                  <a:schemeClr val="tx1"/>
                </a:solidFill>
                <a:latin typeface="+mn-lt"/>
                <a:ea typeface="+mn-ea"/>
                <a:cs typeface="+mn-cs"/>
              </a:rPr>
              <a:t>rickettsiae</a:t>
            </a:r>
            <a:r>
              <a:rPr lang="en-US" sz="1200" b="0" i="0" kern="1200" dirty="0" smtClean="0">
                <a:solidFill>
                  <a:schemeClr val="tx1"/>
                </a:solidFill>
                <a:latin typeface="+mn-lt"/>
                <a:ea typeface="+mn-ea"/>
                <a:cs typeface="+mn-cs"/>
              </a:rPr>
              <a:t>, fungi and vegetative bacteria. They also retain more activity in the presence of organic material than other disinfectants. Cresols, hexachlorophene, alkyl- and </a:t>
            </a:r>
            <a:r>
              <a:rPr lang="en-US" sz="1200" b="0" i="0" kern="1200" dirty="0" err="1" smtClean="0">
                <a:solidFill>
                  <a:schemeClr val="tx1"/>
                </a:solidFill>
                <a:latin typeface="+mn-lt"/>
                <a:ea typeface="+mn-ea"/>
                <a:cs typeface="+mn-cs"/>
              </a:rPr>
              <a:t>chloro</a:t>
            </a:r>
            <a:r>
              <a:rPr lang="en-US" sz="1200" b="0" i="0" kern="1200" dirty="0" smtClean="0">
                <a:solidFill>
                  <a:schemeClr val="tx1"/>
                </a:solidFill>
                <a:latin typeface="+mn-lt"/>
                <a:ea typeface="+mn-ea"/>
                <a:cs typeface="+mn-cs"/>
              </a:rPr>
              <a:t> derivatives and </a:t>
            </a:r>
            <a:r>
              <a:rPr lang="en-US" sz="1200" b="0" i="0" kern="1200" dirty="0" err="1" smtClean="0">
                <a:solidFill>
                  <a:schemeClr val="tx1"/>
                </a:solidFill>
                <a:latin typeface="+mn-lt"/>
                <a:ea typeface="+mn-ea"/>
                <a:cs typeface="+mn-cs"/>
              </a:rPr>
              <a:t>diphenyls</a:t>
            </a:r>
            <a:r>
              <a:rPr lang="en-US" sz="1200" b="0" i="0" kern="1200" dirty="0" smtClean="0">
                <a:solidFill>
                  <a:schemeClr val="tx1"/>
                </a:solidFill>
                <a:latin typeface="+mn-lt"/>
                <a:ea typeface="+mn-ea"/>
                <a:cs typeface="+mn-cs"/>
              </a:rPr>
              <a:t> are more active than phenol itself. Available commercial products are Lysol, Pine-Sol, </a:t>
            </a:r>
            <a:r>
              <a:rPr lang="en-US" sz="1200" b="0" i="1" kern="1200" dirty="0" err="1" smtClean="0">
                <a:solidFill>
                  <a:schemeClr val="tx1"/>
                </a:solidFill>
                <a:latin typeface="+mn-lt"/>
                <a:ea typeface="+mn-ea"/>
                <a:cs typeface="+mn-cs"/>
              </a:rPr>
              <a:t>Amphyl</a:t>
            </a:r>
            <a:r>
              <a:rPr lang="en-US" sz="1200" b="0" i="1" kern="1200" dirty="0" smtClean="0">
                <a:solidFill>
                  <a:schemeClr val="tx1"/>
                </a:solidFill>
                <a:latin typeface="+mn-lt"/>
                <a:ea typeface="+mn-ea"/>
                <a:cs typeface="+mn-cs"/>
              </a:rPr>
              <a:t>, O-</a:t>
            </a:r>
            <a:r>
              <a:rPr lang="en-US" sz="1200" b="0" i="1" kern="1200" dirty="0" err="1" smtClean="0">
                <a:solidFill>
                  <a:schemeClr val="tx1"/>
                </a:solidFill>
                <a:latin typeface="+mn-lt"/>
                <a:ea typeface="+mn-ea"/>
                <a:cs typeface="+mn-cs"/>
              </a:rPr>
              <a:t>syl</a:t>
            </a:r>
            <a:r>
              <a:rPr lang="en-US" sz="1200" b="0" i="1" kern="1200" dirty="0" smtClean="0">
                <a:solidFill>
                  <a:schemeClr val="tx1"/>
                </a:solidFill>
                <a:latin typeface="+mn-lt"/>
                <a:ea typeface="+mn-ea"/>
                <a:cs typeface="+mn-cs"/>
              </a:rPr>
              <a:t>, </a:t>
            </a:r>
            <a:r>
              <a:rPr lang="en-US" sz="1200" b="0" i="1" kern="1200" dirty="0" err="1" smtClean="0">
                <a:solidFill>
                  <a:schemeClr val="tx1"/>
                </a:solidFill>
                <a:latin typeface="+mn-lt"/>
                <a:ea typeface="+mn-ea"/>
                <a:cs typeface="+mn-cs"/>
              </a:rPr>
              <a:t>Tergisyl</a:t>
            </a:r>
            <a:r>
              <a:rPr lang="en-US" sz="1200" b="0" i="1" kern="1200" dirty="0" smtClean="0">
                <a:solidFill>
                  <a:schemeClr val="tx1"/>
                </a:solidFill>
                <a:latin typeface="+mn-lt"/>
                <a:ea typeface="+mn-ea"/>
                <a:cs typeface="+mn-cs"/>
              </a:rPr>
              <a:t>, </a:t>
            </a:r>
            <a:r>
              <a:rPr lang="en-US" sz="1200" b="0" i="1" kern="1200" dirty="0" err="1" smtClean="0">
                <a:solidFill>
                  <a:schemeClr val="tx1"/>
                </a:solidFill>
                <a:latin typeface="+mn-lt"/>
                <a:ea typeface="+mn-ea"/>
                <a:cs typeface="+mn-cs"/>
              </a:rPr>
              <a:t>Vesphene</a:t>
            </a:r>
            <a:r>
              <a:rPr lang="en-US" sz="1200" b="0" i="1" kern="1200" dirty="0" smtClean="0">
                <a:solidFill>
                  <a:schemeClr val="tx1"/>
                </a:solidFill>
                <a:latin typeface="+mn-lt"/>
                <a:ea typeface="+mn-ea"/>
                <a:cs typeface="+mn-cs"/>
              </a:rPr>
              <a:t>, L- </a:t>
            </a:r>
            <a:r>
              <a:rPr lang="en-US" sz="1200" b="0" i="1" kern="1200" dirty="0" err="1" smtClean="0">
                <a:solidFill>
                  <a:schemeClr val="tx1"/>
                </a:solidFill>
                <a:latin typeface="+mn-lt"/>
                <a:ea typeface="+mn-ea"/>
                <a:cs typeface="+mn-cs"/>
              </a:rPr>
              <a:t>Phase</a:t>
            </a:r>
            <a:r>
              <a:rPr lang="en-US" sz="1200" b="0" i="0" kern="1200" dirty="0" err="1" smtClean="0">
                <a:solidFill>
                  <a:schemeClr val="tx1"/>
                </a:solidFill>
                <a:latin typeface="+mn-lt"/>
                <a:ea typeface="+mn-ea"/>
                <a:cs typeface="+mn-cs"/>
              </a:rPr>
              <a:t>and</a:t>
            </a:r>
            <a:r>
              <a:rPr lang="en-US" sz="1200" b="0" i="0" kern="1200" dirty="0" smtClean="0">
                <a:solidFill>
                  <a:schemeClr val="tx1"/>
                </a:solidFill>
                <a:latin typeface="+mn-lt"/>
                <a:ea typeface="+mn-ea"/>
                <a:cs typeface="+mn-cs"/>
              </a:rPr>
              <a:t> </a:t>
            </a:r>
            <a:r>
              <a:rPr lang="en-US" sz="1200" b="0" i="1" kern="1200" dirty="0" smtClean="0">
                <a:solidFill>
                  <a:schemeClr val="tx1"/>
                </a:solidFill>
                <a:latin typeface="+mn-lt"/>
                <a:ea typeface="+mn-ea"/>
                <a:cs typeface="+mn-cs"/>
              </a:rPr>
              <a:t>Expose</a:t>
            </a:r>
            <a:r>
              <a:rPr lang="en-US" sz="1200" b="0" i="0" kern="1200" dirty="0" smtClean="0">
                <a:solidFill>
                  <a:schemeClr val="tx1"/>
                </a:solidFill>
                <a:latin typeface="+mn-lt"/>
                <a:ea typeface="+mn-ea"/>
                <a:cs typeface="+mn-cs"/>
              </a:rPr>
              <a:t>.</a:t>
            </a:r>
          </a:p>
          <a:p>
            <a:r>
              <a:rPr lang="en-US" sz="1200" b="1" i="0" kern="1200" dirty="0" smtClean="0">
                <a:solidFill>
                  <a:schemeClr val="tx1"/>
                </a:solidFill>
                <a:latin typeface="+mn-lt"/>
                <a:ea typeface="+mn-ea"/>
                <a:cs typeface="+mn-cs"/>
              </a:rPr>
              <a:t>e. Acids/Alkalis:</a:t>
            </a:r>
          </a:p>
          <a:p>
            <a:r>
              <a:rPr lang="en-US" sz="1200" b="0" i="0" kern="1200" dirty="0" smtClean="0">
                <a:solidFill>
                  <a:schemeClr val="tx1"/>
                </a:solidFill>
                <a:latin typeface="+mn-lt"/>
                <a:ea typeface="+mn-ea"/>
                <a:cs typeface="+mn-cs"/>
              </a:rPr>
              <a:t>Strong mineral acids and alkalis have disinfectant properties proportional to the extent of their dissociation in solution. Some hydroxides are more effective than would be predicted from their values. In general acids are better disinfectants than alkalis. Mode of action is attributed to an increase of H</a:t>
            </a:r>
            <a:r>
              <a:rPr lang="en-US" sz="1200" b="0" i="0" kern="1200" baseline="300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 and OH</a:t>
            </a:r>
            <a:r>
              <a:rPr lang="en-US" sz="1200" b="0" i="0" kern="1200" baseline="30000" dirty="0" smtClean="0">
                <a:solidFill>
                  <a:schemeClr val="tx1"/>
                </a:solidFill>
                <a:latin typeface="+mn-lt"/>
                <a:ea typeface="+mn-ea"/>
                <a:cs typeface="+mn-cs"/>
              </a:rPr>
              <a:t>–</a:t>
            </a:r>
            <a:r>
              <a:rPr lang="en-US" sz="1200" b="0" i="0" kern="1200" dirty="0" smtClean="0">
                <a:solidFill>
                  <a:schemeClr val="tx1"/>
                </a:solidFill>
                <a:latin typeface="+mn-lt"/>
                <a:ea typeface="+mn-ea"/>
                <a:cs typeface="+mn-cs"/>
              </a:rPr>
              <a:t> species in solutions which interfere with certain microbial functions, however the total effect is not only dependent on pH alone. Weak organic acids are more potent than inorganic acids despite low dissociation rates in solution. Action is attributed to the disruption of 2° and 3° conformation of enzymes and structural proteins.</a:t>
            </a:r>
          </a:p>
          <a:p>
            <a:r>
              <a:rPr lang="en-US" sz="1200" b="1" i="0" kern="1200" dirty="0" smtClean="0">
                <a:solidFill>
                  <a:schemeClr val="tx1"/>
                </a:solidFill>
                <a:latin typeface="+mn-lt"/>
                <a:ea typeface="+mn-ea"/>
                <a:cs typeface="+mn-cs"/>
              </a:rPr>
              <a:t>f. Heavy Metals:</a:t>
            </a:r>
          </a:p>
          <a:p>
            <a:r>
              <a:rPr lang="en-US" sz="1200" b="0" i="0" kern="1200" dirty="0" smtClean="0">
                <a:solidFill>
                  <a:schemeClr val="tx1"/>
                </a:solidFill>
                <a:latin typeface="+mn-lt"/>
                <a:ea typeface="+mn-ea"/>
                <a:cs typeface="+mn-cs"/>
              </a:rPr>
              <a:t>Soluble salts of mercury, silver lactate, mercuric chloride and </a:t>
            </a:r>
            <a:r>
              <a:rPr lang="en-US" sz="1200" b="0" i="0" kern="1200" dirty="0" err="1" smtClean="0">
                <a:solidFill>
                  <a:schemeClr val="tx1"/>
                </a:solidFill>
                <a:latin typeface="+mn-lt"/>
                <a:ea typeface="+mn-ea"/>
                <a:cs typeface="+mn-cs"/>
              </a:rPr>
              <a:t>mercurous</a:t>
            </a:r>
            <a:r>
              <a:rPr lang="en-US" sz="1200" b="0" i="0" kern="1200" dirty="0" smtClean="0">
                <a:solidFill>
                  <a:schemeClr val="tx1"/>
                </a:solidFill>
                <a:latin typeface="+mn-lt"/>
                <a:ea typeface="+mn-ea"/>
                <a:cs typeface="+mn-cs"/>
              </a:rPr>
              <a:t> chloride are efficient bactericidal agents. Silver nitrate and mercuric chloride are commonly used as 1:1000 aqueous solutions. Action is through attack on protein </a:t>
            </a:r>
            <a:r>
              <a:rPr lang="en-US" sz="1200" b="0" i="0" kern="1200" dirty="0" err="1" smtClean="0">
                <a:solidFill>
                  <a:schemeClr val="tx1"/>
                </a:solidFill>
                <a:latin typeface="+mn-lt"/>
                <a:ea typeface="+mn-ea"/>
                <a:cs typeface="+mn-cs"/>
              </a:rPr>
              <a:t>sulfhydryl</a:t>
            </a:r>
            <a:r>
              <a:rPr lang="en-US" sz="1200" b="0" i="0" kern="1200" dirty="0" smtClean="0">
                <a:solidFill>
                  <a:schemeClr val="tx1"/>
                </a:solidFill>
                <a:latin typeface="+mn-lt"/>
                <a:ea typeface="+mn-ea"/>
                <a:cs typeface="+mn-cs"/>
              </a:rPr>
              <a:t> groups and disruption of enzyme functions. Organic matter can reverse the disinfectant properties of </a:t>
            </a:r>
            <a:r>
              <a:rPr lang="en-US" sz="1200" b="0" i="0" kern="1200" dirty="0" err="1" smtClean="0">
                <a:solidFill>
                  <a:schemeClr val="tx1"/>
                </a:solidFill>
                <a:latin typeface="+mn-lt"/>
                <a:ea typeface="+mn-ea"/>
                <a:cs typeface="+mn-cs"/>
              </a:rPr>
              <a:t>mercurials</a:t>
            </a:r>
            <a:r>
              <a:rPr lang="en-US" sz="1200" b="0" i="0" kern="1200" dirty="0" smtClean="0">
                <a:solidFill>
                  <a:schemeClr val="tx1"/>
                </a:solidFill>
                <a:latin typeface="+mn-lt"/>
                <a:ea typeface="+mn-ea"/>
                <a:cs typeface="+mn-cs"/>
              </a:rPr>
              <a:t>.</a:t>
            </a:r>
          </a:p>
          <a:p>
            <a:r>
              <a:rPr lang="en-US" sz="1200" b="1" i="0" kern="1200" dirty="0" smtClean="0">
                <a:solidFill>
                  <a:schemeClr val="tx1"/>
                </a:solidFill>
                <a:latin typeface="+mn-lt"/>
                <a:ea typeface="+mn-ea"/>
                <a:cs typeface="+mn-cs"/>
              </a:rPr>
              <a:t>Caution:</a:t>
            </a:r>
            <a:r>
              <a:rPr lang="en-US" sz="1200" b="0" i="0" kern="1200" dirty="0" smtClean="0">
                <a:solidFill>
                  <a:schemeClr val="tx1"/>
                </a:solidFill>
                <a:latin typeface="+mn-lt"/>
                <a:ea typeface="+mn-ea"/>
                <a:cs typeface="+mn-cs"/>
              </a:rPr>
              <a:t> Please consult with EH&amp;S’s Hazardous Materials group prior to using heavy metals because many of these must be disposed of as a hazardous waste. Specifically, disposal of elemental mercury and salts of mercury are very costly.</a:t>
            </a:r>
          </a:p>
          <a:p>
            <a:r>
              <a:rPr lang="en-US" sz="1200" b="1" i="0" kern="1200" dirty="0" smtClean="0">
                <a:solidFill>
                  <a:schemeClr val="tx1"/>
                </a:solidFill>
                <a:latin typeface="+mn-lt"/>
                <a:ea typeface="+mn-ea"/>
                <a:cs typeface="+mn-cs"/>
              </a:rPr>
              <a:t>g. Alcohols:</a:t>
            </a:r>
          </a:p>
          <a:p>
            <a:r>
              <a:rPr lang="en-US" sz="1200" b="0" i="0" kern="1200" dirty="0" smtClean="0">
                <a:solidFill>
                  <a:schemeClr val="tx1"/>
                </a:solidFill>
                <a:latin typeface="+mn-lt"/>
                <a:ea typeface="+mn-ea"/>
                <a:cs typeface="+mn-cs"/>
              </a:rPr>
              <a:t>Alcohols work through the disruption of cellular membranes, </a:t>
            </a:r>
            <a:r>
              <a:rPr lang="en-US" sz="1200" b="0" i="0" kern="1200" dirty="0" err="1" smtClean="0">
                <a:solidFill>
                  <a:schemeClr val="tx1"/>
                </a:solidFill>
                <a:latin typeface="+mn-lt"/>
                <a:ea typeface="+mn-ea"/>
                <a:cs typeface="+mn-cs"/>
              </a:rPr>
              <a:t>solubilization</a:t>
            </a:r>
            <a:r>
              <a:rPr lang="en-US" sz="1200" b="0" i="0" kern="1200" dirty="0" smtClean="0">
                <a:solidFill>
                  <a:schemeClr val="tx1"/>
                </a:solidFill>
                <a:latin typeface="+mn-lt"/>
                <a:ea typeface="+mn-ea"/>
                <a:cs typeface="+mn-cs"/>
              </a:rPr>
              <a:t> of lipids, and </a:t>
            </a:r>
            <a:r>
              <a:rPr lang="en-US" sz="1200" b="0" i="0" kern="1200" dirty="0" err="1" smtClean="0">
                <a:solidFill>
                  <a:schemeClr val="tx1"/>
                </a:solidFill>
                <a:latin typeface="+mn-lt"/>
                <a:ea typeface="+mn-ea"/>
                <a:cs typeface="+mn-cs"/>
              </a:rPr>
              <a:t>denaturation</a:t>
            </a:r>
            <a:r>
              <a:rPr lang="en-US" sz="1200" b="0" i="0" kern="1200" dirty="0" smtClean="0">
                <a:solidFill>
                  <a:schemeClr val="tx1"/>
                </a:solidFill>
                <a:latin typeface="+mn-lt"/>
                <a:ea typeface="+mn-ea"/>
                <a:cs typeface="+mn-cs"/>
              </a:rPr>
              <a:t> of proteins by acting directly on S-H functional groups. Ethyl and isopropyl alcohols are the two most widely used alcohols for their </a:t>
            </a:r>
            <a:r>
              <a:rPr lang="en-US" sz="1200" b="0" i="0" kern="1200" dirty="0" err="1" smtClean="0">
                <a:solidFill>
                  <a:schemeClr val="tx1"/>
                </a:solidFill>
                <a:latin typeface="+mn-lt"/>
                <a:ea typeface="+mn-ea"/>
                <a:cs typeface="+mn-cs"/>
              </a:rPr>
              <a:t>biocidal</a:t>
            </a:r>
            <a:r>
              <a:rPr lang="en-US" sz="1200" b="0" i="0" kern="1200" dirty="0" smtClean="0">
                <a:solidFill>
                  <a:schemeClr val="tx1"/>
                </a:solidFill>
                <a:latin typeface="+mn-lt"/>
                <a:ea typeface="+mn-ea"/>
                <a:cs typeface="+mn-cs"/>
              </a:rPr>
              <a:t> activity. These alcohols are effective against lipid-containing viruses and a broad spectrum of bacterial species, but ineffective against spore-forming bacteria. They evaporate rapidly, which makes extended contact times difficult to achieve unless the items are immersed.</a:t>
            </a:r>
          </a:p>
          <a:p>
            <a:r>
              <a:rPr lang="en-US" sz="1200" b="0" i="0" kern="1200" dirty="0" smtClean="0">
                <a:solidFill>
                  <a:schemeClr val="tx1"/>
                </a:solidFill>
                <a:latin typeface="+mn-lt"/>
                <a:ea typeface="+mn-ea"/>
                <a:cs typeface="+mn-cs"/>
              </a:rPr>
              <a:t>The optimum bactericidal concentration for ethanol and </a:t>
            </a:r>
            <a:r>
              <a:rPr lang="en-US" sz="1200" b="0" i="0" kern="1200" dirty="0" err="1" smtClean="0">
                <a:solidFill>
                  <a:schemeClr val="tx1"/>
                </a:solidFill>
                <a:latin typeface="+mn-lt"/>
                <a:ea typeface="+mn-ea"/>
                <a:cs typeface="+mn-cs"/>
              </a:rPr>
              <a:t>isopropanol</a:t>
            </a:r>
            <a:r>
              <a:rPr lang="en-US" sz="1200" b="0" i="0" kern="1200" dirty="0" smtClean="0">
                <a:solidFill>
                  <a:schemeClr val="tx1"/>
                </a:solidFill>
                <a:latin typeface="+mn-lt"/>
                <a:ea typeface="+mn-ea"/>
                <a:cs typeface="+mn-cs"/>
              </a:rPr>
              <a:t> is in the range of 60% to 90% by volume. Their </a:t>
            </a:r>
            <a:r>
              <a:rPr lang="en-US" sz="1200" b="0" i="0" kern="1200" dirty="0" err="1" smtClean="0">
                <a:solidFill>
                  <a:schemeClr val="tx1"/>
                </a:solidFill>
                <a:latin typeface="+mn-lt"/>
                <a:ea typeface="+mn-ea"/>
                <a:cs typeface="+mn-cs"/>
              </a:rPr>
              <a:t>cidal</a:t>
            </a:r>
            <a:r>
              <a:rPr lang="en-US" sz="1200" b="0" i="0" kern="1200" dirty="0" smtClean="0">
                <a:solidFill>
                  <a:schemeClr val="tx1"/>
                </a:solidFill>
                <a:latin typeface="+mn-lt"/>
                <a:ea typeface="+mn-ea"/>
                <a:cs typeface="+mn-cs"/>
              </a:rPr>
              <a:t> activity drops sharply when diluted below 50% concentration. Absolute alcohol is also not very effective. They are used to clean instruments and wipe down interior of Biological Safety Cabinets and bottles, etc. to be put into Biological Safety Cabinets. Alcohols are generally regarded as being non-corrosive.</a:t>
            </a:r>
          </a:p>
          <a:p>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dirty="0" smtClean="0"/>
              <a:t>FACTORS AFFECTING THE EFFICACY OF DISINFECTION IN CONTROLLING DISEASE Causal agent Microorganisms vary in their sensitivity to disinfectants: in general, bacteria (e.g. the causal agents of </a:t>
            </a:r>
            <a:r>
              <a:rPr lang="en-US" dirty="0" err="1" smtClean="0"/>
              <a:t>salmonellosis</a:t>
            </a:r>
            <a:r>
              <a:rPr lang="en-US" dirty="0" smtClean="0"/>
              <a:t>, brucellosis and scours [neonatal </a:t>
            </a:r>
            <a:r>
              <a:rPr lang="en-US" dirty="0" err="1" smtClean="0"/>
              <a:t>diarrhoea</a:t>
            </a:r>
            <a:r>
              <a:rPr lang="en-US" dirty="0" smtClean="0"/>
              <a:t> caused by Escherichia coli]) are more sensitive than fungi (e.g. those causing </a:t>
            </a:r>
            <a:r>
              <a:rPr lang="en-US" dirty="0" err="1" smtClean="0"/>
              <a:t>aspergillosis</a:t>
            </a:r>
            <a:r>
              <a:rPr lang="en-US" dirty="0" smtClean="0"/>
              <a:t> and ringworm) or viruses (e.g. those causing </a:t>
            </a:r>
            <a:r>
              <a:rPr lang="en-US" dirty="0" err="1" smtClean="0"/>
              <a:t>Aujeszky's</a:t>
            </a:r>
            <a:r>
              <a:rPr lang="en-US" dirty="0" smtClean="0"/>
              <a:t> disease and pneumonia), while bacterial spores (such as those of Bacillus </a:t>
            </a:r>
            <a:r>
              <a:rPr lang="en-US" dirty="0" err="1" smtClean="0"/>
              <a:t>anthracis</a:t>
            </a:r>
            <a:r>
              <a:rPr lang="en-US" dirty="0" smtClean="0"/>
              <a:t>) are the most resistant microorganisms (18). Some disinfectants may be effective against protozoan organisms, but activity against the resistant cysts should be confirmed if these organisms are present. Method of transmission of the disease If the disease is spread via insect bites (e.g. </a:t>
            </a:r>
            <a:r>
              <a:rPr lang="en-US" dirty="0" err="1" smtClean="0"/>
              <a:t>babesiosis</a:t>
            </a:r>
            <a:r>
              <a:rPr lang="en-US" dirty="0" smtClean="0"/>
              <a:t>) or bites from an infected animal (e.g. rabies), disinfection of housing is not a suitable control method. However, if the disease can be transmitted through contact with contaminated housing, feed or water (e.g. foot and mouth disease [FMD]), disinfection is an essential element of control. If the method of transmission is known, the usefulness of disinfection can be assessed. Survival of the causal microorganism The length of time for which a microorganism is able to survive outside the host (e.g. on bedding, in feed, in water or on building materials) also helps to determine whether disinfection is required. Some bacteria and viruses can survive for several months (e.g. Salmonella spp.) or even years (e.g. Bacillus </a:t>
            </a:r>
            <a:r>
              <a:rPr lang="en-US" dirty="0" err="1" smtClean="0"/>
              <a:t>anthracis</a:t>
            </a:r>
            <a:r>
              <a:rPr lang="en-US" dirty="0" smtClean="0"/>
              <a:t> spores) (10) in organic contamination, while many other microorganisms can survive for several days or weeks (e.g. </a:t>
            </a:r>
            <a:r>
              <a:rPr lang="en-US" dirty="0" err="1" smtClean="0"/>
              <a:t>rinderpest</a:t>
            </a:r>
            <a:r>
              <a:rPr lang="en-US" dirty="0" smtClean="0"/>
              <a:t> virus). In such cases, disinfection is essential to eliminate surviving microorganisms from surfaces or materials which may come into contact with susceptible animals. Survival outside the host body also depends on the environmental conditions. The nature of the surface, the temperature and relative humidity all affect the survival time, e.g. the causal agent of swine dysentery can survive in manure for up to two months in cold moist conditions, but for only a few days in warm dry conditions </a:t>
            </a:r>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17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19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must be large enough to walk through or be at least 10 cm in depth. If a trough is not available, an empty 25 1 container turned on the side with one side removed is suitable. These should be filled with a heavy-duty disinfectant. It has been suggested that salt or antifreeze be added to baths in areas where freezing is likely to occur. However, as the effect of these additions on the activity of disinfectants may not be known, it is simpler to use an increased concentration of disinfectant to reduce the freezing point. The addition of salt to some disinfectants will precipitate surfactants in the disinfectant and cause a reduction in activity. Commercially-available antifreeze contains ingredients, apart from ethylene glycol, which may cause precipitation of toxic chemicals when mixed with some disinfectants. Foot baths must be kept clean by changing the disinfectant regularly, otherwise these form a potential source of infectious microorganisms which may survive and even grow in heavily-contaminated disinfectant (5). </a:t>
            </a:r>
            <a:endParaRPr lang="en-US" dirty="0"/>
          </a:p>
        </p:txBody>
      </p:sp>
      <p:sp>
        <p:nvSpPr>
          <p:cNvPr id="4" name="Slide Number Placeholder 3"/>
          <p:cNvSpPr>
            <a:spLocks noGrp="1"/>
          </p:cNvSpPr>
          <p:nvPr>
            <p:ph type="sldNum" sz="quarter" idx="10"/>
          </p:nvPr>
        </p:nvSpPr>
        <p:spPr/>
        <p:txBody>
          <a:bodyPr/>
          <a:lstStyle/>
          <a:p>
            <a:fld id="{BE16C2A6-2C70-4FDF-B13B-EBF57A07ED77}" type="slidenum">
              <a:rPr lang="en-US" smtClean="0"/>
              <a:pPr/>
              <a:t>20</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17" name="Footer Placeholder 16"/>
          <p:cNvSpPr>
            <a:spLocks noGrp="1"/>
          </p:cNvSpPr>
          <p:nvPr>
            <p:ph type="ftr" sz="quarter" idx="11"/>
          </p:nvPr>
        </p:nvSpPr>
        <p:spPr/>
        <p:txBody>
          <a:bodyPr/>
          <a:lstStyle>
            <a:extLst/>
          </a:lstStyle>
          <a:p>
            <a:endParaRPr lang="en-US" dirty="0"/>
          </a:p>
        </p:txBody>
      </p:sp>
      <p:sp>
        <p:nvSpPr>
          <p:cNvPr id="29" name="Slide Number Placeholder 28"/>
          <p:cNvSpPr>
            <a:spLocks noGrp="1"/>
          </p:cNvSpPr>
          <p:nvPr>
            <p:ph type="sldNum" sz="quarter" idx="12"/>
          </p:nvPr>
        </p:nvSpPr>
        <p:spPr/>
        <p:txBody>
          <a:bodyPr/>
          <a:lstStyle>
            <a:extLst/>
          </a:lstStyle>
          <a:p>
            <a:fld id="{C8D70441-E4ED-4C3A-ABA0-F96991E5A987}" type="slidenum">
              <a:rPr lang="en-US" smtClean="0"/>
              <a:pPr/>
              <a:t>‹#›</a:t>
            </a:fld>
            <a:endParaRPr lang="en-US" dirty="0"/>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8D70441-E4ED-4C3A-ABA0-F96991E5A98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8D70441-E4ED-4C3A-ABA0-F96991E5A98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8D70441-E4ED-4C3A-ABA0-F96991E5A98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C8D70441-E4ED-4C3A-ABA0-F96991E5A987}" type="slidenum">
              <a:rPr lang="en-US" smtClean="0"/>
              <a:pPr/>
              <a:t>‹#›</a:t>
            </a:fld>
            <a:endParaRPr lang="en-US" dirty="0"/>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8D70441-E4ED-4C3A-ABA0-F96991E5A98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C8D70441-E4ED-4C3A-ABA0-F96991E5A987}" type="slidenum">
              <a:rPr lang="en-US" smtClean="0"/>
              <a:pPr/>
              <a:t>‹#›</a:t>
            </a:fld>
            <a:endParaRPr lang="en-US" dirty="0"/>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C8D70441-E4ED-4C3A-ABA0-F96991E5A98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C8D70441-E4ED-4C3A-ABA0-F96991E5A98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317F689-C5B9-4855-965D-835E40DC5471}" type="datetimeFigureOut">
              <a:rPr lang="en-US" smtClean="0"/>
              <a:pPr/>
              <a:t>12/13/2017</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C8D70441-E4ED-4C3A-ABA0-F96991E5A98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dirty="0" smtClean="0"/>
              <a:t>Click icon to add picture</a:t>
            </a:r>
            <a:endParaRPr kumimoji="0" lang="en-US" dirty="0"/>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C317F689-C5B9-4855-965D-835E40DC5471}" type="datetimeFigureOut">
              <a:rPr lang="en-US" smtClean="0"/>
              <a:pPr/>
              <a:t>12/13/2017</a:t>
            </a:fld>
            <a:endParaRPr lang="en-US" dirty="0"/>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dirty="0"/>
          </a:p>
        </p:txBody>
      </p:sp>
      <p:sp>
        <p:nvSpPr>
          <p:cNvPr id="7" name="Slide Number Placeholder 6"/>
          <p:cNvSpPr>
            <a:spLocks noGrp="1"/>
          </p:cNvSpPr>
          <p:nvPr>
            <p:ph type="sldNum" sz="quarter" idx="12"/>
          </p:nvPr>
        </p:nvSpPr>
        <p:spPr>
          <a:xfrm>
            <a:off x="8610600" y="55499"/>
            <a:ext cx="457200" cy="365125"/>
          </a:xfrm>
        </p:spPr>
        <p:txBody>
          <a:bodyPr/>
          <a:lstStyle>
            <a:extLst/>
          </a:lstStyle>
          <a:p>
            <a:fld id="{C8D70441-E4ED-4C3A-ABA0-F96991E5A98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C317F689-C5B9-4855-965D-835E40DC5471}" type="datetimeFigureOut">
              <a:rPr lang="en-US" smtClean="0"/>
              <a:pPr/>
              <a:t>12/13/2017</a:t>
            </a:fld>
            <a:endParaRPr lang="en-US" dirty="0"/>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dirty="0"/>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C8D70441-E4ED-4C3A-ABA0-F96991E5A987}" type="slidenum">
              <a:rPr lang="en-US" smtClean="0"/>
              <a:pPr/>
              <a:t>‹#›</a:t>
            </a:fld>
            <a:endParaRPr lang="en-US" dirty="0"/>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t>Disinfection of farm</a:t>
            </a:r>
            <a:endParaRPr lang="en-US" sz="3600" dirty="0"/>
          </a:p>
        </p:txBody>
      </p:sp>
      <p:sp>
        <p:nvSpPr>
          <p:cNvPr id="3" name="Subtitle 2"/>
          <p:cNvSpPr>
            <a:spLocks noGrp="1"/>
          </p:cNvSpPr>
          <p:nvPr>
            <p:ph type="subTitle" idx="1"/>
          </p:nvPr>
        </p:nvSpPr>
        <p:spPr/>
        <p:txBody>
          <a:bodyPr/>
          <a:lstStyle/>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b="1" dirty="0" smtClean="0"/>
              <a:t>Four Essentials of Practical Work of Disinfection:</a:t>
            </a:r>
            <a:endParaRPr lang="en-US" dirty="0" smtClean="0"/>
          </a:p>
          <a:p>
            <a:endParaRPr lang="en-US" dirty="0"/>
          </a:p>
        </p:txBody>
      </p:sp>
      <p:pic>
        <p:nvPicPr>
          <p:cNvPr id="4" name="Picture 3" descr="clip_image00741.jpg"/>
          <p:cNvPicPr>
            <a:picLocks noChangeAspect="1"/>
          </p:cNvPicPr>
          <p:nvPr/>
        </p:nvPicPr>
        <p:blipFill>
          <a:blip r:embed="rId2"/>
          <a:stretch>
            <a:fillRect/>
          </a:stretch>
        </p:blipFill>
        <p:spPr>
          <a:xfrm>
            <a:off x="1676400" y="3124200"/>
            <a:ext cx="6857999" cy="16764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Preparation of Buildings: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The various surfaces, such as ceiling, walls, partitions, and floors should be swept free of cob webs, dust and dung. Any accumulation of filth must be removed by scraping, scrubbing with a wire brush and warm water.</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Selection of Disinfectant:</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55000" lnSpcReduction="20000"/>
          </a:bodyPr>
          <a:lstStyle/>
          <a:p>
            <a:r>
              <a:rPr lang="en-US" b="1" dirty="0" smtClean="0"/>
              <a:t>All factors for evaluation of any disinfectant before a given compound is recommended are as follows:</a:t>
            </a:r>
            <a:endParaRPr lang="en-US" dirty="0" smtClean="0"/>
          </a:p>
          <a:p>
            <a:endParaRPr lang="en-US" dirty="0" smtClean="0"/>
          </a:p>
          <a:p>
            <a:r>
              <a:rPr lang="en-US" sz="3800" dirty="0" smtClean="0"/>
              <a:t>1. Effectiveness—specific or general.</a:t>
            </a:r>
          </a:p>
          <a:p>
            <a:r>
              <a:rPr lang="en-US" sz="3800" dirty="0" smtClean="0"/>
              <a:t>2. Properties of solubility.</a:t>
            </a:r>
          </a:p>
          <a:p>
            <a:r>
              <a:rPr lang="en-US" sz="3800" dirty="0" smtClean="0"/>
              <a:t>3. Availability.</a:t>
            </a:r>
          </a:p>
          <a:p>
            <a:r>
              <a:rPr lang="en-US" sz="3800" dirty="0" smtClean="0"/>
              <a:t>4. Cost.</a:t>
            </a:r>
          </a:p>
          <a:p>
            <a:r>
              <a:rPr lang="en-US" sz="3800" dirty="0" smtClean="0"/>
              <a:t>5. Any additional preparation before use.</a:t>
            </a:r>
          </a:p>
          <a:p>
            <a:r>
              <a:rPr lang="en-US" sz="3800" dirty="0" smtClean="0"/>
              <a:t>6. Toxicity to tissues.</a:t>
            </a:r>
          </a:p>
          <a:p>
            <a:r>
              <a:rPr lang="en-US" sz="3800" dirty="0" smtClean="0"/>
              <a:t>7. Actions on metals, wood, cement floor etc. (e.g., corrosive).</a:t>
            </a:r>
          </a:p>
          <a:p>
            <a:r>
              <a:rPr lang="en-US" sz="3800" dirty="0" smtClean="0"/>
              <a:t>8. Effects if taken internally by animals.</a:t>
            </a:r>
          </a:p>
          <a:p>
            <a:r>
              <a:rPr lang="en-US" sz="3800" dirty="0" smtClean="0"/>
              <a:t>9. Stability of solutions.</a:t>
            </a:r>
          </a:p>
          <a:p>
            <a:r>
              <a:rPr lang="en-US" sz="3800" dirty="0" smtClean="0"/>
              <a:t>10. Odor, color, and action on fabrics, etc</a:t>
            </a:r>
            <a:r>
              <a:rPr lang="en-US" dirty="0" smtClean="0"/>
              <a:t>.</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Fumigation</a:t>
            </a:r>
            <a:endParaRPr lang="en-US" dirty="0"/>
          </a:p>
        </p:txBody>
      </p:sp>
      <p:sp>
        <p:nvSpPr>
          <p:cNvPr id="3" name="Content Placeholder 2"/>
          <p:cNvSpPr>
            <a:spLocks noGrp="1"/>
          </p:cNvSpPr>
          <p:nvPr>
            <p:ph idx="1"/>
          </p:nvPr>
        </p:nvSpPr>
        <p:spPr/>
        <p:txBody>
          <a:bodyPr/>
          <a:lstStyle/>
          <a:p>
            <a:r>
              <a:rPr lang="en-US" dirty="0" smtClean="0"/>
              <a:t>Fumigation is commonly done with KMnO4 and formalin</a:t>
            </a:r>
          </a:p>
          <a:p>
            <a:r>
              <a:rPr lang="en-US" dirty="0" smtClean="0"/>
              <a:t>17.5g KMnO4</a:t>
            </a:r>
          </a:p>
          <a:p>
            <a:r>
              <a:rPr lang="en-US" dirty="0" smtClean="0"/>
              <a:t>35 ml of formalin </a:t>
            </a:r>
          </a:p>
          <a:p>
            <a:r>
              <a:rPr lang="en-US" dirty="0" smtClean="0"/>
              <a:t>For 100ft sq</a:t>
            </a:r>
          </a:p>
          <a:p>
            <a:endParaRPr lang="en-US" dirty="0" smtClean="0"/>
          </a:p>
          <a:p>
            <a:endParaRPr lang="en-US" dirty="0" smtClean="0"/>
          </a:p>
          <a:p>
            <a:r>
              <a:rPr lang="en-US" dirty="0" smtClean="0"/>
              <a:t>More effective for closed area</a:t>
            </a:r>
          </a:p>
          <a:p>
            <a:endParaRPr lang="en-US" dirty="0" smtClean="0"/>
          </a:p>
          <a:p>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With heat</a:t>
            </a:r>
            <a:endParaRPr lang="en-US" dirty="0"/>
          </a:p>
        </p:txBody>
      </p:sp>
      <p:sp>
        <p:nvSpPr>
          <p:cNvPr id="3" name="Content Placeholder 2"/>
          <p:cNvSpPr>
            <a:spLocks noGrp="1"/>
          </p:cNvSpPr>
          <p:nvPr>
            <p:ph idx="1"/>
          </p:nvPr>
        </p:nvSpPr>
        <p:spPr/>
        <p:txBody>
          <a:bodyPr/>
          <a:lstStyle/>
          <a:p>
            <a:r>
              <a:rPr lang="en-US" dirty="0" smtClean="0"/>
              <a:t>For this we use burner</a:t>
            </a:r>
          </a:p>
          <a:p>
            <a:r>
              <a:rPr lang="en-US" dirty="0" smtClean="0"/>
              <a:t>Burn all the surfaces</a:t>
            </a:r>
          </a:p>
          <a:p>
            <a:r>
              <a:rPr lang="en-US" dirty="0" smtClean="0"/>
              <a:t>It will kill  all germs</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Chemically </a:t>
            </a:r>
            <a:endParaRPr lang="en-US" dirty="0"/>
          </a:p>
        </p:txBody>
      </p:sp>
      <p:sp>
        <p:nvSpPr>
          <p:cNvPr id="3" name="Content Placeholder 2"/>
          <p:cNvSpPr>
            <a:spLocks noGrp="1"/>
          </p:cNvSpPr>
          <p:nvPr>
            <p:ph idx="1"/>
          </p:nvPr>
        </p:nvSpPr>
        <p:spPr/>
        <p:txBody>
          <a:bodyPr/>
          <a:lstStyle/>
          <a:p>
            <a:r>
              <a:rPr lang="en-US" dirty="0" smtClean="0"/>
              <a:t>Mix chosen disinfectant in water at recommended proportion</a:t>
            </a:r>
          </a:p>
          <a:p>
            <a:r>
              <a:rPr lang="en-US" dirty="0" smtClean="0"/>
              <a:t>Apply on surface with any </a:t>
            </a:r>
            <a:r>
              <a:rPr lang="en-US" dirty="0" smtClean="0"/>
              <a:t>piece </a:t>
            </a:r>
            <a:r>
              <a:rPr lang="en-US" smtClean="0"/>
              <a:t>of cloth </a:t>
            </a:r>
            <a:r>
              <a:rPr lang="en-US" dirty="0" smtClean="0"/>
              <a:t>or wash the surface</a:t>
            </a:r>
          </a:p>
          <a:p>
            <a:r>
              <a:rPr lang="en-US" dirty="0" smtClean="0"/>
              <a:t>Spray on unpaved area and ceiling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Can also spread lime stone </a:t>
            </a:r>
            <a:r>
              <a:rPr lang="en-US" smtClean="0"/>
              <a:t>on unpaved area </a:t>
            </a: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AFFECTING THE EFFICACY OF DISINFECTION IN CONTROLLING DISEASE</a:t>
            </a:r>
            <a:endParaRPr lang="en-US" dirty="0"/>
          </a:p>
        </p:txBody>
      </p:sp>
      <p:sp>
        <p:nvSpPr>
          <p:cNvPr id="3" name="Content Placeholder 2"/>
          <p:cNvSpPr>
            <a:spLocks noGrp="1"/>
          </p:cNvSpPr>
          <p:nvPr>
            <p:ph idx="1"/>
          </p:nvPr>
        </p:nvSpPr>
        <p:spPr>
          <a:xfrm>
            <a:off x="914400" y="2819400"/>
            <a:ext cx="7772400" cy="3536160"/>
          </a:xfrm>
        </p:spPr>
        <p:txBody>
          <a:bodyPr>
            <a:noAutofit/>
          </a:bodyPr>
          <a:lstStyle/>
          <a:p>
            <a:r>
              <a:rPr lang="en-US" sz="3200" dirty="0" smtClean="0"/>
              <a:t> Causal agent ;</a:t>
            </a:r>
          </a:p>
          <a:p>
            <a:r>
              <a:rPr lang="en-US" sz="3200" dirty="0" smtClean="0"/>
              <a:t>Method of transmission of the disease</a:t>
            </a:r>
          </a:p>
          <a:p>
            <a:r>
              <a:rPr lang="en-US" sz="3200" dirty="0" smtClean="0"/>
              <a:t> Survival of the causal microorganism </a:t>
            </a:r>
            <a:endParaRPr lang="en-US" sz="32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 of Application of Disinfectant:</a:t>
            </a: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The solution should be applied rapidly in such a manner to cover entire surface requiring disinfection. On a limited surface it may be used with brush. For a large surface area we may use sprayers with a spraying at the end</a:t>
            </a:r>
            <a:r>
              <a:rPr lang="en-US" smtClean="0"/>
              <a:t>. </a:t>
            </a:r>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Equipment</a:t>
            </a:r>
            <a:endParaRPr lang="en-US" sz="3600" dirty="0"/>
          </a:p>
        </p:txBody>
      </p:sp>
      <p:sp>
        <p:nvSpPr>
          <p:cNvPr id="3" name="Content Placeholder 2"/>
          <p:cNvSpPr>
            <a:spLocks noGrp="1"/>
          </p:cNvSpPr>
          <p:nvPr>
            <p:ph idx="1"/>
          </p:nvPr>
        </p:nvSpPr>
        <p:spPr/>
        <p:txBody>
          <a:bodyPr>
            <a:normAutofit/>
          </a:bodyPr>
          <a:lstStyle/>
          <a:p>
            <a:r>
              <a:rPr lang="en-US" dirty="0" smtClean="0"/>
              <a:t>Milking machine</a:t>
            </a:r>
          </a:p>
          <a:p>
            <a:r>
              <a:rPr lang="en-US" dirty="0" smtClean="0"/>
              <a:t>Feeding and drinking system</a:t>
            </a:r>
          </a:p>
          <a:p>
            <a:r>
              <a:rPr lang="en-US" dirty="0" smtClean="0"/>
              <a:t>Other equipment</a:t>
            </a:r>
          </a:p>
          <a:p>
            <a:r>
              <a:rPr lang="en-US" dirty="0" smtClean="0"/>
              <a:t>Farm vehicles</a:t>
            </a:r>
          </a:p>
          <a:p>
            <a:pPr>
              <a:buNone/>
            </a:pP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Disinfection:</a:t>
            </a:r>
            <a:r>
              <a:rPr lang="en-US" dirty="0" smtClean="0"/>
              <a:t/>
            </a:r>
            <a:br>
              <a:rPr lang="en-US" dirty="0" smtClean="0"/>
            </a:br>
            <a:endParaRPr lang="en-US" dirty="0"/>
          </a:p>
        </p:txBody>
      </p:sp>
      <p:sp>
        <p:nvSpPr>
          <p:cNvPr id="3" name="Content Placeholder 2"/>
          <p:cNvSpPr>
            <a:spLocks noGrp="1"/>
          </p:cNvSpPr>
          <p:nvPr>
            <p:ph idx="1"/>
          </p:nvPr>
        </p:nvSpPr>
        <p:spPr/>
        <p:txBody>
          <a:bodyPr/>
          <a:lstStyle/>
          <a:p>
            <a:pPr>
              <a:buNone/>
            </a:pPr>
            <a:endParaRPr lang="en-US" dirty="0" smtClean="0"/>
          </a:p>
          <a:p>
            <a:r>
              <a:rPr lang="en-US" dirty="0" smtClean="0"/>
              <a:t>It means act of destroying the cause of infection.</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After disinfection, foot baths or containers of disinfectant should be placed at the entrances and exits of buildings</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Cautions:</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All disinfectants whether in the form of dust or solutions are more or less poisonous and irritating to eyes, skin and respiratory passages. Persons applying these must be careful to avoid ingestion of these. Eyes, nose and mouth must be protected particularly from dust. Goggles, gloves, respirator etc. must be used.</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Disinfectant: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Compounds used to kill bacteria and parasites are called disinfectants.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clip_image004179.jpg"/>
          <p:cNvPicPr>
            <a:picLocks noGrp="1" noChangeAspect="1"/>
          </p:cNvPicPr>
          <p:nvPr>
            <p:ph idx="1"/>
          </p:nvPr>
        </p:nvPicPr>
        <p:blipFill>
          <a:blip r:embed="rId2"/>
          <a:stretch>
            <a:fillRect/>
          </a:stretch>
        </p:blipFill>
        <p:spPr>
          <a:xfrm>
            <a:off x="1676401" y="1905000"/>
            <a:ext cx="6553200" cy="349885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Sunlight:</a:t>
            </a:r>
            <a:r>
              <a:rPr lang="en-US" dirty="0" smtClean="0"/>
              <a:t/>
            </a:r>
            <a:br>
              <a:rPr lang="en-US" dirty="0" smtClean="0"/>
            </a:br>
            <a:endParaRPr lang="en-US" dirty="0"/>
          </a:p>
        </p:txBody>
      </p:sp>
      <p:sp>
        <p:nvSpPr>
          <p:cNvPr id="3" name="Content Placeholder 2"/>
          <p:cNvSpPr>
            <a:spLocks noGrp="1"/>
          </p:cNvSpPr>
          <p:nvPr>
            <p:ph idx="1"/>
          </p:nvPr>
        </p:nvSpPr>
        <p:spPr/>
        <p:txBody>
          <a:bodyPr/>
          <a:lstStyle/>
          <a:p>
            <a:r>
              <a:rPr lang="en-US" dirty="0" smtClean="0"/>
              <a:t>It is often a valuable disinfectant if surfaces are exposed directly for a sufficient duration.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Heat</a:t>
            </a:r>
            <a:endParaRPr lang="en-US" dirty="0"/>
          </a:p>
        </p:txBody>
      </p:sp>
      <p:sp>
        <p:nvSpPr>
          <p:cNvPr id="3" name="Content Placeholder 2"/>
          <p:cNvSpPr>
            <a:spLocks noGrp="1"/>
          </p:cNvSpPr>
          <p:nvPr>
            <p:ph idx="1"/>
          </p:nvPr>
        </p:nvSpPr>
        <p:spPr/>
        <p:txBody>
          <a:bodyPr/>
          <a:lstStyle/>
          <a:p>
            <a:r>
              <a:rPr lang="en-US" b="1" dirty="0" smtClean="0"/>
              <a:t> Hot air:</a:t>
            </a:r>
            <a:endParaRPr lang="en-US" dirty="0" smtClean="0"/>
          </a:p>
          <a:p>
            <a:r>
              <a:rPr lang="en-US" dirty="0" smtClean="0"/>
              <a:t>It is an effective means of disinfection but often an expensive one, hence is limited to laboratories.</a:t>
            </a:r>
          </a:p>
          <a:p>
            <a:r>
              <a:rPr lang="en-US" b="1" dirty="0" smtClean="0"/>
              <a:t>Hot water:</a:t>
            </a:r>
            <a:endParaRPr lang="en-US" dirty="0" smtClean="0"/>
          </a:p>
          <a:p>
            <a:r>
              <a:rPr lang="en-US" dirty="0" smtClean="0"/>
              <a:t>Almost all utensils can be disinfected by immersion in boiling water for a little more than 5 minutes. It is not satisfactory way for disinfecting floors as it loses its heat soon.</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lnSpcReduction="10000"/>
          </a:bodyPr>
          <a:lstStyle/>
          <a:p>
            <a:r>
              <a:rPr lang="en-US" b="1" dirty="0" smtClean="0"/>
              <a:t>Steam:</a:t>
            </a:r>
            <a:endParaRPr lang="en-US" dirty="0" smtClean="0"/>
          </a:p>
          <a:p>
            <a:r>
              <a:rPr lang="en-US" dirty="0" smtClean="0"/>
              <a:t>It is a satisfactory means of disinfection but being expensive, its use as disinfectant is chiefly limited to dairies for milking utensils. It is used under 15 lbs pressure.</a:t>
            </a:r>
          </a:p>
          <a:p>
            <a:r>
              <a:rPr lang="en-US" b="1" dirty="0" smtClean="0"/>
              <a:t> Fire:</a:t>
            </a:r>
            <a:endParaRPr lang="en-US" dirty="0" smtClean="0"/>
          </a:p>
          <a:p>
            <a:r>
              <a:rPr lang="en-US" dirty="0" smtClean="0"/>
              <a:t>Almost all utensils can be sterilized with fire. It adds to the total destruction of bacteria and spores, therefore a best means of disposing infected carcass and litter</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4" descr="clip_image00682.jpg"/>
          <p:cNvPicPr>
            <a:picLocks noGrp="1" noChangeAspect="1"/>
          </p:cNvPicPr>
          <p:nvPr>
            <p:ph idx="1"/>
          </p:nvPr>
        </p:nvPicPr>
        <p:blipFill>
          <a:blip r:embed="rId3"/>
          <a:stretch>
            <a:fillRect/>
          </a:stretch>
        </p:blipFill>
        <p:spPr>
          <a:xfrm>
            <a:off x="1524000" y="2057400"/>
            <a:ext cx="7162799" cy="35814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Factors Affecting Germicidal Action: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1. Concentration of disinfectant.</a:t>
            </a:r>
          </a:p>
          <a:p>
            <a:r>
              <a:rPr lang="en-US" dirty="0" smtClean="0"/>
              <a:t>2. Time of exposure.</a:t>
            </a:r>
          </a:p>
          <a:p>
            <a:r>
              <a:rPr lang="en-US" dirty="0" smtClean="0"/>
              <a:t>3. Temperature of disinfectant solution.</a:t>
            </a:r>
          </a:p>
          <a:p>
            <a:r>
              <a:rPr lang="en-US" dirty="0" smtClean="0"/>
              <a:t>4. Solution whether a fresh or stored.</a:t>
            </a:r>
          </a:p>
          <a:p>
            <a:r>
              <a:rPr lang="en-US" dirty="0" smtClean="0"/>
              <a:t>5. Method of use—brushing, spraying, sprinkling or dusting, etc.</a:t>
            </a:r>
          </a:p>
          <a:p>
            <a:r>
              <a:rPr lang="en-US" dirty="0" smtClean="0"/>
              <a:t>6. Proper cleaning prior to disinfection to bring germs in close contact.</a:t>
            </a:r>
          </a:p>
          <a:p>
            <a:r>
              <a:rPr lang="en-US" dirty="0" smtClean="0"/>
              <a:t>7. Kind of surface, mud, metal, wood, rubber, etc.</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259</TotalTime>
  <Words>1249</Words>
  <Application>Microsoft Office PowerPoint</Application>
  <PresentationFormat>On-screen Show (4:3)</PresentationFormat>
  <Paragraphs>113</Paragraphs>
  <Slides>21</Slides>
  <Notes>8</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Metro</vt:lpstr>
      <vt:lpstr>Disinfection of farm</vt:lpstr>
      <vt:lpstr>Disinfection: </vt:lpstr>
      <vt:lpstr>Disinfectant: </vt:lpstr>
      <vt:lpstr>Slide 4</vt:lpstr>
      <vt:lpstr>Sunlight: </vt:lpstr>
      <vt:lpstr>Heat</vt:lpstr>
      <vt:lpstr>Slide 7</vt:lpstr>
      <vt:lpstr>Slide 8</vt:lpstr>
      <vt:lpstr>Factors Affecting Germicidal Action: </vt:lpstr>
      <vt:lpstr>Slide 10</vt:lpstr>
      <vt:lpstr>Preparation of Buildings: </vt:lpstr>
      <vt:lpstr>Selection of Disinfectant: </vt:lpstr>
      <vt:lpstr>Fumigation</vt:lpstr>
      <vt:lpstr>With heat</vt:lpstr>
      <vt:lpstr>Chemically </vt:lpstr>
      <vt:lpstr>Slide 16</vt:lpstr>
      <vt:lpstr>FACTORS AFFECTING THE EFFICACY OF DISINFECTION IN CONTROLLING DISEASE</vt:lpstr>
      <vt:lpstr>Method of Application of Disinfectant:</vt:lpstr>
      <vt:lpstr>Equipment</vt:lpstr>
      <vt:lpstr>Slide 20</vt:lpstr>
      <vt:lpstr>Cautions: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Disinfection of farm</dc:title>
  <dc:creator>Y11B</dc:creator>
  <cp:lastModifiedBy>Y11B</cp:lastModifiedBy>
  <cp:revision>55</cp:revision>
  <dcterms:created xsi:type="dcterms:W3CDTF">2017-10-26T02:35:31Z</dcterms:created>
  <dcterms:modified xsi:type="dcterms:W3CDTF">2017-12-13T14:24:50Z</dcterms:modified>
</cp:coreProperties>
</file>