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2" r:id="rId5"/>
    <p:sldId id="273" r:id="rId6"/>
    <p:sldId id="274" r:id="rId7"/>
    <p:sldId id="275" r:id="rId8"/>
    <p:sldId id="276"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D195AB-5958-43B8-AE90-80E18AFAF17B}"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en-US"/>
        </a:p>
      </dgm:t>
    </dgm:pt>
    <dgm:pt modelId="{727E4887-E5AA-41FD-A243-E26218F700F9}">
      <dgm:prSet/>
      <dgm:spPr/>
      <dgm:t>
        <a:bodyPr/>
        <a:lstStyle/>
        <a:p>
          <a:r>
            <a:rPr lang="en-US" dirty="0" smtClean="0"/>
            <a:t>State Of Population In Pakistan</a:t>
          </a:r>
          <a:endParaRPr lang="en-US" dirty="0"/>
        </a:p>
      </dgm:t>
    </dgm:pt>
    <dgm:pt modelId="{B0AC50CD-FAC0-4B68-9987-B0C002EF5F41}" type="parTrans" cxnId="{F81E6261-2F53-4A1D-A773-A39322A802E6}">
      <dgm:prSet/>
      <dgm:spPr/>
      <dgm:t>
        <a:bodyPr/>
        <a:lstStyle/>
        <a:p>
          <a:endParaRPr lang="en-US"/>
        </a:p>
      </dgm:t>
    </dgm:pt>
    <dgm:pt modelId="{6D943FEC-5693-45EE-B7C7-86EB78AE6650}" type="sibTrans" cxnId="{F81E6261-2F53-4A1D-A773-A39322A802E6}">
      <dgm:prSet/>
      <dgm:spPr/>
      <dgm:t>
        <a:bodyPr/>
        <a:lstStyle/>
        <a:p>
          <a:endParaRPr lang="en-US"/>
        </a:p>
      </dgm:t>
    </dgm:pt>
    <dgm:pt modelId="{6E0E28CC-3A9E-40DD-BE89-C183FABB977A}" type="pres">
      <dgm:prSet presAssocID="{4BD195AB-5958-43B8-AE90-80E18AFAF17B}" presName="Name0" presStyleCnt="0">
        <dgm:presLayoutVars>
          <dgm:chMax val="7"/>
          <dgm:dir/>
          <dgm:animLvl val="lvl"/>
          <dgm:resizeHandles val="exact"/>
        </dgm:presLayoutVars>
      </dgm:prSet>
      <dgm:spPr/>
      <dgm:t>
        <a:bodyPr/>
        <a:lstStyle/>
        <a:p>
          <a:endParaRPr lang="en-US"/>
        </a:p>
      </dgm:t>
    </dgm:pt>
    <dgm:pt modelId="{1F6C29DB-FFA3-4246-9D3C-C5CE86116848}" type="pres">
      <dgm:prSet presAssocID="{727E4887-E5AA-41FD-A243-E26218F700F9}" presName="circle1" presStyleLbl="node1" presStyleIdx="0" presStyleCnt="1"/>
      <dgm:spPr/>
    </dgm:pt>
    <dgm:pt modelId="{4EC3952B-EB22-43AF-8B46-AF838144CDB7}" type="pres">
      <dgm:prSet presAssocID="{727E4887-E5AA-41FD-A243-E26218F700F9}" presName="space" presStyleCnt="0"/>
      <dgm:spPr/>
    </dgm:pt>
    <dgm:pt modelId="{58F3178F-90B0-4B6F-9614-4ACA00FBCF66}" type="pres">
      <dgm:prSet presAssocID="{727E4887-E5AA-41FD-A243-E26218F700F9}" presName="rect1" presStyleLbl="alignAcc1" presStyleIdx="0" presStyleCnt="1"/>
      <dgm:spPr/>
      <dgm:t>
        <a:bodyPr/>
        <a:lstStyle/>
        <a:p>
          <a:endParaRPr lang="en-US"/>
        </a:p>
      </dgm:t>
    </dgm:pt>
    <dgm:pt modelId="{FDC9A840-622C-428A-BEE2-04F50AFC815C}" type="pres">
      <dgm:prSet presAssocID="{727E4887-E5AA-41FD-A243-E26218F700F9}" presName="rect1ParTxNoCh" presStyleLbl="alignAcc1" presStyleIdx="0" presStyleCnt="1">
        <dgm:presLayoutVars>
          <dgm:chMax val="1"/>
          <dgm:bulletEnabled val="1"/>
        </dgm:presLayoutVars>
      </dgm:prSet>
      <dgm:spPr/>
      <dgm:t>
        <a:bodyPr/>
        <a:lstStyle/>
        <a:p>
          <a:endParaRPr lang="en-US"/>
        </a:p>
      </dgm:t>
    </dgm:pt>
  </dgm:ptLst>
  <dgm:cxnLst>
    <dgm:cxn modelId="{70CB201C-2F45-4073-BFC4-7896F012214A}" type="presOf" srcId="{4BD195AB-5958-43B8-AE90-80E18AFAF17B}" destId="{6E0E28CC-3A9E-40DD-BE89-C183FABB977A}" srcOrd="0" destOrd="0" presId="urn:microsoft.com/office/officeart/2005/8/layout/target3"/>
    <dgm:cxn modelId="{B8E53E8D-5506-497A-9F61-CF3FBE91F39F}" type="presOf" srcId="{727E4887-E5AA-41FD-A243-E26218F700F9}" destId="{58F3178F-90B0-4B6F-9614-4ACA00FBCF66}" srcOrd="0" destOrd="0" presId="urn:microsoft.com/office/officeart/2005/8/layout/target3"/>
    <dgm:cxn modelId="{47F07B0C-1DC1-4CDE-ADF1-2FB03BE656B4}" type="presOf" srcId="{727E4887-E5AA-41FD-A243-E26218F700F9}" destId="{FDC9A840-622C-428A-BEE2-04F50AFC815C}" srcOrd="1" destOrd="0" presId="urn:microsoft.com/office/officeart/2005/8/layout/target3"/>
    <dgm:cxn modelId="{F81E6261-2F53-4A1D-A773-A39322A802E6}" srcId="{4BD195AB-5958-43B8-AE90-80E18AFAF17B}" destId="{727E4887-E5AA-41FD-A243-E26218F700F9}" srcOrd="0" destOrd="0" parTransId="{B0AC50CD-FAC0-4B68-9987-B0C002EF5F41}" sibTransId="{6D943FEC-5693-45EE-B7C7-86EB78AE6650}"/>
    <dgm:cxn modelId="{C45AD05B-BFE6-4FAA-813F-3138FB9C0F40}" type="presParOf" srcId="{6E0E28CC-3A9E-40DD-BE89-C183FABB977A}" destId="{1F6C29DB-FFA3-4246-9D3C-C5CE86116848}" srcOrd="0" destOrd="0" presId="urn:microsoft.com/office/officeart/2005/8/layout/target3"/>
    <dgm:cxn modelId="{29E3670D-8556-4636-874E-E50FA93F6F0E}" type="presParOf" srcId="{6E0E28CC-3A9E-40DD-BE89-C183FABB977A}" destId="{4EC3952B-EB22-43AF-8B46-AF838144CDB7}" srcOrd="1" destOrd="0" presId="urn:microsoft.com/office/officeart/2005/8/layout/target3"/>
    <dgm:cxn modelId="{54F89C4E-B7F0-4A04-9ECA-2CA30C7CCBBC}" type="presParOf" srcId="{6E0E28CC-3A9E-40DD-BE89-C183FABB977A}" destId="{58F3178F-90B0-4B6F-9614-4ACA00FBCF66}" srcOrd="2" destOrd="0" presId="urn:microsoft.com/office/officeart/2005/8/layout/target3"/>
    <dgm:cxn modelId="{3CA6E7CF-6F75-44AE-8BE6-80A219D127C1}" type="presParOf" srcId="{6E0E28CC-3A9E-40DD-BE89-C183FABB977A}" destId="{FDC9A840-622C-428A-BEE2-04F50AFC815C}"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49F7E42-939D-4591-B3F6-701814D7030A}"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6A35B52A-14DD-471B-BA4A-D87C98F4F216}">
      <dgm:prSet/>
      <dgm:spPr/>
      <dgm:t>
        <a:bodyPr/>
        <a:lstStyle/>
        <a:p>
          <a:r>
            <a:rPr lang="en-US"/>
            <a:t>Population</a:t>
          </a:r>
        </a:p>
      </dgm:t>
    </dgm:pt>
    <dgm:pt modelId="{AFE39E2D-7B1B-4BFE-B13F-79796A428516}" type="parTrans" cxnId="{3CDF68DF-0FF9-465D-A99A-BFDCEE60BB71}">
      <dgm:prSet/>
      <dgm:spPr/>
      <dgm:t>
        <a:bodyPr/>
        <a:lstStyle/>
        <a:p>
          <a:endParaRPr lang="en-US"/>
        </a:p>
      </dgm:t>
    </dgm:pt>
    <dgm:pt modelId="{1ED8D284-5670-4F30-9E52-9BB784249970}" type="sibTrans" cxnId="{3CDF68DF-0FF9-465D-A99A-BFDCEE60BB71}">
      <dgm:prSet/>
      <dgm:spPr/>
      <dgm:t>
        <a:bodyPr/>
        <a:lstStyle/>
        <a:p>
          <a:endParaRPr lang="en-US"/>
        </a:p>
      </dgm:t>
    </dgm:pt>
    <dgm:pt modelId="{50532403-A265-44E1-86DA-0845413F96B0}" type="pres">
      <dgm:prSet presAssocID="{B49F7E42-939D-4591-B3F6-701814D7030A}" presName="linear" presStyleCnt="0">
        <dgm:presLayoutVars>
          <dgm:animLvl val="lvl"/>
          <dgm:resizeHandles val="exact"/>
        </dgm:presLayoutVars>
      </dgm:prSet>
      <dgm:spPr/>
      <dgm:t>
        <a:bodyPr/>
        <a:lstStyle/>
        <a:p>
          <a:endParaRPr lang="en-US"/>
        </a:p>
      </dgm:t>
    </dgm:pt>
    <dgm:pt modelId="{41A89CA5-EB1A-4D07-86A0-58CFE14C65BC}" type="pres">
      <dgm:prSet presAssocID="{6A35B52A-14DD-471B-BA4A-D87C98F4F216}" presName="parentText" presStyleLbl="node1" presStyleIdx="0" presStyleCnt="1">
        <dgm:presLayoutVars>
          <dgm:chMax val="0"/>
          <dgm:bulletEnabled val="1"/>
        </dgm:presLayoutVars>
      </dgm:prSet>
      <dgm:spPr/>
      <dgm:t>
        <a:bodyPr/>
        <a:lstStyle/>
        <a:p>
          <a:endParaRPr lang="en-US"/>
        </a:p>
      </dgm:t>
    </dgm:pt>
  </dgm:ptLst>
  <dgm:cxnLst>
    <dgm:cxn modelId="{EE797F0D-F384-4AA9-9144-4E6F926E1AB3}" type="presOf" srcId="{B49F7E42-939D-4591-B3F6-701814D7030A}" destId="{50532403-A265-44E1-86DA-0845413F96B0}" srcOrd="0" destOrd="0" presId="urn:microsoft.com/office/officeart/2005/8/layout/vList2"/>
    <dgm:cxn modelId="{9CBE0BC6-1988-4453-A643-7E3C72B3F703}" type="presOf" srcId="{6A35B52A-14DD-471B-BA4A-D87C98F4F216}" destId="{41A89CA5-EB1A-4D07-86A0-58CFE14C65BC}" srcOrd="0" destOrd="0" presId="urn:microsoft.com/office/officeart/2005/8/layout/vList2"/>
    <dgm:cxn modelId="{3CDF68DF-0FF9-465D-A99A-BFDCEE60BB71}" srcId="{B49F7E42-939D-4591-B3F6-701814D7030A}" destId="{6A35B52A-14DD-471B-BA4A-D87C98F4F216}" srcOrd="0" destOrd="0" parTransId="{AFE39E2D-7B1B-4BFE-B13F-79796A428516}" sibTransId="{1ED8D284-5670-4F30-9E52-9BB784249970}"/>
    <dgm:cxn modelId="{C582670C-17D4-4E2F-B868-5DFBB479317B}" type="presParOf" srcId="{50532403-A265-44E1-86DA-0845413F96B0}" destId="{41A89CA5-EB1A-4D07-86A0-58CFE14C65BC}"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00CCCA3-EC5E-4B2A-8BF6-6B875AA554B1}" type="doc">
      <dgm:prSet loTypeId="urn:microsoft.com/office/officeart/2005/8/layout/vList3" loCatId="list" qsTypeId="urn:microsoft.com/office/officeart/2005/8/quickstyle/simple3" qsCatId="simple" csTypeId="urn:microsoft.com/office/officeart/2005/8/colors/accent1_2" csCatId="accent1"/>
      <dgm:spPr/>
      <dgm:t>
        <a:bodyPr/>
        <a:lstStyle/>
        <a:p>
          <a:endParaRPr lang="en-US"/>
        </a:p>
      </dgm:t>
    </dgm:pt>
    <dgm:pt modelId="{7C21AF8E-328F-4DE7-885E-38D3D0393727}">
      <dgm:prSet/>
      <dgm:spPr/>
      <dgm:t>
        <a:bodyPr/>
        <a:lstStyle/>
        <a:p>
          <a:r>
            <a:rPr lang="en-US" dirty="0"/>
            <a:t>refers to a group of organisms of the same kind or specie living in the same place at the same time. </a:t>
          </a:r>
        </a:p>
      </dgm:t>
    </dgm:pt>
    <dgm:pt modelId="{1E95E08D-4267-4309-A318-E411631516E8}" type="parTrans" cxnId="{9392BA2D-92BF-4081-B4FE-705C91978765}">
      <dgm:prSet/>
      <dgm:spPr/>
      <dgm:t>
        <a:bodyPr/>
        <a:lstStyle/>
        <a:p>
          <a:endParaRPr lang="en-US"/>
        </a:p>
      </dgm:t>
    </dgm:pt>
    <dgm:pt modelId="{BA643EEE-FDBB-4917-BFE6-7D10E190C49F}" type="sibTrans" cxnId="{9392BA2D-92BF-4081-B4FE-705C91978765}">
      <dgm:prSet/>
      <dgm:spPr/>
      <dgm:t>
        <a:bodyPr/>
        <a:lstStyle/>
        <a:p>
          <a:endParaRPr lang="en-US"/>
        </a:p>
      </dgm:t>
    </dgm:pt>
    <dgm:pt modelId="{40F4C38B-5D1B-42FF-85A1-B3013E663A1F}">
      <dgm:prSet/>
      <dgm:spPr/>
      <dgm:t>
        <a:bodyPr/>
        <a:lstStyle/>
        <a:p>
          <a:r>
            <a:rPr lang="en-US"/>
            <a:t>A population may increase or decrease due to birth, death, immigration and migration.</a:t>
          </a:r>
        </a:p>
      </dgm:t>
    </dgm:pt>
    <dgm:pt modelId="{C0AEB349-D9E9-416A-9BC4-1F8712BD17EC}" type="parTrans" cxnId="{93E5E715-4520-4A09-A8BF-CA40C4318E02}">
      <dgm:prSet/>
      <dgm:spPr/>
      <dgm:t>
        <a:bodyPr/>
        <a:lstStyle/>
        <a:p>
          <a:endParaRPr lang="en-US"/>
        </a:p>
      </dgm:t>
    </dgm:pt>
    <dgm:pt modelId="{771D59A5-E710-497D-96F0-9BD531128357}" type="sibTrans" cxnId="{93E5E715-4520-4A09-A8BF-CA40C4318E02}">
      <dgm:prSet/>
      <dgm:spPr/>
      <dgm:t>
        <a:bodyPr/>
        <a:lstStyle/>
        <a:p>
          <a:endParaRPr lang="en-US"/>
        </a:p>
      </dgm:t>
    </dgm:pt>
    <dgm:pt modelId="{E03EF550-80F4-4E0F-A207-60A897510EFC}" type="pres">
      <dgm:prSet presAssocID="{900CCCA3-EC5E-4B2A-8BF6-6B875AA554B1}" presName="linearFlow" presStyleCnt="0">
        <dgm:presLayoutVars>
          <dgm:dir/>
          <dgm:resizeHandles val="exact"/>
        </dgm:presLayoutVars>
      </dgm:prSet>
      <dgm:spPr/>
      <dgm:t>
        <a:bodyPr/>
        <a:lstStyle/>
        <a:p>
          <a:endParaRPr lang="en-US"/>
        </a:p>
      </dgm:t>
    </dgm:pt>
    <dgm:pt modelId="{1B2747DA-5ADE-46F2-B5D1-19AFE75C92B3}" type="pres">
      <dgm:prSet presAssocID="{7C21AF8E-328F-4DE7-885E-38D3D0393727}" presName="composite" presStyleCnt="0"/>
      <dgm:spPr/>
    </dgm:pt>
    <dgm:pt modelId="{708292AC-4AF3-415F-9404-5DCDA13DEB1F}" type="pres">
      <dgm:prSet presAssocID="{7C21AF8E-328F-4DE7-885E-38D3D0393727}" presName="imgShp" presStyleLbl="fgImgPlace1" presStyleIdx="0" presStyleCnt="2"/>
      <dgm:spPr/>
    </dgm:pt>
    <dgm:pt modelId="{2C98D0A6-BFDA-45B8-9C58-BCDD4E78E230}" type="pres">
      <dgm:prSet presAssocID="{7C21AF8E-328F-4DE7-885E-38D3D0393727}" presName="txShp" presStyleLbl="node1" presStyleIdx="0" presStyleCnt="2">
        <dgm:presLayoutVars>
          <dgm:bulletEnabled val="1"/>
        </dgm:presLayoutVars>
      </dgm:prSet>
      <dgm:spPr/>
      <dgm:t>
        <a:bodyPr/>
        <a:lstStyle/>
        <a:p>
          <a:endParaRPr lang="en-US"/>
        </a:p>
      </dgm:t>
    </dgm:pt>
    <dgm:pt modelId="{056A17D8-65CC-45B8-A180-0A4F57F958A2}" type="pres">
      <dgm:prSet presAssocID="{BA643EEE-FDBB-4917-BFE6-7D10E190C49F}" presName="spacing" presStyleCnt="0"/>
      <dgm:spPr/>
    </dgm:pt>
    <dgm:pt modelId="{5479D9C6-40ED-4E3C-9718-9EE794FB3AC7}" type="pres">
      <dgm:prSet presAssocID="{40F4C38B-5D1B-42FF-85A1-B3013E663A1F}" presName="composite" presStyleCnt="0"/>
      <dgm:spPr/>
    </dgm:pt>
    <dgm:pt modelId="{F4ECAE20-E246-4369-B5A5-393F56D8EACF}" type="pres">
      <dgm:prSet presAssocID="{40F4C38B-5D1B-42FF-85A1-B3013E663A1F}" presName="imgShp" presStyleLbl="fgImgPlace1" presStyleIdx="1" presStyleCnt="2"/>
      <dgm:spPr/>
    </dgm:pt>
    <dgm:pt modelId="{402B3FD6-4C96-4ECB-8C3B-D8347039347F}" type="pres">
      <dgm:prSet presAssocID="{40F4C38B-5D1B-42FF-85A1-B3013E663A1F}" presName="txShp" presStyleLbl="node1" presStyleIdx="1" presStyleCnt="2">
        <dgm:presLayoutVars>
          <dgm:bulletEnabled val="1"/>
        </dgm:presLayoutVars>
      </dgm:prSet>
      <dgm:spPr/>
      <dgm:t>
        <a:bodyPr/>
        <a:lstStyle/>
        <a:p>
          <a:endParaRPr lang="en-US"/>
        </a:p>
      </dgm:t>
    </dgm:pt>
  </dgm:ptLst>
  <dgm:cxnLst>
    <dgm:cxn modelId="{5EEF3BCF-7304-430D-B897-A6AB950CAF8A}" type="presOf" srcId="{40F4C38B-5D1B-42FF-85A1-B3013E663A1F}" destId="{402B3FD6-4C96-4ECB-8C3B-D8347039347F}" srcOrd="0" destOrd="0" presId="urn:microsoft.com/office/officeart/2005/8/layout/vList3"/>
    <dgm:cxn modelId="{CD8365DE-A56B-48D2-8914-3D099168BCFB}" type="presOf" srcId="{900CCCA3-EC5E-4B2A-8BF6-6B875AA554B1}" destId="{E03EF550-80F4-4E0F-A207-60A897510EFC}" srcOrd="0" destOrd="0" presId="urn:microsoft.com/office/officeart/2005/8/layout/vList3"/>
    <dgm:cxn modelId="{93E5E715-4520-4A09-A8BF-CA40C4318E02}" srcId="{900CCCA3-EC5E-4B2A-8BF6-6B875AA554B1}" destId="{40F4C38B-5D1B-42FF-85A1-B3013E663A1F}" srcOrd="1" destOrd="0" parTransId="{C0AEB349-D9E9-416A-9BC4-1F8712BD17EC}" sibTransId="{771D59A5-E710-497D-96F0-9BD531128357}"/>
    <dgm:cxn modelId="{9392BA2D-92BF-4081-B4FE-705C91978765}" srcId="{900CCCA3-EC5E-4B2A-8BF6-6B875AA554B1}" destId="{7C21AF8E-328F-4DE7-885E-38D3D0393727}" srcOrd="0" destOrd="0" parTransId="{1E95E08D-4267-4309-A318-E411631516E8}" sibTransId="{BA643EEE-FDBB-4917-BFE6-7D10E190C49F}"/>
    <dgm:cxn modelId="{270A0C17-6137-4193-90B6-C40A8E03D2D8}" type="presOf" srcId="{7C21AF8E-328F-4DE7-885E-38D3D0393727}" destId="{2C98D0A6-BFDA-45B8-9C58-BCDD4E78E230}" srcOrd="0" destOrd="0" presId="urn:microsoft.com/office/officeart/2005/8/layout/vList3"/>
    <dgm:cxn modelId="{293E7423-13AB-4B36-8063-CF03E0C628F3}" type="presParOf" srcId="{E03EF550-80F4-4E0F-A207-60A897510EFC}" destId="{1B2747DA-5ADE-46F2-B5D1-19AFE75C92B3}" srcOrd="0" destOrd="0" presId="urn:microsoft.com/office/officeart/2005/8/layout/vList3"/>
    <dgm:cxn modelId="{6F0CAE32-8075-40EA-A888-0C5B9AD498B5}" type="presParOf" srcId="{1B2747DA-5ADE-46F2-B5D1-19AFE75C92B3}" destId="{708292AC-4AF3-415F-9404-5DCDA13DEB1F}" srcOrd="0" destOrd="0" presId="urn:microsoft.com/office/officeart/2005/8/layout/vList3"/>
    <dgm:cxn modelId="{8AD0CF3E-2F3E-4030-AB0E-FCEDD19CADF8}" type="presParOf" srcId="{1B2747DA-5ADE-46F2-B5D1-19AFE75C92B3}" destId="{2C98D0A6-BFDA-45B8-9C58-BCDD4E78E230}" srcOrd="1" destOrd="0" presId="urn:microsoft.com/office/officeart/2005/8/layout/vList3"/>
    <dgm:cxn modelId="{A577C462-335C-48C6-90FD-BEFAE2D3B4B0}" type="presParOf" srcId="{E03EF550-80F4-4E0F-A207-60A897510EFC}" destId="{056A17D8-65CC-45B8-A180-0A4F57F958A2}" srcOrd="1" destOrd="0" presId="urn:microsoft.com/office/officeart/2005/8/layout/vList3"/>
    <dgm:cxn modelId="{23E83256-0B8E-4768-BE87-0D0FC76946A4}" type="presParOf" srcId="{E03EF550-80F4-4E0F-A207-60A897510EFC}" destId="{5479D9C6-40ED-4E3C-9718-9EE794FB3AC7}" srcOrd="2" destOrd="0" presId="urn:microsoft.com/office/officeart/2005/8/layout/vList3"/>
    <dgm:cxn modelId="{626D8D46-42FC-45E6-9FAB-144CA938A7AB}" type="presParOf" srcId="{5479D9C6-40ED-4E3C-9718-9EE794FB3AC7}" destId="{F4ECAE20-E246-4369-B5A5-393F56D8EACF}" srcOrd="0" destOrd="0" presId="urn:microsoft.com/office/officeart/2005/8/layout/vList3"/>
    <dgm:cxn modelId="{B2213183-AF9D-4EC5-9C63-50F9E7BC0506}" type="presParOf" srcId="{5479D9C6-40ED-4E3C-9718-9EE794FB3AC7}" destId="{402B3FD6-4C96-4ECB-8C3B-D8347039347F}" srcOrd="1" destOrd="0" presId="urn:microsoft.com/office/officeart/2005/8/layout/vList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9BDBD52-00B9-461D-B641-050D2509389F}" type="doc">
      <dgm:prSet loTypeId="urn:microsoft.com/office/officeart/2005/8/layout/process4" loCatId="list" qsTypeId="urn:microsoft.com/office/officeart/2005/8/quickstyle/simple4" qsCatId="simple" csTypeId="urn:microsoft.com/office/officeart/2005/8/colors/accent1_2" csCatId="accent1" phldr="1"/>
      <dgm:spPr/>
      <dgm:t>
        <a:bodyPr/>
        <a:lstStyle/>
        <a:p>
          <a:endParaRPr lang="en-US"/>
        </a:p>
      </dgm:t>
    </dgm:pt>
    <dgm:pt modelId="{08BA46FD-55B0-4E62-8B96-6AF0BABD6CED}">
      <dgm:prSet/>
      <dgm:spPr/>
      <dgm:t>
        <a:bodyPr/>
        <a:lstStyle/>
        <a:p>
          <a:r>
            <a:rPr lang="en-US" dirty="0"/>
            <a:t>It is the change in a population over time.</a:t>
          </a:r>
        </a:p>
        <a:p>
          <a:r>
            <a:rPr lang="en-US" dirty="0"/>
            <a:t> population growth is the increase in the number of individuals in a population.</a:t>
          </a:r>
        </a:p>
      </dgm:t>
    </dgm:pt>
    <dgm:pt modelId="{8B379658-AAAF-4832-9365-5E0AB972EEC3}" type="parTrans" cxnId="{CF8D424E-5B0E-4EBC-A26D-7969EE169249}">
      <dgm:prSet/>
      <dgm:spPr/>
      <dgm:t>
        <a:bodyPr/>
        <a:lstStyle/>
        <a:p>
          <a:endParaRPr lang="en-US"/>
        </a:p>
      </dgm:t>
    </dgm:pt>
    <dgm:pt modelId="{917BC8D3-DB28-4AE4-8509-0B3F168AF66D}" type="sibTrans" cxnId="{CF8D424E-5B0E-4EBC-A26D-7969EE169249}">
      <dgm:prSet/>
      <dgm:spPr/>
      <dgm:t>
        <a:bodyPr/>
        <a:lstStyle/>
        <a:p>
          <a:endParaRPr lang="en-US"/>
        </a:p>
      </dgm:t>
    </dgm:pt>
    <dgm:pt modelId="{F4E24E2A-2A9A-4DAE-B01C-2F6EC711E33D}">
      <dgm:prSet/>
      <dgm:spPr/>
      <dgm:t>
        <a:bodyPr/>
        <a:lstStyle/>
        <a:p>
          <a:r>
            <a:rPr lang="en-US"/>
            <a:t>In demographics, population growth rate (PGR) is the rate at which the number of individuals in a population increases in a given time period as a fraction of the initial population. </a:t>
          </a:r>
        </a:p>
      </dgm:t>
    </dgm:pt>
    <dgm:pt modelId="{D6C06F51-F995-4688-9094-C252AD2E7213}" type="parTrans" cxnId="{0B8EA5B7-6C60-48A2-8273-46E1B6EDCD0D}">
      <dgm:prSet/>
      <dgm:spPr/>
      <dgm:t>
        <a:bodyPr/>
        <a:lstStyle/>
        <a:p>
          <a:endParaRPr lang="en-US"/>
        </a:p>
      </dgm:t>
    </dgm:pt>
    <dgm:pt modelId="{87E0B725-DC41-4872-92BF-41A8CD5FE5C9}" type="sibTrans" cxnId="{0B8EA5B7-6C60-48A2-8273-46E1B6EDCD0D}">
      <dgm:prSet/>
      <dgm:spPr/>
      <dgm:t>
        <a:bodyPr/>
        <a:lstStyle/>
        <a:p>
          <a:endParaRPr lang="en-US"/>
        </a:p>
      </dgm:t>
    </dgm:pt>
    <dgm:pt modelId="{303A9ACD-D1E7-4FD0-94CB-D748401CB010}" type="pres">
      <dgm:prSet presAssocID="{19BDBD52-00B9-461D-B641-050D2509389F}" presName="Name0" presStyleCnt="0">
        <dgm:presLayoutVars>
          <dgm:dir/>
          <dgm:animLvl val="lvl"/>
          <dgm:resizeHandles val="exact"/>
        </dgm:presLayoutVars>
      </dgm:prSet>
      <dgm:spPr/>
      <dgm:t>
        <a:bodyPr/>
        <a:lstStyle/>
        <a:p>
          <a:endParaRPr lang="en-US"/>
        </a:p>
      </dgm:t>
    </dgm:pt>
    <dgm:pt modelId="{2650F332-6011-4FA6-9BD7-747B80B53BCF}" type="pres">
      <dgm:prSet presAssocID="{F4E24E2A-2A9A-4DAE-B01C-2F6EC711E33D}" presName="boxAndChildren" presStyleCnt="0"/>
      <dgm:spPr/>
    </dgm:pt>
    <dgm:pt modelId="{85225BDC-43A4-4E3E-BFAB-F2BB42876EA3}" type="pres">
      <dgm:prSet presAssocID="{F4E24E2A-2A9A-4DAE-B01C-2F6EC711E33D}" presName="parentTextBox" presStyleLbl="node1" presStyleIdx="0" presStyleCnt="2"/>
      <dgm:spPr/>
      <dgm:t>
        <a:bodyPr/>
        <a:lstStyle/>
        <a:p>
          <a:endParaRPr lang="en-US"/>
        </a:p>
      </dgm:t>
    </dgm:pt>
    <dgm:pt modelId="{FBECB1F7-8448-487C-98A7-B0F7D1E71E57}" type="pres">
      <dgm:prSet presAssocID="{917BC8D3-DB28-4AE4-8509-0B3F168AF66D}" presName="sp" presStyleCnt="0"/>
      <dgm:spPr/>
    </dgm:pt>
    <dgm:pt modelId="{7C6D95A7-032B-46C4-856B-9A22E10F496D}" type="pres">
      <dgm:prSet presAssocID="{08BA46FD-55B0-4E62-8B96-6AF0BABD6CED}" presName="arrowAndChildren" presStyleCnt="0"/>
      <dgm:spPr/>
    </dgm:pt>
    <dgm:pt modelId="{496B5F6C-48F0-4BDF-A5EB-A8A64571C337}" type="pres">
      <dgm:prSet presAssocID="{08BA46FD-55B0-4E62-8B96-6AF0BABD6CED}" presName="parentTextArrow" presStyleLbl="node1" presStyleIdx="1" presStyleCnt="2"/>
      <dgm:spPr/>
      <dgm:t>
        <a:bodyPr/>
        <a:lstStyle/>
        <a:p>
          <a:endParaRPr lang="en-US"/>
        </a:p>
      </dgm:t>
    </dgm:pt>
  </dgm:ptLst>
  <dgm:cxnLst>
    <dgm:cxn modelId="{9C364F4E-094D-4FEB-8ECC-0DF56A6EE52D}" type="presOf" srcId="{F4E24E2A-2A9A-4DAE-B01C-2F6EC711E33D}" destId="{85225BDC-43A4-4E3E-BFAB-F2BB42876EA3}" srcOrd="0" destOrd="0" presId="urn:microsoft.com/office/officeart/2005/8/layout/process4"/>
    <dgm:cxn modelId="{6E4D78B4-3543-472A-A930-4C4433E70CD6}" type="presOf" srcId="{19BDBD52-00B9-461D-B641-050D2509389F}" destId="{303A9ACD-D1E7-4FD0-94CB-D748401CB010}" srcOrd="0" destOrd="0" presId="urn:microsoft.com/office/officeart/2005/8/layout/process4"/>
    <dgm:cxn modelId="{CC873FAD-7394-4C85-99B8-F4CCE6DCE667}" type="presOf" srcId="{08BA46FD-55B0-4E62-8B96-6AF0BABD6CED}" destId="{496B5F6C-48F0-4BDF-A5EB-A8A64571C337}" srcOrd="0" destOrd="0" presId="urn:microsoft.com/office/officeart/2005/8/layout/process4"/>
    <dgm:cxn modelId="{0B8EA5B7-6C60-48A2-8273-46E1B6EDCD0D}" srcId="{19BDBD52-00B9-461D-B641-050D2509389F}" destId="{F4E24E2A-2A9A-4DAE-B01C-2F6EC711E33D}" srcOrd="1" destOrd="0" parTransId="{D6C06F51-F995-4688-9094-C252AD2E7213}" sibTransId="{87E0B725-DC41-4872-92BF-41A8CD5FE5C9}"/>
    <dgm:cxn modelId="{CF8D424E-5B0E-4EBC-A26D-7969EE169249}" srcId="{19BDBD52-00B9-461D-B641-050D2509389F}" destId="{08BA46FD-55B0-4E62-8B96-6AF0BABD6CED}" srcOrd="0" destOrd="0" parTransId="{8B379658-AAAF-4832-9365-5E0AB972EEC3}" sibTransId="{917BC8D3-DB28-4AE4-8509-0B3F168AF66D}"/>
    <dgm:cxn modelId="{838FF173-2BCB-4085-AD8B-433426FB6166}" type="presParOf" srcId="{303A9ACD-D1E7-4FD0-94CB-D748401CB010}" destId="{2650F332-6011-4FA6-9BD7-747B80B53BCF}" srcOrd="0" destOrd="0" presId="urn:microsoft.com/office/officeart/2005/8/layout/process4"/>
    <dgm:cxn modelId="{617FFA85-3C40-4509-A927-C712CF29A598}" type="presParOf" srcId="{2650F332-6011-4FA6-9BD7-747B80B53BCF}" destId="{85225BDC-43A4-4E3E-BFAB-F2BB42876EA3}" srcOrd="0" destOrd="0" presId="urn:microsoft.com/office/officeart/2005/8/layout/process4"/>
    <dgm:cxn modelId="{48FED376-1962-4E61-89BA-6F94CB678BAC}" type="presParOf" srcId="{303A9ACD-D1E7-4FD0-94CB-D748401CB010}" destId="{FBECB1F7-8448-487C-98A7-B0F7D1E71E57}" srcOrd="1" destOrd="0" presId="urn:microsoft.com/office/officeart/2005/8/layout/process4"/>
    <dgm:cxn modelId="{82C40388-5F6A-407B-9762-44A5CCF956D9}" type="presParOf" srcId="{303A9ACD-D1E7-4FD0-94CB-D748401CB010}" destId="{7C6D95A7-032B-46C4-856B-9A22E10F496D}" srcOrd="2" destOrd="0" presId="urn:microsoft.com/office/officeart/2005/8/layout/process4"/>
    <dgm:cxn modelId="{F40C2B99-3392-442D-834C-B07E26C14D5C}" type="presParOf" srcId="{7C6D95A7-032B-46C4-856B-9A22E10F496D}" destId="{496B5F6C-48F0-4BDF-A5EB-A8A64571C337}"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6C29DB-FFA3-4246-9D3C-C5CE86116848}">
      <dsp:nvSpPr>
        <dsp:cNvPr id="0" name=""/>
        <dsp:cNvSpPr/>
      </dsp:nvSpPr>
      <dsp:spPr>
        <a:xfrm>
          <a:off x="0" y="0"/>
          <a:ext cx="2387600" cy="2387600"/>
        </a:xfrm>
        <a:prstGeom prst="pie">
          <a:avLst>
            <a:gd name="adj1" fmla="val 54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8F3178F-90B0-4B6F-9614-4ACA00FBCF66}">
      <dsp:nvSpPr>
        <dsp:cNvPr id="0" name=""/>
        <dsp:cNvSpPr/>
      </dsp:nvSpPr>
      <dsp:spPr>
        <a:xfrm>
          <a:off x="1193800" y="0"/>
          <a:ext cx="7950200" cy="23876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36220" tIns="236220" rIns="236220" bIns="236220" numCol="1" spcCol="1270" anchor="ctr" anchorCtr="0">
          <a:noAutofit/>
        </a:bodyPr>
        <a:lstStyle/>
        <a:p>
          <a:pPr lvl="0" algn="ctr" defTabSz="2755900">
            <a:lnSpc>
              <a:spcPct val="90000"/>
            </a:lnSpc>
            <a:spcBef>
              <a:spcPct val="0"/>
            </a:spcBef>
            <a:spcAft>
              <a:spcPct val="35000"/>
            </a:spcAft>
          </a:pPr>
          <a:r>
            <a:rPr lang="en-US" sz="6200" kern="1200" dirty="0" smtClean="0"/>
            <a:t>State Of Population In Pakistan</a:t>
          </a:r>
          <a:endParaRPr lang="en-US" sz="6200" kern="1200" dirty="0"/>
        </a:p>
      </dsp:txBody>
      <dsp:txXfrm>
        <a:off x="1193800" y="0"/>
        <a:ext cx="7950200" cy="23876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A89CA5-EB1A-4D07-86A0-58CFE14C65BC}">
      <dsp:nvSpPr>
        <dsp:cNvPr id="0" name=""/>
        <dsp:cNvSpPr/>
      </dsp:nvSpPr>
      <dsp:spPr>
        <a:xfrm>
          <a:off x="0" y="3193"/>
          <a:ext cx="10515600" cy="131917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209550" rIns="209550" bIns="209550" numCol="1" spcCol="1270" anchor="ctr" anchorCtr="0">
          <a:noAutofit/>
        </a:bodyPr>
        <a:lstStyle/>
        <a:p>
          <a:pPr lvl="0" algn="l" defTabSz="2444750">
            <a:lnSpc>
              <a:spcPct val="90000"/>
            </a:lnSpc>
            <a:spcBef>
              <a:spcPct val="0"/>
            </a:spcBef>
            <a:spcAft>
              <a:spcPct val="35000"/>
            </a:spcAft>
          </a:pPr>
          <a:r>
            <a:rPr lang="en-US" sz="5500" kern="1200"/>
            <a:t>Population</a:t>
          </a:r>
        </a:p>
      </dsp:txBody>
      <dsp:txXfrm>
        <a:off x="64397" y="67590"/>
        <a:ext cx="10386806" cy="119038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98D0A6-BFDA-45B8-9C58-BCDD4E78E230}">
      <dsp:nvSpPr>
        <dsp:cNvPr id="0" name=""/>
        <dsp:cNvSpPr/>
      </dsp:nvSpPr>
      <dsp:spPr>
        <a:xfrm rot="10800000">
          <a:off x="1954535" y="2159"/>
          <a:ext cx="5949854" cy="1823549"/>
        </a:xfrm>
        <a:prstGeom prst="homePlate">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4135" tIns="99060" rIns="184912" bIns="99060" numCol="1" spcCol="1270" anchor="ctr" anchorCtr="0">
          <a:noAutofit/>
        </a:bodyPr>
        <a:lstStyle/>
        <a:p>
          <a:pPr lvl="0" algn="ctr" defTabSz="1155700">
            <a:lnSpc>
              <a:spcPct val="90000"/>
            </a:lnSpc>
            <a:spcBef>
              <a:spcPct val="0"/>
            </a:spcBef>
            <a:spcAft>
              <a:spcPct val="35000"/>
            </a:spcAft>
          </a:pPr>
          <a:r>
            <a:rPr lang="en-US" sz="2600" kern="1200" dirty="0"/>
            <a:t>refers to a group of organisms of the same kind or specie living in the same place at the same time. </a:t>
          </a:r>
        </a:p>
      </dsp:txBody>
      <dsp:txXfrm rot="10800000">
        <a:off x="2410422" y="2159"/>
        <a:ext cx="5493967" cy="1823549"/>
      </dsp:txXfrm>
    </dsp:sp>
    <dsp:sp modelId="{708292AC-4AF3-415F-9404-5DCDA13DEB1F}">
      <dsp:nvSpPr>
        <dsp:cNvPr id="0" name=""/>
        <dsp:cNvSpPr/>
      </dsp:nvSpPr>
      <dsp:spPr>
        <a:xfrm>
          <a:off x="1042760" y="2159"/>
          <a:ext cx="1823549" cy="1823549"/>
        </a:xfrm>
        <a:prstGeom prst="ellipse">
          <a:avLst/>
        </a:prstGeom>
        <a:solidFill>
          <a:schemeClr val="accent1">
            <a:tint val="50000"/>
            <a:hueOff val="0"/>
            <a:satOff val="0"/>
            <a:lumOff val="0"/>
            <a:alphaOff val="0"/>
          </a:schemeClr>
        </a:solidFill>
        <a:ln w="9525" cap="rnd" cmpd="sng" algn="ctr">
          <a:solidFill>
            <a:schemeClr val="lt1">
              <a:hueOff val="0"/>
              <a:satOff val="0"/>
              <a:lumOff val="0"/>
              <a:alphaOff val="0"/>
            </a:schemeClr>
          </a:solidFill>
          <a:prstDash val="solid"/>
        </a:ln>
        <a:effectLst/>
      </dsp:spPr>
      <dsp:style>
        <a:lnRef idx="1">
          <a:scrgbClr r="0" g="0" b="0"/>
        </a:lnRef>
        <a:fillRef idx="1">
          <a:scrgbClr r="0" g="0" b="0"/>
        </a:fillRef>
        <a:effectRef idx="1">
          <a:scrgbClr r="0" g="0" b="0"/>
        </a:effectRef>
        <a:fontRef idx="minor"/>
      </dsp:style>
    </dsp:sp>
    <dsp:sp modelId="{402B3FD6-4C96-4ECB-8C3B-D8347039347F}">
      <dsp:nvSpPr>
        <dsp:cNvPr id="0" name=""/>
        <dsp:cNvSpPr/>
      </dsp:nvSpPr>
      <dsp:spPr>
        <a:xfrm rot="10800000">
          <a:off x="1954535" y="2370052"/>
          <a:ext cx="5949854" cy="1823549"/>
        </a:xfrm>
        <a:prstGeom prst="homePlate">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4135" tIns="99060" rIns="184912" bIns="99060" numCol="1" spcCol="1270" anchor="ctr" anchorCtr="0">
          <a:noAutofit/>
        </a:bodyPr>
        <a:lstStyle/>
        <a:p>
          <a:pPr lvl="0" algn="ctr" defTabSz="1155700">
            <a:lnSpc>
              <a:spcPct val="90000"/>
            </a:lnSpc>
            <a:spcBef>
              <a:spcPct val="0"/>
            </a:spcBef>
            <a:spcAft>
              <a:spcPct val="35000"/>
            </a:spcAft>
          </a:pPr>
          <a:r>
            <a:rPr lang="en-US" sz="2600" kern="1200"/>
            <a:t>A population may increase or decrease due to birth, death, immigration and migration.</a:t>
          </a:r>
        </a:p>
      </dsp:txBody>
      <dsp:txXfrm rot="10800000">
        <a:off x="2410422" y="2370052"/>
        <a:ext cx="5493967" cy="1823549"/>
      </dsp:txXfrm>
    </dsp:sp>
    <dsp:sp modelId="{F4ECAE20-E246-4369-B5A5-393F56D8EACF}">
      <dsp:nvSpPr>
        <dsp:cNvPr id="0" name=""/>
        <dsp:cNvSpPr/>
      </dsp:nvSpPr>
      <dsp:spPr>
        <a:xfrm>
          <a:off x="1042760" y="2370052"/>
          <a:ext cx="1823549" cy="1823549"/>
        </a:xfrm>
        <a:prstGeom prst="ellipse">
          <a:avLst/>
        </a:prstGeom>
        <a:solidFill>
          <a:schemeClr val="accent1">
            <a:tint val="50000"/>
            <a:hueOff val="0"/>
            <a:satOff val="0"/>
            <a:lumOff val="0"/>
            <a:alphaOff val="0"/>
          </a:schemeClr>
        </a:solidFill>
        <a:ln w="9525" cap="rnd" cmpd="sng" algn="ctr">
          <a:solidFill>
            <a:schemeClr val="lt1">
              <a:hueOff val="0"/>
              <a:satOff val="0"/>
              <a:lumOff val="0"/>
              <a:alphaOff val="0"/>
            </a:schemeClr>
          </a:solidFill>
          <a:prstDash val="solid"/>
        </a:ln>
        <a:effectLst/>
      </dsp:spPr>
      <dsp:style>
        <a:lnRef idx="1">
          <a:scrgbClr r="0" g="0" b="0"/>
        </a:lnRef>
        <a:fillRef idx="1">
          <a:scrgbClr r="0" g="0" b="0"/>
        </a:fillRef>
        <a:effectRef idx="1">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225BDC-43A4-4E3E-BFAB-F2BB42876EA3}">
      <dsp:nvSpPr>
        <dsp:cNvPr id="0" name=""/>
        <dsp:cNvSpPr/>
      </dsp:nvSpPr>
      <dsp:spPr>
        <a:xfrm>
          <a:off x="0" y="2532364"/>
          <a:ext cx="8947150" cy="1661505"/>
        </a:xfrm>
        <a:prstGeom prst="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63576" tIns="163576" rIns="163576" bIns="163576" numCol="1" spcCol="1270" anchor="ctr" anchorCtr="0">
          <a:noAutofit/>
        </a:bodyPr>
        <a:lstStyle/>
        <a:p>
          <a:pPr lvl="0" algn="ctr" defTabSz="1022350">
            <a:lnSpc>
              <a:spcPct val="90000"/>
            </a:lnSpc>
            <a:spcBef>
              <a:spcPct val="0"/>
            </a:spcBef>
            <a:spcAft>
              <a:spcPct val="35000"/>
            </a:spcAft>
          </a:pPr>
          <a:r>
            <a:rPr lang="en-US" sz="2300" kern="1200"/>
            <a:t>In demographics, population growth rate (PGR) is the rate at which the number of individuals in a population increases in a given time period as a fraction of the initial population. </a:t>
          </a:r>
        </a:p>
      </dsp:txBody>
      <dsp:txXfrm>
        <a:off x="0" y="2532364"/>
        <a:ext cx="8947150" cy="1661505"/>
      </dsp:txXfrm>
    </dsp:sp>
    <dsp:sp modelId="{496B5F6C-48F0-4BDF-A5EB-A8A64571C337}">
      <dsp:nvSpPr>
        <dsp:cNvPr id="0" name=""/>
        <dsp:cNvSpPr/>
      </dsp:nvSpPr>
      <dsp:spPr>
        <a:xfrm rot="10800000">
          <a:off x="0" y="1891"/>
          <a:ext cx="8947150" cy="2555395"/>
        </a:xfrm>
        <a:prstGeom prst="upArrowCallou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63576" tIns="163576" rIns="163576" bIns="163576" numCol="1" spcCol="1270" anchor="ctr" anchorCtr="0">
          <a:noAutofit/>
        </a:bodyPr>
        <a:lstStyle/>
        <a:p>
          <a:pPr lvl="0" algn="ctr" defTabSz="1022350">
            <a:lnSpc>
              <a:spcPct val="90000"/>
            </a:lnSpc>
            <a:spcBef>
              <a:spcPct val="0"/>
            </a:spcBef>
            <a:spcAft>
              <a:spcPct val="35000"/>
            </a:spcAft>
          </a:pPr>
          <a:r>
            <a:rPr lang="en-US" sz="2300" kern="1200" dirty="0"/>
            <a:t>It is the change in a population over time.</a:t>
          </a:r>
        </a:p>
        <a:p>
          <a:pPr lvl="0" algn="ctr" defTabSz="1022350">
            <a:lnSpc>
              <a:spcPct val="90000"/>
            </a:lnSpc>
            <a:spcBef>
              <a:spcPct val="0"/>
            </a:spcBef>
            <a:spcAft>
              <a:spcPct val="35000"/>
            </a:spcAft>
          </a:pPr>
          <a:r>
            <a:rPr lang="en-US" sz="2300" kern="1200" dirty="0"/>
            <a:t> population growth is the increase in the number of individuals in a population.</a:t>
          </a:r>
        </a:p>
      </dsp:txBody>
      <dsp:txXfrm rot="10800000">
        <a:off x="0" y="1891"/>
        <a:ext cx="8947150" cy="1660419"/>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C72E06A-3ED5-40E8-B39D-5988A47F9C27}" type="datetimeFigureOut">
              <a:rPr lang="en-US" smtClean="0"/>
              <a:t>01-May-20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E0BCB9-72D7-4561-9AD3-92FC59B05AC0}" type="slidenum">
              <a:rPr lang="en-US" smtClean="0"/>
              <a:t>‹#›</a:t>
            </a:fld>
            <a:endParaRPr lang="en-US" dirty="0"/>
          </a:p>
        </p:txBody>
      </p:sp>
    </p:spTree>
    <p:extLst>
      <p:ext uri="{BB962C8B-B14F-4D97-AF65-F5344CB8AC3E}">
        <p14:creationId xmlns:p14="http://schemas.microsoft.com/office/powerpoint/2010/main" val="2977562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72E06A-3ED5-40E8-B39D-5988A47F9C27}" type="datetimeFigureOut">
              <a:rPr lang="en-US" smtClean="0"/>
              <a:t>01-May-20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8E0BCB9-72D7-4561-9AD3-92FC59B05AC0}" type="slidenum">
              <a:rPr lang="en-US" smtClean="0"/>
              <a:t>‹#›</a:t>
            </a:fld>
            <a:endParaRPr lang="en-US" dirty="0"/>
          </a:p>
        </p:txBody>
      </p:sp>
    </p:spTree>
    <p:extLst>
      <p:ext uri="{BB962C8B-B14F-4D97-AF65-F5344CB8AC3E}">
        <p14:creationId xmlns:p14="http://schemas.microsoft.com/office/powerpoint/2010/main" val="732817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72E06A-3ED5-40E8-B39D-5988A47F9C27}" type="datetimeFigureOut">
              <a:rPr lang="en-US" smtClean="0"/>
              <a:t>01-May-20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E0BCB9-72D7-4561-9AD3-92FC59B05AC0}" type="slidenum">
              <a:rPr lang="en-US" smtClean="0"/>
              <a:t>‹#›</a:t>
            </a:fld>
            <a:endParaRPr lang="en-US" dirty="0"/>
          </a:p>
        </p:txBody>
      </p:sp>
    </p:spTree>
    <p:extLst>
      <p:ext uri="{BB962C8B-B14F-4D97-AF65-F5344CB8AC3E}">
        <p14:creationId xmlns:p14="http://schemas.microsoft.com/office/powerpoint/2010/main" val="9774149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72E06A-3ED5-40E8-B39D-5988A47F9C27}" type="datetimeFigureOut">
              <a:rPr lang="en-US" smtClean="0"/>
              <a:t>01-May-20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E0BCB9-72D7-4561-9AD3-92FC59B05AC0}" type="slidenum">
              <a:rPr lang="en-US" smtClean="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7574409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72E06A-3ED5-40E8-B39D-5988A47F9C27}" type="datetimeFigureOut">
              <a:rPr lang="en-US" smtClean="0"/>
              <a:t>01-May-20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E0BCB9-72D7-4561-9AD3-92FC59B05AC0}" type="slidenum">
              <a:rPr lang="en-US" smtClean="0"/>
              <a:t>‹#›</a:t>
            </a:fld>
            <a:endParaRPr lang="en-US" dirty="0"/>
          </a:p>
        </p:txBody>
      </p:sp>
    </p:spTree>
    <p:extLst>
      <p:ext uri="{BB962C8B-B14F-4D97-AF65-F5344CB8AC3E}">
        <p14:creationId xmlns:p14="http://schemas.microsoft.com/office/powerpoint/2010/main" val="26210076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C72E06A-3ED5-40E8-B39D-5988A47F9C27}" type="datetimeFigureOut">
              <a:rPr lang="en-US" smtClean="0"/>
              <a:t>01-May-20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E0BCB9-72D7-4561-9AD3-92FC59B05AC0}" type="slidenum">
              <a:rPr lang="en-US" smtClean="0"/>
              <a:t>‹#›</a:t>
            </a:fld>
            <a:endParaRPr lang="en-US" dirty="0"/>
          </a:p>
        </p:txBody>
      </p:sp>
    </p:spTree>
    <p:extLst>
      <p:ext uri="{BB962C8B-B14F-4D97-AF65-F5344CB8AC3E}">
        <p14:creationId xmlns:p14="http://schemas.microsoft.com/office/powerpoint/2010/main" val="38737440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C72E06A-3ED5-40E8-B39D-5988A47F9C27}" type="datetimeFigureOut">
              <a:rPr lang="en-US" smtClean="0"/>
              <a:t>01-May-20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E0BCB9-72D7-4561-9AD3-92FC59B05AC0}" type="slidenum">
              <a:rPr lang="en-US" smtClean="0"/>
              <a:t>‹#›</a:t>
            </a:fld>
            <a:endParaRPr lang="en-US" dirty="0"/>
          </a:p>
        </p:txBody>
      </p:sp>
    </p:spTree>
    <p:extLst>
      <p:ext uri="{BB962C8B-B14F-4D97-AF65-F5344CB8AC3E}">
        <p14:creationId xmlns:p14="http://schemas.microsoft.com/office/powerpoint/2010/main" val="38254915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72E06A-3ED5-40E8-B39D-5988A47F9C27}" type="datetimeFigureOut">
              <a:rPr lang="en-US" smtClean="0"/>
              <a:t>01-May-20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E0BCB9-72D7-4561-9AD3-92FC59B05AC0}" type="slidenum">
              <a:rPr lang="en-US" smtClean="0"/>
              <a:t>‹#›</a:t>
            </a:fld>
            <a:endParaRPr lang="en-US" dirty="0"/>
          </a:p>
        </p:txBody>
      </p:sp>
    </p:spTree>
    <p:extLst>
      <p:ext uri="{BB962C8B-B14F-4D97-AF65-F5344CB8AC3E}">
        <p14:creationId xmlns:p14="http://schemas.microsoft.com/office/powerpoint/2010/main" val="11176059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72E06A-3ED5-40E8-B39D-5988A47F9C27}" type="datetimeFigureOut">
              <a:rPr lang="en-US" smtClean="0"/>
              <a:t>01-May-20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E0BCB9-72D7-4561-9AD3-92FC59B05AC0}" type="slidenum">
              <a:rPr lang="en-US" smtClean="0"/>
              <a:t>‹#›</a:t>
            </a:fld>
            <a:endParaRPr lang="en-US" dirty="0"/>
          </a:p>
        </p:txBody>
      </p:sp>
    </p:spTree>
    <p:extLst>
      <p:ext uri="{BB962C8B-B14F-4D97-AF65-F5344CB8AC3E}">
        <p14:creationId xmlns:p14="http://schemas.microsoft.com/office/powerpoint/2010/main" val="2384134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C72E06A-3ED5-40E8-B39D-5988A47F9C27}" type="datetimeFigureOut">
              <a:rPr lang="en-US" smtClean="0"/>
              <a:t>01-May-20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E0BCB9-72D7-4561-9AD3-92FC59B05AC0}" type="slidenum">
              <a:rPr lang="en-US" smtClean="0"/>
              <a:t>‹#›</a:t>
            </a:fld>
            <a:endParaRPr lang="en-US" dirty="0"/>
          </a:p>
        </p:txBody>
      </p:sp>
    </p:spTree>
    <p:extLst>
      <p:ext uri="{BB962C8B-B14F-4D97-AF65-F5344CB8AC3E}">
        <p14:creationId xmlns:p14="http://schemas.microsoft.com/office/powerpoint/2010/main" val="285466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72E06A-3ED5-40E8-B39D-5988A47F9C27}" type="datetimeFigureOut">
              <a:rPr lang="en-US" smtClean="0"/>
              <a:t>01-May-20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E0BCB9-72D7-4561-9AD3-92FC59B05AC0}" type="slidenum">
              <a:rPr lang="en-US" smtClean="0"/>
              <a:t>‹#›</a:t>
            </a:fld>
            <a:endParaRPr lang="en-US" dirty="0"/>
          </a:p>
        </p:txBody>
      </p:sp>
    </p:spTree>
    <p:extLst>
      <p:ext uri="{BB962C8B-B14F-4D97-AF65-F5344CB8AC3E}">
        <p14:creationId xmlns:p14="http://schemas.microsoft.com/office/powerpoint/2010/main" val="937135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C72E06A-3ED5-40E8-B39D-5988A47F9C27}" type="datetimeFigureOut">
              <a:rPr lang="en-US" smtClean="0"/>
              <a:t>01-May-20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8E0BCB9-72D7-4561-9AD3-92FC59B05AC0}" type="slidenum">
              <a:rPr lang="en-US" smtClean="0"/>
              <a:t>‹#›</a:t>
            </a:fld>
            <a:endParaRPr lang="en-US" dirty="0"/>
          </a:p>
        </p:txBody>
      </p:sp>
    </p:spTree>
    <p:extLst>
      <p:ext uri="{BB962C8B-B14F-4D97-AF65-F5344CB8AC3E}">
        <p14:creationId xmlns:p14="http://schemas.microsoft.com/office/powerpoint/2010/main" val="3948651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C72E06A-3ED5-40E8-B39D-5988A47F9C27}" type="datetimeFigureOut">
              <a:rPr lang="en-US" smtClean="0"/>
              <a:t>01-May-20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8E0BCB9-72D7-4561-9AD3-92FC59B05AC0}" type="slidenum">
              <a:rPr lang="en-US" smtClean="0"/>
              <a:t>‹#›</a:t>
            </a:fld>
            <a:endParaRPr lang="en-US" dirty="0"/>
          </a:p>
        </p:txBody>
      </p:sp>
    </p:spTree>
    <p:extLst>
      <p:ext uri="{BB962C8B-B14F-4D97-AF65-F5344CB8AC3E}">
        <p14:creationId xmlns:p14="http://schemas.microsoft.com/office/powerpoint/2010/main" val="1947832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C72E06A-3ED5-40E8-B39D-5988A47F9C27}" type="datetimeFigureOut">
              <a:rPr lang="en-US" smtClean="0"/>
              <a:t>01-May-20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88E0BCB9-72D7-4561-9AD3-92FC59B05AC0}" type="slidenum">
              <a:rPr lang="en-US" smtClean="0"/>
              <a:t>‹#›</a:t>
            </a:fld>
            <a:endParaRPr lang="en-US" dirty="0"/>
          </a:p>
        </p:txBody>
      </p:sp>
    </p:spTree>
    <p:extLst>
      <p:ext uri="{BB962C8B-B14F-4D97-AF65-F5344CB8AC3E}">
        <p14:creationId xmlns:p14="http://schemas.microsoft.com/office/powerpoint/2010/main" val="3178282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C72E06A-3ED5-40E8-B39D-5988A47F9C27}" type="datetimeFigureOut">
              <a:rPr lang="en-US" smtClean="0"/>
              <a:t>01-May-20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88E0BCB9-72D7-4561-9AD3-92FC59B05AC0}" type="slidenum">
              <a:rPr lang="en-US" smtClean="0"/>
              <a:t>‹#›</a:t>
            </a:fld>
            <a:endParaRPr lang="en-US" dirty="0"/>
          </a:p>
        </p:txBody>
      </p:sp>
    </p:spTree>
    <p:extLst>
      <p:ext uri="{BB962C8B-B14F-4D97-AF65-F5344CB8AC3E}">
        <p14:creationId xmlns:p14="http://schemas.microsoft.com/office/powerpoint/2010/main" val="4203180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C72E06A-3ED5-40E8-B39D-5988A47F9C27}" type="datetimeFigureOut">
              <a:rPr lang="en-US" smtClean="0"/>
              <a:t>01-May-20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88E0BCB9-72D7-4561-9AD3-92FC59B05AC0}" type="slidenum">
              <a:rPr lang="en-US" smtClean="0"/>
              <a:t>‹#›</a:t>
            </a:fld>
            <a:endParaRPr lang="en-US" dirty="0"/>
          </a:p>
        </p:txBody>
      </p:sp>
    </p:spTree>
    <p:extLst>
      <p:ext uri="{BB962C8B-B14F-4D97-AF65-F5344CB8AC3E}">
        <p14:creationId xmlns:p14="http://schemas.microsoft.com/office/powerpoint/2010/main" val="1084400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72E06A-3ED5-40E8-B39D-5988A47F9C27}" type="datetimeFigureOut">
              <a:rPr lang="en-US" smtClean="0"/>
              <a:t>01-May-20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8E0BCB9-72D7-4561-9AD3-92FC59B05AC0}" type="slidenum">
              <a:rPr lang="en-US" smtClean="0"/>
              <a:t>‹#›</a:t>
            </a:fld>
            <a:endParaRPr lang="en-US" dirty="0"/>
          </a:p>
        </p:txBody>
      </p:sp>
    </p:spTree>
    <p:extLst>
      <p:ext uri="{BB962C8B-B14F-4D97-AF65-F5344CB8AC3E}">
        <p14:creationId xmlns:p14="http://schemas.microsoft.com/office/powerpoint/2010/main" val="3592649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C72E06A-3ED5-40E8-B39D-5988A47F9C27}" type="datetimeFigureOut">
              <a:rPr lang="en-US" smtClean="0"/>
              <a:t>01-May-20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88E0BCB9-72D7-4561-9AD3-92FC59B05AC0}" type="slidenum">
              <a:rPr lang="en-US" smtClean="0"/>
              <a:t>‹#›</a:t>
            </a:fld>
            <a:endParaRPr lang="en-US" dirty="0"/>
          </a:p>
        </p:txBody>
      </p:sp>
    </p:spTree>
    <p:extLst>
      <p:ext uri="{BB962C8B-B14F-4D97-AF65-F5344CB8AC3E}">
        <p14:creationId xmlns:p14="http://schemas.microsoft.com/office/powerpoint/2010/main" val="287534257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 xmlns:a16="http://schemas.microsoft.com/office/drawing/2014/main" id="{AD7382A0-DE5E-4FA2-B9AA-CCA3EFA37A9B}"/>
              </a:ext>
            </a:extLst>
          </p:cNvPr>
          <p:cNvGraphicFramePr/>
          <p:nvPr>
            <p:extLst>
              <p:ext uri="{D42A27DB-BD31-4B8C-83A1-F6EECF244321}">
                <p14:modId xmlns:p14="http://schemas.microsoft.com/office/powerpoint/2010/main" val="62665071"/>
              </p:ext>
            </p:extLst>
          </p:nvPr>
        </p:nvGraphicFramePr>
        <p:xfrm>
          <a:off x="1524000" y="1122363"/>
          <a:ext cx="9144000" cy="238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ubtitle 2">
            <a:extLst>
              <a:ext uri="{FF2B5EF4-FFF2-40B4-BE49-F238E27FC236}">
                <a16:creationId xmlns="" xmlns:a16="http://schemas.microsoft.com/office/drawing/2014/main" id="{2E689D1A-1529-4DF2-BAE6-EB570CF8481B}"/>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3631790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7CBF92E8-67BC-4616-A917-6ECD0C6BA568}"/>
              </a:ext>
            </a:extLst>
          </p:cNvPr>
          <p:cNvSpPr>
            <a:spLocks noGrp="1"/>
          </p:cNvSpPr>
          <p:nvPr>
            <p:ph idx="1"/>
          </p:nvPr>
        </p:nvSpPr>
        <p:spPr>
          <a:xfrm>
            <a:off x="1077554" y="546090"/>
            <a:ext cx="8946541" cy="4195481"/>
          </a:xfrm>
        </p:spPr>
        <p:txBody>
          <a:bodyPr>
            <a:noAutofit/>
          </a:bodyPr>
          <a:lstStyle/>
          <a:p>
            <a:pPr marL="0" indent="0">
              <a:buNone/>
            </a:pPr>
            <a:r>
              <a:rPr lang="en-US" sz="3200" dirty="0"/>
              <a:t>2. Water Shortage For more people, naturally more water is needed. In a place where the population is big, there is water problem.</a:t>
            </a:r>
          </a:p>
          <a:p>
            <a:pPr marL="0" indent="0">
              <a:buNone/>
            </a:pPr>
            <a:endParaRPr lang="en-US" sz="3200" dirty="0"/>
          </a:p>
          <a:p>
            <a:pPr marL="0" indent="0">
              <a:buNone/>
            </a:pPr>
            <a:r>
              <a:rPr lang="en-US" sz="3200" dirty="0"/>
              <a:t> 3. Housing Problem There are only a few families who own their houses and lots. At times, in crowded areas, people build their houses along the railroads, riverbanks and even along sidewalks. These people are called informal settlers.</a:t>
            </a:r>
          </a:p>
        </p:txBody>
      </p:sp>
    </p:spTree>
    <p:extLst>
      <p:ext uri="{BB962C8B-B14F-4D97-AF65-F5344CB8AC3E}">
        <p14:creationId xmlns:p14="http://schemas.microsoft.com/office/powerpoint/2010/main" val="4814258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94C5458-67BF-43BF-B4D2-521919AE59DD}"/>
              </a:ext>
            </a:extLst>
          </p:cNvPr>
          <p:cNvSpPr>
            <a:spLocks noGrp="1"/>
          </p:cNvSpPr>
          <p:nvPr>
            <p:ph type="title"/>
          </p:nvPr>
        </p:nvSpPr>
        <p:spPr/>
        <p:txBody>
          <a:bodyPr/>
          <a:lstStyle/>
          <a:p>
            <a:endParaRPr lang="en-US"/>
          </a:p>
        </p:txBody>
      </p:sp>
      <p:sp>
        <p:nvSpPr>
          <p:cNvPr id="3" name="Content Placeholder 2">
            <a:extLst>
              <a:ext uri="{FF2B5EF4-FFF2-40B4-BE49-F238E27FC236}">
                <a16:creationId xmlns="" xmlns:a16="http://schemas.microsoft.com/office/drawing/2014/main" id="{065A466B-676C-49DA-9367-A75F19F1ADB8}"/>
              </a:ext>
            </a:extLst>
          </p:cNvPr>
          <p:cNvSpPr>
            <a:spLocks noGrp="1"/>
          </p:cNvSpPr>
          <p:nvPr>
            <p:ph idx="1"/>
          </p:nvPr>
        </p:nvSpPr>
        <p:spPr/>
        <p:txBody>
          <a:bodyPr>
            <a:normAutofit fontScale="85000" lnSpcReduction="10000"/>
          </a:bodyPr>
          <a:lstStyle/>
          <a:p>
            <a:pPr marL="0" indent="0">
              <a:buNone/>
            </a:pPr>
            <a:r>
              <a:rPr lang="en-US" sz="3600" dirty="0"/>
              <a:t>4. Unemployment </a:t>
            </a:r>
          </a:p>
          <a:p>
            <a:pPr marL="0" indent="0">
              <a:buNone/>
            </a:pPr>
            <a:endParaRPr lang="en-US" sz="3600" dirty="0"/>
          </a:p>
          <a:p>
            <a:pPr marL="0" indent="0">
              <a:buNone/>
            </a:pPr>
            <a:r>
              <a:rPr lang="en-US" sz="3600" dirty="0"/>
              <a:t>Too many people compete with one another for the limited jobs that are available. Unfortunately, the government cannot provide enough jobs for every job applicant. Many applicants end up underemployed-working in jobs way below their educational qualifications and attainment.</a:t>
            </a:r>
          </a:p>
        </p:txBody>
      </p:sp>
    </p:spTree>
    <p:extLst>
      <p:ext uri="{BB962C8B-B14F-4D97-AF65-F5344CB8AC3E}">
        <p14:creationId xmlns:p14="http://schemas.microsoft.com/office/powerpoint/2010/main" val="13817793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351A85C-C8D2-46EF-9CAA-429EC0BB331F}"/>
              </a:ext>
            </a:extLst>
          </p:cNvPr>
          <p:cNvSpPr>
            <a:spLocks noGrp="1"/>
          </p:cNvSpPr>
          <p:nvPr>
            <p:ph type="title"/>
          </p:nvPr>
        </p:nvSpPr>
        <p:spPr/>
        <p:txBody>
          <a:bodyPr/>
          <a:lstStyle/>
          <a:p>
            <a:endParaRPr lang="en-US"/>
          </a:p>
        </p:txBody>
      </p:sp>
      <p:sp>
        <p:nvSpPr>
          <p:cNvPr id="3" name="Content Placeholder 2">
            <a:extLst>
              <a:ext uri="{FF2B5EF4-FFF2-40B4-BE49-F238E27FC236}">
                <a16:creationId xmlns="" xmlns:a16="http://schemas.microsoft.com/office/drawing/2014/main" id="{9778F032-B26A-4BF3-99AB-ACF8F63944EC}"/>
              </a:ext>
            </a:extLst>
          </p:cNvPr>
          <p:cNvSpPr>
            <a:spLocks noGrp="1"/>
          </p:cNvSpPr>
          <p:nvPr>
            <p:ph idx="1"/>
          </p:nvPr>
        </p:nvSpPr>
        <p:spPr/>
        <p:txBody>
          <a:bodyPr>
            <a:normAutofit lnSpcReduction="10000"/>
          </a:bodyPr>
          <a:lstStyle/>
          <a:p>
            <a:pPr marL="0" indent="0">
              <a:buNone/>
            </a:pPr>
            <a:r>
              <a:rPr lang="en-US" sz="3600" dirty="0"/>
              <a:t>5. Peace and Order </a:t>
            </a:r>
          </a:p>
          <a:p>
            <a:pPr marL="0" indent="0">
              <a:buNone/>
            </a:pPr>
            <a:r>
              <a:rPr lang="en-US" sz="3600" dirty="0"/>
              <a:t> Due to big population, unemployment, hunger, homelessness, sickness and frustrations, many people resort to illegal and criminal acts just to survive. This leads to a rise in criminality that endangers the peace and security of the country.</a:t>
            </a:r>
          </a:p>
        </p:txBody>
      </p:sp>
    </p:spTree>
    <p:extLst>
      <p:ext uri="{BB962C8B-B14F-4D97-AF65-F5344CB8AC3E}">
        <p14:creationId xmlns:p14="http://schemas.microsoft.com/office/powerpoint/2010/main" val="14736959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4086EEA-24D7-45B8-B6CA-4271597CBBCD}"/>
              </a:ext>
            </a:extLst>
          </p:cNvPr>
          <p:cNvSpPr>
            <a:spLocks noGrp="1"/>
          </p:cNvSpPr>
          <p:nvPr>
            <p:ph type="title"/>
          </p:nvPr>
        </p:nvSpPr>
        <p:spPr/>
        <p:txBody>
          <a:bodyPr/>
          <a:lstStyle/>
          <a:p>
            <a:endParaRPr lang="en-US"/>
          </a:p>
        </p:txBody>
      </p:sp>
      <p:sp>
        <p:nvSpPr>
          <p:cNvPr id="3" name="Content Placeholder 2">
            <a:extLst>
              <a:ext uri="{FF2B5EF4-FFF2-40B4-BE49-F238E27FC236}">
                <a16:creationId xmlns="" xmlns:a16="http://schemas.microsoft.com/office/drawing/2014/main" id="{955C2162-AD50-4D52-8BA9-5BF598E80267}"/>
              </a:ext>
            </a:extLst>
          </p:cNvPr>
          <p:cNvSpPr>
            <a:spLocks noGrp="1"/>
          </p:cNvSpPr>
          <p:nvPr>
            <p:ph idx="1"/>
          </p:nvPr>
        </p:nvSpPr>
        <p:spPr/>
        <p:txBody>
          <a:bodyPr>
            <a:normAutofit fontScale="92500" lnSpcReduction="20000"/>
          </a:bodyPr>
          <a:lstStyle/>
          <a:p>
            <a:pPr marL="0" indent="0">
              <a:buNone/>
            </a:pPr>
            <a:r>
              <a:rPr lang="en-US" sz="3600" dirty="0"/>
              <a:t>6. Health Problems </a:t>
            </a:r>
          </a:p>
          <a:p>
            <a:r>
              <a:rPr lang="en-US" sz="3600" dirty="0"/>
              <a:t> Malnutrition due to lack of food and food nutrients </a:t>
            </a:r>
          </a:p>
          <a:p>
            <a:r>
              <a:rPr lang="en-US" sz="3600" dirty="0"/>
              <a:t> Unsanitary surroundings due to indiscriminate garbage disposal</a:t>
            </a:r>
          </a:p>
          <a:p>
            <a:r>
              <a:rPr lang="en-US" sz="3600" dirty="0"/>
              <a:t> Poor hygiene and poor health </a:t>
            </a:r>
          </a:p>
          <a:p>
            <a:r>
              <a:rPr lang="en-US" sz="3600" dirty="0"/>
              <a:t> Presence of diseases like bronchitis among babies, diarrhea and tuberculosis</a:t>
            </a:r>
          </a:p>
        </p:txBody>
      </p:sp>
    </p:spTree>
    <p:extLst>
      <p:ext uri="{BB962C8B-B14F-4D97-AF65-F5344CB8AC3E}">
        <p14:creationId xmlns:p14="http://schemas.microsoft.com/office/powerpoint/2010/main" val="3490303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2900C09-A4A7-4457-8FF2-55B2E68D2B5C}"/>
              </a:ext>
            </a:extLst>
          </p:cNvPr>
          <p:cNvSpPr>
            <a:spLocks noGrp="1"/>
          </p:cNvSpPr>
          <p:nvPr>
            <p:ph idx="1"/>
          </p:nvPr>
        </p:nvSpPr>
        <p:spPr>
          <a:xfrm>
            <a:off x="838200" y="799049"/>
            <a:ext cx="10515600" cy="4785485"/>
          </a:xfrm>
        </p:spPr>
        <p:txBody>
          <a:bodyPr>
            <a:noAutofit/>
          </a:bodyPr>
          <a:lstStyle/>
          <a:p>
            <a:pPr marL="0" indent="0">
              <a:buNone/>
            </a:pPr>
            <a:r>
              <a:rPr lang="en-US" sz="3200" dirty="0"/>
              <a:t>7. Garbage Problem </a:t>
            </a:r>
          </a:p>
          <a:p>
            <a:r>
              <a:rPr lang="en-US" sz="3200" dirty="0"/>
              <a:t>When there are many people producing garbage, we need more space for garbage. Rotting garbage gives off poisonous gas called methane. This adds to air pollution.</a:t>
            </a:r>
          </a:p>
          <a:p>
            <a:r>
              <a:rPr lang="en-US" sz="3200" dirty="0"/>
              <a:t> Heaps of garbage that easily decay are biodegradable and those that do not are non-biodegradable like pieces of plastics or plastic bags. Plastic materials clogging in “ esteros” and canals contribute to flooding.</a:t>
            </a:r>
          </a:p>
        </p:txBody>
      </p:sp>
    </p:spTree>
    <p:extLst>
      <p:ext uri="{BB962C8B-B14F-4D97-AF65-F5344CB8AC3E}">
        <p14:creationId xmlns:p14="http://schemas.microsoft.com/office/powerpoint/2010/main" val="2118930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72E3756A-9F78-4D4C-9763-1ABC99A16887}"/>
              </a:ext>
            </a:extLst>
          </p:cNvPr>
          <p:cNvSpPr>
            <a:spLocks noGrp="1"/>
          </p:cNvSpPr>
          <p:nvPr>
            <p:ph idx="1"/>
          </p:nvPr>
        </p:nvSpPr>
        <p:spPr>
          <a:xfrm>
            <a:off x="1167706" y="790788"/>
            <a:ext cx="8946541" cy="4195481"/>
          </a:xfrm>
        </p:spPr>
        <p:txBody>
          <a:bodyPr>
            <a:noAutofit/>
          </a:bodyPr>
          <a:lstStyle/>
          <a:p>
            <a:pPr marL="0" indent="0">
              <a:buNone/>
            </a:pPr>
            <a:r>
              <a:rPr lang="en-US" sz="3200" dirty="0"/>
              <a:t>8. Pollution </a:t>
            </a:r>
          </a:p>
          <a:p>
            <a:r>
              <a:rPr lang="en-US" sz="3200" dirty="0"/>
              <a:t>In crowded communities, many people are prone to polluted air, contaminated water and noisy environment.</a:t>
            </a:r>
          </a:p>
          <a:p>
            <a:r>
              <a:rPr lang="en-US" sz="3200" dirty="0"/>
              <a:t> As the population grows, more industries and factories are built. These give off harmful gases and chemicals like nitrogen oxide, carbon monoxide, and lead.</a:t>
            </a:r>
          </a:p>
          <a:p>
            <a:r>
              <a:rPr lang="en-US" sz="3200" dirty="0"/>
              <a:t> Water is also polluted in crowded communities. </a:t>
            </a:r>
          </a:p>
        </p:txBody>
      </p:sp>
    </p:spTree>
    <p:extLst>
      <p:ext uri="{BB962C8B-B14F-4D97-AF65-F5344CB8AC3E}">
        <p14:creationId xmlns:p14="http://schemas.microsoft.com/office/powerpoint/2010/main" val="42676319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F19F08D-2F73-4728-9F67-4EA6B617CE1A}"/>
              </a:ext>
            </a:extLst>
          </p:cNvPr>
          <p:cNvSpPr>
            <a:spLocks noGrp="1"/>
          </p:cNvSpPr>
          <p:nvPr>
            <p:ph type="title"/>
          </p:nvPr>
        </p:nvSpPr>
        <p:spPr/>
        <p:txBody>
          <a:bodyPr/>
          <a:lstStyle/>
          <a:p>
            <a:r>
              <a:rPr lang="en-US" dirty="0"/>
              <a:t>Solutions to Problems on Population Growth</a:t>
            </a:r>
          </a:p>
        </p:txBody>
      </p:sp>
      <p:sp>
        <p:nvSpPr>
          <p:cNvPr id="3" name="Content Placeholder 2">
            <a:extLst>
              <a:ext uri="{FF2B5EF4-FFF2-40B4-BE49-F238E27FC236}">
                <a16:creationId xmlns="" xmlns:a16="http://schemas.microsoft.com/office/drawing/2014/main" id="{6481DFA4-B318-481C-92D7-3E9643AED5F7}"/>
              </a:ext>
            </a:extLst>
          </p:cNvPr>
          <p:cNvSpPr>
            <a:spLocks noGrp="1"/>
          </p:cNvSpPr>
          <p:nvPr>
            <p:ph idx="1"/>
          </p:nvPr>
        </p:nvSpPr>
        <p:spPr/>
        <p:txBody>
          <a:bodyPr>
            <a:normAutofit/>
          </a:bodyPr>
          <a:lstStyle/>
          <a:p>
            <a:r>
              <a:rPr lang="en-US" sz="2800" dirty="0"/>
              <a:t>Development programs to increase food </a:t>
            </a:r>
            <a:r>
              <a:rPr lang="en-US" sz="2800" dirty="0" err="1"/>
              <a:t>production,provide</a:t>
            </a:r>
            <a:r>
              <a:rPr lang="en-US" sz="2800" dirty="0"/>
              <a:t> potable water supply, construct more road and bridges. </a:t>
            </a:r>
          </a:p>
          <a:p>
            <a:r>
              <a:rPr lang="en-US" sz="2800" dirty="0"/>
              <a:t>Promoting health and wellness of the people by building more hospitals, health clinics and render effective health services. </a:t>
            </a:r>
          </a:p>
          <a:p>
            <a:r>
              <a:rPr lang="en-US" sz="2800" dirty="0"/>
              <a:t>The government has carried out housing programs on low cost housing in cooperation with the National Housing Authority. </a:t>
            </a:r>
          </a:p>
          <a:p>
            <a:endParaRPr lang="en-US" sz="2800" dirty="0"/>
          </a:p>
        </p:txBody>
      </p:sp>
    </p:spTree>
    <p:extLst>
      <p:ext uri="{BB962C8B-B14F-4D97-AF65-F5344CB8AC3E}">
        <p14:creationId xmlns:p14="http://schemas.microsoft.com/office/powerpoint/2010/main" val="1910706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 xmlns:a16="http://schemas.microsoft.com/office/drawing/2014/main" id="{CFB08D73-3000-4CD8-A1CC-0EA7F2E7362F}"/>
              </a:ext>
            </a:extLst>
          </p:cNvPr>
          <p:cNvGraphicFramePr/>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4">
            <a:extLst>
              <a:ext uri="{FF2B5EF4-FFF2-40B4-BE49-F238E27FC236}">
                <a16:creationId xmlns="" xmlns:a16="http://schemas.microsoft.com/office/drawing/2014/main" id="{83EA0F6D-9A91-460A-B4AF-2F64F43A8056}"/>
              </a:ext>
            </a:extLst>
          </p:cNvPr>
          <p:cNvGraphicFramePr>
            <a:graphicFrameLocks noGrp="1"/>
          </p:cNvGraphicFramePr>
          <p:nvPr>
            <p:ph idx="1"/>
            <p:extLst>
              <p:ext uri="{D42A27DB-BD31-4B8C-83A1-F6EECF244321}">
                <p14:modId xmlns:p14="http://schemas.microsoft.com/office/powerpoint/2010/main" val="3919206847"/>
              </p:ext>
            </p:extLst>
          </p:nvPr>
        </p:nvGraphicFramePr>
        <p:xfrm>
          <a:off x="1103313" y="2052638"/>
          <a:ext cx="8947150" cy="419576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067163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47C03F9-D369-4E6E-AC8E-1D204ABE91A8}"/>
              </a:ext>
            </a:extLst>
          </p:cNvPr>
          <p:cNvSpPr>
            <a:spLocks noGrp="1"/>
          </p:cNvSpPr>
          <p:nvPr>
            <p:ph type="title"/>
          </p:nvPr>
        </p:nvSpPr>
        <p:spPr/>
        <p:txBody>
          <a:bodyPr/>
          <a:lstStyle/>
          <a:p>
            <a:r>
              <a:rPr lang="en-US" dirty="0"/>
              <a:t>Population Growth</a:t>
            </a:r>
          </a:p>
        </p:txBody>
      </p:sp>
      <p:graphicFrame>
        <p:nvGraphicFramePr>
          <p:cNvPr id="4" name="Content Placeholder 3">
            <a:extLst>
              <a:ext uri="{FF2B5EF4-FFF2-40B4-BE49-F238E27FC236}">
                <a16:creationId xmlns="" xmlns:a16="http://schemas.microsoft.com/office/drawing/2014/main" id="{78F6B0B9-2B83-40E2-8CCE-07FBB093A24B}"/>
              </a:ext>
            </a:extLst>
          </p:cNvPr>
          <p:cNvGraphicFramePr>
            <a:graphicFrameLocks noGrp="1"/>
          </p:cNvGraphicFramePr>
          <p:nvPr>
            <p:ph idx="1"/>
            <p:extLst>
              <p:ext uri="{D42A27DB-BD31-4B8C-83A1-F6EECF244321}">
                <p14:modId xmlns:p14="http://schemas.microsoft.com/office/powerpoint/2010/main" val="2036946452"/>
              </p:ext>
            </p:extLst>
          </p:nvPr>
        </p:nvGraphicFramePr>
        <p:xfrm>
          <a:off x="1103313" y="2052638"/>
          <a:ext cx="8947150" cy="41957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61974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Population Of Pakistan</a:t>
            </a:r>
            <a:endParaRPr lang="en-US" dirty="0"/>
          </a:p>
        </p:txBody>
      </p:sp>
      <p:sp>
        <p:nvSpPr>
          <p:cNvPr id="3" name="Content Placeholder 2"/>
          <p:cNvSpPr>
            <a:spLocks noGrp="1"/>
          </p:cNvSpPr>
          <p:nvPr>
            <p:ph idx="1"/>
          </p:nvPr>
        </p:nvSpPr>
        <p:spPr/>
        <p:txBody>
          <a:bodyPr/>
          <a:lstStyle/>
          <a:p>
            <a:r>
              <a:rPr lang="en-US" dirty="0"/>
              <a:t>During 1950–2012, Pakistan's urban population expanded over sevenfold, while the total population increased by over fourfold. In the past, the country's population had a relatively high growth rate that has been changed by moderate birth rates. Between 1998–2017 the average population growth rate stood at 2.40%.</a:t>
            </a:r>
          </a:p>
          <a:p>
            <a:r>
              <a:rPr lang="en-US" dirty="0"/>
              <a:t>Dramatic social changes have led to rapid urbanization and the emergence of megacities. During 1990–2003, Pakistan sustained its historical lead as the second-most urbanized nation in South Asia with city dwellers making up 36% of its population. Furthermore, 50% of Pakistanis now reside in towns of 5,000 people or more.</a:t>
            </a:r>
          </a:p>
          <a:p>
            <a:endParaRPr lang="en-US" dirty="0"/>
          </a:p>
        </p:txBody>
      </p:sp>
    </p:spTree>
    <p:extLst>
      <p:ext uri="{BB962C8B-B14F-4D97-AF65-F5344CB8AC3E}">
        <p14:creationId xmlns:p14="http://schemas.microsoft.com/office/powerpoint/2010/main" val="1241056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Population Of Pakistan</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84857" y="1790163"/>
            <a:ext cx="9620518" cy="4906851"/>
          </a:xfrm>
        </p:spPr>
      </p:pic>
    </p:spTree>
    <p:extLst>
      <p:ext uri="{BB962C8B-B14F-4D97-AF65-F5344CB8AC3E}">
        <p14:creationId xmlns:p14="http://schemas.microsoft.com/office/powerpoint/2010/main" val="1218498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 Structure</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07792" y="1152983"/>
            <a:ext cx="7705910" cy="5479924"/>
          </a:xfrm>
        </p:spPr>
      </p:pic>
    </p:spTree>
    <p:extLst>
      <p:ext uri="{BB962C8B-B14F-4D97-AF65-F5344CB8AC3E}">
        <p14:creationId xmlns:p14="http://schemas.microsoft.com/office/powerpoint/2010/main" val="87232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Of Population Growth in Pakistan</a:t>
            </a:r>
            <a:endParaRPr lang="en-US" dirty="0"/>
          </a:p>
        </p:txBody>
      </p:sp>
      <p:sp>
        <p:nvSpPr>
          <p:cNvPr id="3" name="Content Placeholder 2"/>
          <p:cNvSpPr>
            <a:spLocks noGrp="1"/>
          </p:cNvSpPr>
          <p:nvPr>
            <p:ph idx="1"/>
          </p:nvPr>
        </p:nvSpPr>
        <p:spPr/>
        <p:txBody>
          <a:bodyPr>
            <a:normAutofit/>
          </a:bodyPr>
          <a:lstStyle/>
          <a:p>
            <a:r>
              <a:rPr lang="en-US" sz="4000" dirty="0"/>
              <a:t>Lack of women Empowerment</a:t>
            </a:r>
            <a:r>
              <a:rPr lang="en-US" sz="4000" dirty="0" smtClean="0"/>
              <a:t>.</a:t>
            </a:r>
          </a:p>
          <a:p>
            <a:r>
              <a:rPr lang="en-US" sz="4000" dirty="0" smtClean="0"/>
              <a:t>Illiteracy.</a:t>
            </a:r>
          </a:p>
          <a:p>
            <a:r>
              <a:rPr lang="en-US" sz="4000" dirty="0" smtClean="0"/>
              <a:t>Wish for Son.</a:t>
            </a:r>
          </a:p>
          <a:p>
            <a:r>
              <a:rPr lang="en-US" sz="4000" dirty="0" smtClean="0"/>
              <a:t>Lack of information</a:t>
            </a:r>
          </a:p>
          <a:p>
            <a:r>
              <a:rPr lang="en-US" sz="4000" dirty="0" smtClean="0"/>
              <a:t>Lack of Knowledge.</a:t>
            </a:r>
          </a:p>
        </p:txBody>
      </p:sp>
    </p:spTree>
    <p:extLst>
      <p:ext uri="{BB962C8B-B14F-4D97-AF65-F5344CB8AC3E}">
        <p14:creationId xmlns:p14="http://schemas.microsoft.com/office/powerpoint/2010/main" val="1778590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4000" dirty="0"/>
              <a:t>Poor Policies By Governments.</a:t>
            </a:r>
          </a:p>
          <a:p>
            <a:r>
              <a:rPr lang="en-US" sz="4000" dirty="0"/>
              <a:t>Lack of Education in </a:t>
            </a:r>
            <a:r>
              <a:rPr lang="en-US" sz="4000" dirty="0" err="1"/>
              <a:t>womens</a:t>
            </a:r>
            <a:r>
              <a:rPr lang="en-US" sz="4000" dirty="0"/>
              <a:t>.</a:t>
            </a:r>
          </a:p>
          <a:p>
            <a:r>
              <a:rPr lang="en-US" sz="4000" dirty="0"/>
              <a:t>Lack of family planning.</a:t>
            </a:r>
          </a:p>
          <a:p>
            <a:r>
              <a:rPr lang="en-US" sz="4000" dirty="0"/>
              <a:t>Strong belief in religion</a:t>
            </a:r>
            <a:r>
              <a:rPr lang="en-US" sz="4000" dirty="0" smtClean="0"/>
              <a:t>.</a:t>
            </a:r>
          </a:p>
          <a:p>
            <a:r>
              <a:rPr lang="en-US" sz="4000" dirty="0"/>
              <a:t>Increase in immigrants and Refugees</a:t>
            </a:r>
          </a:p>
        </p:txBody>
      </p:sp>
    </p:spTree>
    <p:extLst>
      <p:ext uri="{BB962C8B-B14F-4D97-AF65-F5344CB8AC3E}">
        <p14:creationId xmlns:p14="http://schemas.microsoft.com/office/powerpoint/2010/main" val="12741553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C746675-0675-4153-8EEC-BC871CB2CE9F}"/>
              </a:ext>
            </a:extLst>
          </p:cNvPr>
          <p:cNvSpPr>
            <a:spLocks noGrp="1"/>
          </p:cNvSpPr>
          <p:nvPr>
            <p:ph type="title"/>
          </p:nvPr>
        </p:nvSpPr>
        <p:spPr/>
        <p:txBody>
          <a:bodyPr/>
          <a:lstStyle/>
          <a:p>
            <a:r>
              <a:rPr lang="en-US" dirty="0"/>
              <a:t>Problems </a:t>
            </a:r>
            <a:r>
              <a:rPr lang="en-US" dirty="0" smtClean="0"/>
              <a:t>due to Population Growth in Pakistan</a:t>
            </a:r>
            <a:endParaRPr lang="en-US" dirty="0"/>
          </a:p>
        </p:txBody>
      </p:sp>
      <p:sp>
        <p:nvSpPr>
          <p:cNvPr id="3" name="Content Placeholder 2">
            <a:extLst>
              <a:ext uri="{FF2B5EF4-FFF2-40B4-BE49-F238E27FC236}">
                <a16:creationId xmlns="" xmlns:a16="http://schemas.microsoft.com/office/drawing/2014/main" id="{E0B1DD3B-C017-449B-BA53-F3D1D6CE3D27}"/>
              </a:ext>
            </a:extLst>
          </p:cNvPr>
          <p:cNvSpPr>
            <a:spLocks noGrp="1"/>
          </p:cNvSpPr>
          <p:nvPr>
            <p:ph idx="1"/>
          </p:nvPr>
        </p:nvSpPr>
        <p:spPr/>
        <p:txBody>
          <a:bodyPr>
            <a:normAutofit fontScale="92500" lnSpcReduction="10000"/>
          </a:bodyPr>
          <a:lstStyle/>
          <a:p>
            <a:pPr marL="0" indent="0">
              <a:buNone/>
            </a:pPr>
            <a:r>
              <a:rPr lang="en-US" sz="3600" dirty="0"/>
              <a:t>1. Food Shortage If there are more people, more food supply is needed. When there is food shortage, this means there is not enough food supply to sustain the needs of the people</a:t>
            </a:r>
          </a:p>
          <a:p>
            <a:r>
              <a:rPr lang="en-US" sz="3600" dirty="0"/>
              <a:t> Panic Buying</a:t>
            </a:r>
          </a:p>
          <a:p>
            <a:r>
              <a:rPr lang="en-US" sz="3600" dirty="0"/>
              <a:t> Hoarding </a:t>
            </a:r>
          </a:p>
          <a:p>
            <a:r>
              <a:rPr lang="en-US" sz="3600" dirty="0"/>
              <a:t>Prices of commodities also go up</a:t>
            </a:r>
          </a:p>
        </p:txBody>
      </p:sp>
    </p:spTree>
    <p:extLst>
      <p:ext uri="{BB962C8B-B14F-4D97-AF65-F5344CB8AC3E}">
        <p14:creationId xmlns:p14="http://schemas.microsoft.com/office/powerpoint/2010/main" val="40612576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17</TotalTime>
  <Words>730</Words>
  <Application>Microsoft Office PowerPoint</Application>
  <PresentationFormat>Widescreen</PresentationFormat>
  <Paragraphs>53</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Century Gothic</vt:lpstr>
      <vt:lpstr>Wingdings 3</vt:lpstr>
      <vt:lpstr>Ion</vt:lpstr>
      <vt:lpstr>PowerPoint Presentation</vt:lpstr>
      <vt:lpstr>PowerPoint Presentation</vt:lpstr>
      <vt:lpstr>Population Growth</vt:lpstr>
      <vt:lpstr>Population Of Pakistan</vt:lpstr>
      <vt:lpstr>Population Of Pakistan</vt:lpstr>
      <vt:lpstr>Age Structure</vt:lpstr>
      <vt:lpstr>Causes Of Population Growth in Pakistan</vt:lpstr>
      <vt:lpstr>PowerPoint Presentation</vt:lpstr>
      <vt:lpstr>Problems due to Population Growth in Pakistan</vt:lpstr>
      <vt:lpstr>PowerPoint Presentation</vt:lpstr>
      <vt:lpstr>PowerPoint Presentation</vt:lpstr>
      <vt:lpstr>PowerPoint Presentation</vt:lpstr>
      <vt:lpstr>PowerPoint Presentation</vt:lpstr>
      <vt:lpstr>PowerPoint Presentation</vt:lpstr>
      <vt:lpstr>PowerPoint Presentation</vt:lpstr>
      <vt:lpstr>Solutions to Problems on Population Growth</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Ahsan iqbal</dc:creator>
  <cp:lastModifiedBy>Multi Laptop 88 G</cp:lastModifiedBy>
  <cp:revision>24</cp:revision>
  <dcterms:created xsi:type="dcterms:W3CDTF">2019-05-12T09:55:28Z</dcterms:created>
  <dcterms:modified xsi:type="dcterms:W3CDTF">2020-05-01T22:22:03Z</dcterms:modified>
</cp:coreProperties>
</file>