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6"/>
  </p:notesMasterIdLst>
  <p:sldIdLst>
    <p:sldId id="256" r:id="rId2"/>
    <p:sldId id="277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78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9" r:id="rId22"/>
    <p:sldId id="274" r:id="rId23"/>
    <p:sldId id="275" r:id="rId24"/>
    <p:sldId id="276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676F2C-7830-40B6-B83A-597E3607D489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668B7B-7C5B-4974-A583-87537BCFF9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469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6FC72-D230-47C7-925E-C023C3BC56EC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68DEB-BDBE-41EF-AE94-089F0106CA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6FC72-D230-47C7-925E-C023C3BC56EC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68DEB-BDBE-41EF-AE94-089F0106CA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6FC72-D230-47C7-925E-C023C3BC56EC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68DEB-BDBE-41EF-AE94-089F0106CA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6FC72-D230-47C7-925E-C023C3BC56EC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68DEB-BDBE-41EF-AE94-089F0106CA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6FC72-D230-47C7-925E-C023C3BC56EC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68DEB-BDBE-41EF-AE94-089F0106CA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6FC72-D230-47C7-925E-C023C3BC56EC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68DEB-BDBE-41EF-AE94-089F0106CA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6FC72-D230-47C7-925E-C023C3BC56EC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68DEB-BDBE-41EF-AE94-089F0106CA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6FC72-D230-47C7-925E-C023C3BC56EC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68DEB-BDBE-41EF-AE94-089F0106CA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6FC72-D230-47C7-925E-C023C3BC56EC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68DEB-BDBE-41EF-AE94-089F0106CA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6FC72-D230-47C7-925E-C023C3BC56EC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68DEB-BDBE-41EF-AE94-089F0106CA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6FC72-D230-47C7-925E-C023C3BC56EC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68DEB-BDBE-41EF-AE94-089F0106CA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A6FC72-D230-47C7-925E-C023C3BC56EC}" type="datetimeFigureOut">
              <a:rPr lang="en-US" smtClean="0"/>
              <a:t>5/8/2017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D68DEB-BDBE-41EF-AE94-089F0106CA7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4114800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US" sz="13800" dirty="0" smtClean="0"/>
              <a:t>TENS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4114800"/>
            <a:ext cx="9144000" cy="2895600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6000" b="1" dirty="0" smtClean="0"/>
              <a:t>TRANSCUTANEOUS ELECTRICAL NERVE STIMULATION</a:t>
            </a:r>
            <a:endParaRPr lang="en-US" sz="6000" b="1" dirty="0"/>
          </a:p>
        </p:txBody>
      </p:sp>
    </p:spTree>
    <p:extLst>
      <p:ext uri="{BB962C8B-B14F-4D97-AF65-F5344CB8AC3E}">
        <p14:creationId xmlns:p14="http://schemas.microsoft.com/office/powerpoint/2010/main" val="2240887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C:\Users\MOHSANA\Desktop\images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066800"/>
            <a:ext cx="6248400" cy="480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84614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dirty="0" smtClean="0"/>
              <a:t>Mechanism of Pain Gate Control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9144000" cy="5562600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2800" dirty="0" smtClean="0"/>
              <a:t>Nociceptive afferent enters the spinal cord via dorsal root and make synapses either with interneurons or with second order neuron(called as transmission cells or T cells) in the </a:t>
            </a:r>
            <a:r>
              <a:rPr lang="en-US" sz="2800" dirty="0" err="1" smtClean="0"/>
              <a:t>substansia</a:t>
            </a:r>
            <a:r>
              <a:rPr lang="en-US" sz="2800" dirty="0" smtClean="0"/>
              <a:t> </a:t>
            </a:r>
            <a:r>
              <a:rPr lang="en-US" sz="2800" dirty="0" err="1" smtClean="0"/>
              <a:t>Gelatinosa</a:t>
            </a:r>
            <a:r>
              <a:rPr lang="en-US" sz="2800" dirty="0" smtClean="0"/>
              <a:t> in the dorsal horn of spinal cord.</a:t>
            </a:r>
          </a:p>
          <a:p>
            <a:r>
              <a:rPr lang="en-US" sz="2800" dirty="0" smtClean="0"/>
              <a:t>The second order neuron crosses the midline of the spinal cord and transmit information to the higher centers via lateral </a:t>
            </a:r>
            <a:r>
              <a:rPr lang="en-US" sz="2800" dirty="0" err="1" smtClean="0"/>
              <a:t>spinothalmic</a:t>
            </a:r>
            <a:r>
              <a:rPr lang="en-US" sz="2800" dirty="0" smtClean="0"/>
              <a:t> tract.</a:t>
            </a:r>
          </a:p>
          <a:p>
            <a:r>
              <a:rPr lang="en-US" sz="2800" dirty="0" smtClean="0"/>
              <a:t>These second order ascending neurons synapse with third order neurons in the nuclei of thalamus.</a:t>
            </a:r>
          </a:p>
          <a:p>
            <a:r>
              <a:rPr lang="en-US" sz="2800" dirty="0" smtClean="0"/>
              <a:t>The third order neuron carries the noxious stimulus to the cerebral cortex.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31372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2800" dirty="0" smtClean="0"/>
              <a:t>Modulation of transmission of pain can be achieved by altering the excitability of this pain pathway.</a:t>
            </a:r>
          </a:p>
          <a:p>
            <a:r>
              <a:rPr lang="en-US" sz="2800" dirty="0" smtClean="0"/>
              <a:t>The excitability of this pathway can be altered by other neurons(</a:t>
            </a:r>
            <a:r>
              <a:rPr lang="en-US" sz="2800" dirty="0" err="1" smtClean="0"/>
              <a:t>substansia</a:t>
            </a:r>
            <a:r>
              <a:rPr lang="en-US" sz="2800" dirty="0" smtClean="0"/>
              <a:t> </a:t>
            </a:r>
            <a:r>
              <a:rPr lang="en-US" sz="2800" dirty="0" err="1" smtClean="0"/>
              <a:t>Gelatinosa</a:t>
            </a:r>
            <a:r>
              <a:rPr lang="en-US" sz="2800" dirty="0" smtClean="0"/>
              <a:t>) in the dorsal horn.</a:t>
            </a:r>
          </a:p>
          <a:p>
            <a:r>
              <a:rPr lang="en-US" sz="2800" dirty="0" smtClean="0"/>
              <a:t>The SG has inhibitory influence on the T cells.</a:t>
            </a:r>
          </a:p>
          <a:p>
            <a:r>
              <a:rPr lang="en-US" sz="2800" dirty="0" smtClean="0"/>
              <a:t>This mechanism is called Presynaptic Inhibition.</a:t>
            </a:r>
          </a:p>
          <a:p>
            <a:r>
              <a:rPr lang="en-US" sz="2800" dirty="0" smtClean="0"/>
              <a:t>Also the nociceptive afferent sends collaterals to the SG which inhibits the SG cells when these nociceptive afferents are activated.</a:t>
            </a:r>
          </a:p>
          <a:p>
            <a:r>
              <a:rPr lang="en-US" sz="2800" dirty="0" smtClean="0"/>
              <a:t>These causes inhibition of SG cell activity which will </a:t>
            </a:r>
            <a:r>
              <a:rPr lang="en-US" sz="2800" dirty="0"/>
              <a:t> </a:t>
            </a:r>
            <a:r>
              <a:rPr lang="en-US" sz="2800" dirty="0" smtClean="0"/>
              <a:t>the </a:t>
            </a:r>
            <a:r>
              <a:rPr lang="en-US" sz="2800" dirty="0"/>
              <a:t>f</a:t>
            </a:r>
            <a:r>
              <a:rPr lang="en-US" sz="2800" dirty="0" smtClean="0"/>
              <a:t>urther inhibit the mechanism of </a:t>
            </a:r>
            <a:r>
              <a:rPr lang="en-US" sz="2800" dirty="0" err="1" smtClean="0"/>
              <a:t>pressynaptic</a:t>
            </a:r>
            <a:r>
              <a:rPr lang="en-US" sz="2800" dirty="0" smtClean="0"/>
              <a:t> inhibition.</a:t>
            </a:r>
          </a:p>
          <a:p>
            <a:r>
              <a:rPr lang="en-US" sz="2800" dirty="0" smtClean="0"/>
              <a:t>Thus allowing the nociceptive stimuli to reach the higher centers.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64750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Also low threshold large diameter </a:t>
            </a:r>
            <a:r>
              <a:rPr lang="en-US" dirty="0" err="1" smtClean="0"/>
              <a:t>mechano</a:t>
            </a:r>
            <a:r>
              <a:rPr lang="en-US" dirty="0" smtClean="0"/>
              <a:t>-sensitive afferent have excitatory influence on SG cells.</a:t>
            </a:r>
          </a:p>
          <a:p>
            <a:r>
              <a:rPr lang="en-US" dirty="0" smtClean="0"/>
              <a:t>Their activation causes excitation of SG activity which in result causes increased presynaptic inhibition blocking the transmission at T cells thus closes the gate for nociceptive stimuli to travel </a:t>
            </a:r>
            <a:r>
              <a:rPr lang="en-US" dirty="0" err="1" smtClean="0"/>
              <a:t>upto</a:t>
            </a:r>
            <a:r>
              <a:rPr lang="en-US" dirty="0" smtClean="0"/>
              <a:t> the higher center.</a:t>
            </a:r>
          </a:p>
          <a:p>
            <a:r>
              <a:rPr lang="en-US" dirty="0" smtClean="0"/>
              <a:t>This is the site where pain gate operates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1122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en-US" dirty="0" smtClean="0"/>
              <a:t>In addition to these input to SG cells from peripheral afferent there are descending influences on Transmission cells(T cells) which came principally from higher centers such as</a:t>
            </a:r>
          </a:p>
          <a:p>
            <a:r>
              <a:rPr lang="en-US" dirty="0" err="1" smtClean="0"/>
              <a:t>Preaquaduct</a:t>
            </a:r>
            <a:r>
              <a:rPr lang="en-US" dirty="0" smtClean="0"/>
              <a:t> gray matter PAG( mid brain)</a:t>
            </a:r>
          </a:p>
          <a:p>
            <a:r>
              <a:rPr lang="en-US" dirty="0" smtClean="0"/>
              <a:t>Raphe Nucleus(Medulla)</a:t>
            </a:r>
          </a:p>
          <a:p>
            <a:r>
              <a:rPr lang="en-US" dirty="0" smtClean="0"/>
              <a:t>Both have excitatory influence on SG cells activity thus have ability to reduce pain transmission.</a:t>
            </a:r>
          </a:p>
          <a:p>
            <a:r>
              <a:rPr lang="en-US" dirty="0" smtClean="0"/>
              <a:t>These pathways are thought to exert their effect on SG cells by release of neurotransmitters  such as </a:t>
            </a:r>
            <a:r>
              <a:rPr lang="en-US" u="sng" dirty="0" smtClean="0"/>
              <a:t>noradrenaline and 5HT</a:t>
            </a:r>
          </a:p>
          <a:p>
            <a:r>
              <a:rPr lang="en-US" dirty="0" smtClean="0"/>
              <a:t>under normal condition PAG and Raphe Nucleus are inhibited by neurons of other area of brain.</a:t>
            </a:r>
          </a:p>
          <a:p>
            <a:r>
              <a:rPr lang="en-US" dirty="0" smtClean="0"/>
              <a:t>During pain inhibition on PAG and RN is removed by LIMBIC system thus allowing PAG and RN to exert its effect at SG of dorsal horn of spinal cord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9843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Thus TENS stimulates the large diameter </a:t>
            </a:r>
            <a:r>
              <a:rPr lang="en-US" dirty="0" err="1" smtClean="0"/>
              <a:t>myelinated</a:t>
            </a:r>
            <a:r>
              <a:rPr lang="en-US" dirty="0" smtClean="0"/>
              <a:t> fibers as these are highly sensitive to electrical stimulation and quickly conduct the electrical impulse to the spinal cord.</a:t>
            </a:r>
          </a:p>
          <a:p>
            <a:r>
              <a:rPr lang="en-US" dirty="0" smtClean="0"/>
              <a:t>The A-delta and C fibers are unable to pass the painful stimulus to spinal cord earlier than the large fibers.</a:t>
            </a:r>
          </a:p>
          <a:p>
            <a:r>
              <a:rPr lang="en-US" b="1" dirty="0" smtClean="0"/>
              <a:t>PRE-SYNAPTIC INHIBITION</a:t>
            </a:r>
          </a:p>
          <a:p>
            <a:r>
              <a:rPr lang="en-US" dirty="0" smtClean="0"/>
              <a:t>The mechanism by which the </a:t>
            </a:r>
            <a:r>
              <a:rPr lang="en-US" dirty="0" err="1" smtClean="0"/>
              <a:t>nociceptor</a:t>
            </a:r>
            <a:r>
              <a:rPr lang="en-US" dirty="0" smtClean="0"/>
              <a:t> fibers  are prevented from passing on their message to the spinal cord is called as PRE-SYNAPTIC INHIBITION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1998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dirty="0" smtClean="0"/>
              <a:t>TYPES OF TENS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486400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High TENS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Low TENSE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Burst TENS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56224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47800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dirty="0" smtClean="0"/>
              <a:t>HIGH TENS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410200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 smtClean="0"/>
              <a:t>In this high frequency and low intensity electrical stimulation is applied. The stimulation will cause impulse to be carried along with the large diameter afferent fibers and produces pre-synaptic inhibition </a:t>
            </a:r>
            <a:r>
              <a:rPr lang="en-US" dirty="0"/>
              <a:t>o</a:t>
            </a:r>
            <a:r>
              <a:rPr lang="en-US" dirty="0" smtClean="0"/>
              <a:t>f the transmission of nociceptive A-delta and C fibers at SG of the pain gate.</a:t>
            </a:r>
          </a:p>
          <a:p>
            <a:r>
              <a:rPr lang="en-US" dirty="0" smtClean="0"/>
              <a:t>Frequency      100-150 Hz</a:t>
            </a:r>
          </a:p>
          <a:p>
            <a:r>
              <a:rPr lang="en-US" dirty="0" smtClean="0"/>
              <a:t>Pulse width    100 and 500 </a:t>
            </a:r>
            <a:r>
              <a:rPr lang="en-US" dirty="0" err="1" smtClean="0"/>
              <a:t>ms</a:t>
            </a:r>
            <a:endParaRPr lang="en-US" dirty="0" smtClean="0"/>
          </a:p>
          <a:p>
            <a:r>
              <a:rPr lang="en-US" dirty="0" smtClean="0"/>
              <a:t>Intensity          12-30 mA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9691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dirty="0" smtClean="0"/>
              <a:t>LOW TENS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410200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r>
              <a:rPr lang="en-US" dirty="0" smtClean="0"/>
              <a:t>In this low frequency high intensity electrical pulses are applied, it gives a sharp stimulus and like a muscle twitch. As the nociceptive stimulus is carried towards the cerebrum, its passages through the mid-brain will cause the PAG and RN to interact to cause the opiate like substances at cord levels. The </a:t>
            </a:r>
            <a:r>
              <a:rPr lang="en-US" dirty="0" err="1" smtClean="0"/>
              <a:t>encephalins</a:t>
            </a:r>
            <a:r>
              <a:rPr lang="en-US" dirty="0" smtClean="0"/>
              <a:t> and endorphins released have effect of blocking forward transmission in the pain circuit.</a:t>
            </a:r>
          </a:p>
          <a:p>
            <a:r>
              <a:rPr lang="en-US" dirty="0" smtClean="0"/>
              <a:t>Frequency                   1-5Hz</a:t>
            </a:r>
          </a:p>
          <a:p>
            <a:r>
              <a:rPr lang="en-US" dirty="0" smtClean="0"/>
              <a:t>Pulse Width                100 and 500ms</a:t>
            </a:r>
          </a:p>
          <a:p>
            <a:r>
              <a:rPr lang="en-US" dirty="0" smtClean="0"/>
              <a:t>Intensity                      30 mA or more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2605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dirty="0" smtClean="0"/>
              <a:t>BURST TENS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410200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 smtClean="0"/>
              <a:t>High frequency, short pulse, high intensity electrical current is used</a:t>
            </a:r>
          </a:p>
          <a:p>
            <a:r>
              <a:rPr lang="en-US" dirty="0" smtClean="0"/>
              <a:t>BURST TENS is a series of impulse repeated for 1-5 times/sec.</a:t>
            </a:r>
          </a:p>
          <a:p>
            <a:r>
              <a:rPr lang="en-US" dirty="0" smtClean="0"/>
              <a:t>Each(train) burst last for about 70 </a:t>
            </a:r>
            <a:r>
              <a:rPr lang="en-US" dirty="0" err="1" smtClean="0"/>
              <a:t>ms.</a:t>
            </a:r>
            <a:endParaRPr lang="en-US" dirty="0" smtClean="0"/>
          </a:p>
          <a:p>
            <a:r>
              <a:rPr lang="en-US" dirty="0" smtClean="0"/>
              <a:t>The benefits for the Burst TENS are that it combines both the conventional and acupuncture like TENS and thus provide pain relief by the both routes.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6846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MOHSANA\Desktop\EM-6000-PREMIER-STIM-TENS-EMS-COMBINATION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28600"/>
            <a:ext cx="5562599" cy="60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12520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24000"/>
          </a:xfr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5400" b="1" dirty="0" smtClean="0"/>
              <a:t>METHODS OF TREATMENT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9144000" cy="53340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en-US" b="1" dirty="0" smtClean="0"/>
              <a:t>ELECTRODE PLACEMENT: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Area of greater intensity of pain.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Superficial nerve proximal to the site of pain.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To the appropriate dermatome.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To the nerve trunk trigger point.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A number of treatment methods may be used depending upon the severity of the problem.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TENS can be used for a single daily treatment of 40min. Duration.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Portable TENS can be used continuously for 24 hours.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TENS  can be used in night, e.g., for the treatment of phantom limb pain.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37435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C:\Users\MOHSANA\Desktop\TENS_pad_positioning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381000"/>
            <a:ext cx="6400800" cy="601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65382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en-US" sz="5400" b="1" dirty="0" smtClean="0"/>
              <a:t>INDICATIONS</a:t>
            </a:r>
            <a:r>
              <a:rPr lang="en-US" b="1" dirty="0" smtClean="0"/>
              <a:t> </a:t>
            </a:r>
            <a:r>
              <a:rPr lang="en-US" sz="5400" b="1" dirty="0" smtClean="0"/>
              <a:t>FOR</a:t>
            </a:r>
            <a:r>
              <a:rPr lang="en-US" b="1" dirty="0" smtClean="0"/>
              <a:t> </a:t>
            </a:r>
            <a:r>
              <a:rPr lang="en-US" sz="5400" b="1" dirty="0" smtClean="0"/>
              <a:t>USE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TENS can be used for treatment of: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Chronic pain syndrome.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Phantom limb pain.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Reflex sympathetic dystrophy.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Post operative pain.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Obstetric pain.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4730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24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b="1" dirty="0" smtClean="0"/>
              <a:t>DANGERS AND CONTRAINDICATIONS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9144000" cy="53340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Continuous application of high TENS may result in some electrolytic reaction below the skin surface.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TENS is contraindicated in patients having cardiac pacemaker may be because of possible interference with the frequency of pacemaker.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TENS should be avoided in first three months of pregnancy.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TENS should be avoided in hemorrhagic conditions.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TENS should be avoided over open wounds, carotid sinus, over the mouth, near eyes, etc</a:t>
            </a:r>
            <a:r>
              <a:rPr lang="en-US" dirty="0"/>
              <a:t>.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6730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37073" cy="1600200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solidFill>
                  <a:srgbClr val="00B050"/>
                </a:solidFill>
              </a:rPr>
              <a:t>THANK YOU</a:t>
            </a:r>
            <a:endParaRPr lang="en-US" dirty="0">
              <a:solidFill>
                <a:srgbClr val="00B050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00200"/>
            <a:ext cx="9144000" cy="5257800"/>
          </a:xfrm>
        </p:spPr>
      </p:pic>
    </p:spTree>
    <p:extLst>
      <p:ext uri="{BB962C8B-B14F-4D97-AF65-F5344CB8AC3E}">
        <p14:creationId xmlns:p14="http://schemas.microsoft.com/office/powerpoint/2010/main" val="2005686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Transcutaneous electrical nerve stimulation is the application of low frequency current in the form of pulsed rectangular currents through surface electrodes on the patient’s skin to reduce pain.</a:t>
            </a:r>
          </a:p>
          <a:p>
            <a:r>
              <a:rPr lang="en-US" dirty="0" smtClean="0"/>
              <a:t>A small battery operated machine is used to generate current, which have specific stimulatory effect.</a:t>
            </a:r>
          </a:p>
          <a:p>
            <a:r>
              <a:rPr lang="en-US" dirty="0" smtClean="0"/>
              <a:t>The effect and use of TENS depends upon gait control theory and pain modulation.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3193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dirty="0" smtClean="0"/>
              <a:t>Pain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endParaRPr lang="en-US" sz="3600" dirty="0" smtClean="0"/>
          </a:p>
          <a:p>
            <a:r>
              <a:rPr lang="en-US" sz="3600" dirty="0" smtClean="0"/>
              <a:t>Pain is an unpleasant disturbed sensation. Which accompanies the activation of </a:t>
            </a:r>
            <a:r>
              <a:rPr lang="en-US" sz="3600" dirty="0" err="1" smtClean="0"/>
              <a:t>nociceptors</a:t>
            </a:r>
            <a:r>
              <a:rPr lang="en-US" sz="3600" dirty="0" smtClean="0"/>
              <a:t>.</a:t>
            </a:r>
          </a:p>
          <a:p>
            <a:r>
              <a:rPr lang="en-US" sz="3600" dirty="0" smtClean="0"/>
              <a:t>Pain is a subjective phenomenon with multiple dimensions.</a:t>
            </a:r>
          </a:p>
          <a:p>
            <a:pPr marL="0" indent="0">
              <a:buNone/>
            </a:pPr>
            <a:r>
              <a:rPr lang="en-US" sz="3600" dirty="0" smtClean="0"/>
              <a:t>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081501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6000" b="1" dirty="0" err="1" smtClean="0"/>
              <a:t>Nociceptors</a:t>
            </a:r>
            <a:r>
              <a:rPr lang="en-US" sz="6000" b="1" dirty="0" smtClean="0"/>
              <a:t> 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 fontScale="92500"/>
          </a:bodyPr>
          <a:lstStyle/>
          <a:p>
            <a:r>
              <a:rPr lang="en-US" dirty="0" err="1" smtClean="0"/>
              <a:t>Nocicepters</a:t>
            </a:r>
            <a:r>
              <a:rPr lang="en-US" dirty="0" smtClean="0"/>
              <a:t> are the sensory receptors, which caries pain stimulus.</a:t>
            </a:r>
          </a:p>
          <a:p>
            <a:r>
              <a:rPr lang="en-US" dirty="0" smtClean="0"/>
              <a:t>Any physical, chemical, thermal or mechanical stimulus like heat, cold or pressure activates these </a:t>
            </a:r>
            <a:r>
              <a:rPr lang="en-US" dirty="0" err="1" smtClean="0"/>
              <a:t>nociceptors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These are free nerve endings found in all body tissues. </a:t>
            </a:r>
          </a:p>
          <a:p>
            <a:r>
              <a:rPr lang="en-US" dirty="0" smtClean="0"/>
              <a:t>They carry pain stimulus to the higher centers.</a:t>
            </a:r>
          </a:p>
          <a:p>
            <a:r>
              <a:rPr lang="en-US" dirty="0" smtClean="0"/>
              <a:t>Once a </a:t>
            </a:r>
            <a:r>
              <a:rPr lang="en-US" dirty="0" err="1" smtClean="0"/>
              <a:t>nociceptors</a:t>
            </a:r>
            <a:r>
              <a:rPr lang="en-US" dirty="0" smtClean="0"/>
              <a:t> is stimulated, it release a neuropeptide, which initiates the electrical impulse along the afferent fibers towards the spinal cord.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937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2800" dirty="0" smtClean="0"/>
              <a:t>These afferent fibers are of two types.</a:t>
            </a:r>
          </a:p>
          <a:p>
            <a:r>
              <a:rPr lang="en-US" sz="2800" b="1" dirty="0" smtClean="0"/>
              <a:t>A Delta fibers:</a:t>
            </a:r>
          </a:p>
          <a:p>
            <a:r>
              <a:rPr lang="en-US" sz="2800" dirty="0" smtClean="0"/>
              <a:t>Fast conducting small diameter </a:t>
            </a:r>
            <a:r>
              <a:rPr lang="en-US" sz="2800" dirty="0" err="1" smtClean="0"/>
              <a:t>myelinated</a:t>
            </a:r>
            <a:r>
              <a:rPr lang="en-US" sz="2800" dirty="0" smtClean="0"/>
              <a:t> fibers, which conducts with a velocity of 5-30 m/s.</a:t>
            </a:r>
          </a:p>
          <a:p>
            <a:r>
              <a:rPr lang="en-US" sz="2800" b="1" dirty="0" smtClean="0"/>
              <a:t>C fibers:</a:t>
            </a:r>
          </a:p>
          <a:p>
            <a:r>
              <a:rPr lang="en-US" sz="2800" dirty="0" smtClean="0"/>
              <a:t>Slow conducting small diameter non-</a:t>
            </a:r>
            <a:r>
              <a:rPr lang="en-US" sz="2800" dirty="0" err="1" smtClean="0"/>
              <a:t>myelinated</a:t>
            </a:r>
            <a:r>
              <a:rPr lang="en-US" sz="2800" dirty="0" smtClean="0"/>
              <a:t> fibers, which conducts with a velocity of 2-5 m/s.</a:t>
            </a:r>
          </a:p>
          <a:p>
            <a:r>
              <a:rPr lang="en-US" sz="2800" b="1" dirty="0" smtClean="0"/>
              <a:t>First order or primary afferent fibers:</a:t>
            </a:r>
          </a:p>
          <a:p>
            <a:r>
              <a:rPr lang="en-US" sz="2800" dirty="0" smtClean="0"/>
              <a:t>Transmit impulses from the sensory receptors to the dorsal horn of the spinal cord.</a:t>
            </a:r>
          </a:p>
          <a:p>
            <a:r>
              <a:rPr lang="en-US" sz="2800" b="1" dirty="0" smtClean="0"/>
              <a:t>Second order afferent fibers:</a:t>
            </a:r>
          </a:p>
          <a:p>
            <a:r>
              <a:rPr lang="en-US" sz="2800" dirty="0" smtClean="0"/>
              <a:t>Carry sensory impulses from the dorsal horn of spinal cord to the brain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94410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n-US" b="1" dirty="0" smtClean="0"/>
              <a:t>First order neurons:</a:t>
            </a:r>
          </a:p>
          <a:p>
            <a:r>
              <a:rPr lang="en-US" dirty="0" smtClean="0"/>
              <a:t>A- alpha</a:t>
            </a:r>
          </a:p>
          <a:p>
            <a:r>
              <a:rPr lang="en-US" dirty="0" smtClean="0"/>
              <a:t>A- beta</a:t>
            </a:r>
          </a:p>
          <a:p>
            <a:r>
              <a:rPr lang="en-US" dirty="0" smtClean="0"/>
              <a:t>(large diameter)</a:t>
            </a:r>
          </a:p>
          <a:p>
            <a:r>
              <a:rPr lang="en-US" dirty="0" smtClean="0"/>
              <a:t>A- delta</a:t>
            </a:r>
          </a:p>
          <a:p>
            <a:r>
              <a:rPr lang="en-US" dirty="0" smtClean="0"/>
              <a:t>C- fibers</a:t>
            </a:r>
          </a:p>
          <a:p>
            <a:r>
              <a:rPr lang="en-US" dirty="0" smtClean="0"/>
              <a:t>(small diameter)</a:t>
            </a:r>
          </a:p>
          <a:p>
            <a:r>
              <a:rPr lang="en-US" b="1" dirty="0" smtClean="0"/>
              <a:t>Second order neurons:</a:t>
            </a:r>
          </a:p>
          <a:p>
            <a:r>
              <a:rPr lang="en-US" dirty="0" smtClean="0"/>
              <a:t>Second order afferents are nociceptive specific.</a:t>
            </a:r>
          </a:p>
          <a:p>
            <a:r>
              <a:rPr lang="en-US" dirty="0" smtClean="0"/>
              <a:t>A nociceptive neurons transmits pain signals.</a:t>
            </a:r>
          </a:p>
          <a:p>
            <a:r>
              <a:rPr lang="en-US" dirty="0" smtClean="0"/>
              <a:t>Its cell body lies in the dorsal root ganglion.</a:t>
            </a:r>
          </a:p>
          <a:p>
            <a:r>
              <a:rPr lang="en-US" u="sng" dirty="0" smtClean="0"/>
              <a:t>A-delta and C-fibers transmits the sensation of pain.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92829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n-US" dirty="0" smtClean="0"/>
              <a:t>Fast pain is transmitted over the larger, faster-conducting A-delta afferent neurons and originates from receptors located in the skin</a:t>
            </a:r>
          </a:p>
          <a:p>
            <a:r>
              <a:rPr lang="en-US" dirty="0" smtClean="0"/>
              <a:t>Slow pain is transmitted by the C afferent neurons originates from both superficial(skin) and deeper(ligaments and muscle) tissue.</a:t>
            </a:r>
          </a:p>
          <a:p>
            <a:r>
              <a:rPr lang="en-US" dirty="0" smtClean="0"/>
              <a:t>Most nociceptive second-order neurons ascend to higher centers along one of three tracts;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Lateral </a:t>
            </a:r>
            <a:r>
              <a:rPr lang="en-US" dirty="0" err="1" smtClean="0"/>
              <a:t>spinothalamic</a:t>
            </a:r>
            <a:r>
              <a:rPr lang="en-US" dirty="0" smtClean="0"/>
              <a:t> tract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Spinoreticular</a:t>
            </a:r>
            <a:r>
              <a:rPr lang="en-US" dirty="0" smtClean="0"/>
              <a:t> tract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Spinoencephalic</a:t>
            </a:r>
            <a:r>
              <a:rPr lang="en-US" dirty="0" smtClean="0"/>
              <a:t> tract</a:t>
            </a:r>
          </a:p>
          <a:p>
            <a:pPr marL="0" indent="0">
              <a:buNone/>
            </a:pPr>
            <a:r>
              <a:rPr lang="en-US" dirty="0" smtClean="0"/>
              <a:t>Approximately 90% of the wide dynamic range second- order afferent terminate in the thalamus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4854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dirty="0" smtClean="0"/>
              <a:t>Pain Gate Control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9144000" cy="5486400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 smtClean="0"/>
              <a:t>Pain gate theory was first postulated by </a:t>
            </a:r>
            <a:r>
              <a:rPr lang="en-US" b="1" dirty="0" err="1" smtClean="0"/>
              <a:t>Melzack</a:t>
            </a:r>
            <a:r>
              <a:rPr lang="en-US" b="1" dirty="0" smtClean="0"/>
              <a:t> and Wall </a:t>
            </a:r>
            <a:r>
              <a:rPr lang="en-US" dirty="0" smtClean="0"/>
              <a:t>in</a:t>
            </a:r>
            <a:r>
              <a:rPr lang="en-US" b="1" dirty="0" smtClean="0"/>
              <a:t> 1965.</a:t>
            </a:r>
            <a:endParaRPr lang="en-US" dirty="0" smtClean="0"/>
          </a:p>
          <a:p>
            <a:r>
              <a:rPr lang="en-US" dirty="0" smtClean="0"/>
              <a:t>Later modified in </a:t>
            </a:r>
            <a:r>
              <a:rPr lang="en-US" b="1" dirty="0" smtClean="0"/>
              <a:t>1982.</a:t>
            </a:r>
          </a:p>
          <a:p>
            <a:r>
              <a:rPr lang="en-US" dirty="0" smtClean="0"/>
              <a:t>Afferent input is mainly through posterior root of the spinal cord and all afferent information must pass through synapses in </a:t>
            </a:r>
            <a:r>
              <a:rPr lang="en-US" dirty="0" err="1" smtClean="0"/>
              <a:t>substantia</a:t>
            </a:r>
            <a:r>
              <a:rPr lang="en-US" dirty="0" smtClean="0"/>
              <a:t> </a:t>
            </a:r>
            <a:r>
              <a:rPr lang="en-US" dirty="0" err="1" smtClean="0"/>
              <a:t>gelatinosa</a:t>
            </a:r>
            <a:r>
              <a:rPr lang="en-US" dirty="0" smtClean="0"/>
              <a:t> and </a:t>
            </a:r>
            <a:r>
              <a:rPr lang="en-US" dirty="0" err="1" smtClean="0"/>
              <a:t>nuscleus</a:t>
            </a:r>
            <a:r>
              <a:rPr lang="en-US" dirty="0" smtClean="0"/>
              <a:t> </a:t>
            </a:r>
            <a:r>
              <a:rPr lang="en-US" dirty="0" err="1" smtClean="0"/>
              <a:t>proprius</a:t>
            </a:r>
            <a:r>
              <a:rPr lang="en-US" dirty="0" smtClean="0"/>
              <a:t> of posterior horn. </a:t>
            </a:r>
          </a:p>
          <a:p>
            <a:r>
              <a:rPr lang="en-US" dirty="0" smtClean="0"/>
              <a:t>It is at this level that pain gate operates and pre-synaptic inhibition by TENS works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3797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433</TotalTime>
  <Words>1320</Words>
  <Application>Microsoft Office PowerPoint</Application>
  <PresentationFormat>On-screen Show (4:3)</PresentationFormat>
  <Paragraphs>121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Theme1</vt:lpstr>
      <vt:lpstr>TENS</vt:lpstr>
      <vt:lpstr>PowerPoint Presentation</vt:lpstr>
      <vt:lpstr>PowerPoint Presentation</vt:lpstr>
      <vt:lpstr>Pain </vt:lpstr>
      <vt:lpstr>Nociceptors </vt:lpstr>
      <vt:lpstr>PowerPoint Presentation</vt:lpstr>
      <vt:lpstr>PowerPoint Presentation</vt:lpstr>
      <vt:lpstr>PowerPoint Presentation</vt:lpstr>
      <vt:lpstr>Pain Gate Control</vt:lpstr>
      <vt:lpstr>PowerPoint Presentation</vt:lpstr>
      <vt:lpstr>Mechanism of Pain Gate Control </vt:lpstr>
      <vt:lpstr>PowerPoint Presentation</vt:lpstr>
      <vt:lpstr>PowerPoint Presentation</vt:lpstr>
      <vt:lpstr>PowerPoint Presentation</vt:lpstr>
      <vt:lpstr>PowerPoint Presentation</vt:lpstr>
      <vt:lpstr>TYPES OF TENS</vt:lpstr>
      <vt:lpstr>HIGH TENS</vt:lpstr>
      <vt:lpstr>LOW TENS</vt:lpstr>
      <vt:lpstr>BURST TENS</vt:lpstr>
      <vt:lpstr>METHODS OF TREATMENT</vt:lpstr>
      <vt:lpstr>PowerPoint Presentation</vt:lpstr>
      <vt:lpstr>INDICATIONS FOR USE</vt:lpstr>
      <vt:lpstr>DANGERS AND CONTRAINDICATIONS</vt:lpstr>
      <vt:lpstr>THANK YOU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TENS</dc:title>
  <dc:creator>Mohsana</dc:creator>
  <cp:lastModifiedBy>MOHSANA</cp:lastModifiedBy>
  <cp:revision>30</cp:revision>
  <dcterms:created xsi:type="dcterms:W3CDTF">2013-04-25T05:19:10Z</dcterms:created>
  <dcterms:modified xsi:type="dcterms:W3CDTF">2017-05-08T07:01:01Z</dcterms:modified>
</cp:coreProperties>
</file>