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6" r:id="rId3"/>
    <p:sldId id="258" r:id="rId4"/>
    <p:sldId id="259" r:id="rId5"/>
    <p:sldId id="260" r:id="rId6"/>
    <p:sldId id="261" r:id="rId7"/>
    <p:sldId id="262" r:id="rId8"/>
    <p:sldId id="263" r:id="rId9"/>
    <p:sldId id="264" r:id="rId10"/>
    <p:sldId id="265" r:id="rId11"/>
    <p:sldId id="267"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4" d="100"/>
          <a:sy n="74" d="100"/>
        </p:scale>
        <p:origin x="53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21792" y="316992"/>
            <a:ext cx="11131296" cy="6193536"/>
          </a:xfrm>
          <a:prstGeom prst="rect">
            <a:avLst/>
          </a:prstGeom>
        </p:spPr>
      </p:pic>
    </p:spTree>
    <p:extLst>
      <p:ext uri="{BB962C8B-B14F-4D97-AF65-F5344CB8AC3E}">
        <p14:creationId xmlns:p14="http://schemas.microsoft.com/office/powerpoint/2010/main" val="28298442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2225" y="670560"/>
            <a:ext cx="8717280" cy="1548384"/>
          </a:xfrm>
        </p:spPr>
        <p:txBody>
          <a:bodyPr/>
          <a:lstStyle/>
          <a:p>
            <a:r>
              <a:rPr lang="en-US" dirty="0">
                <a:latin typeface="Times New Roman" panose="02020603050405020304" pitchFamily="18" charset="0"/>
                <a:cs typeface="Times New Roman" panose="02020603050405020304" pitchFamily="18" charset="0"/>
              </a:rPr>
              <a:t>THE PSYCHOLOGY OF OPTIMAL EXPERIENCE</a:t>
            </a:r>
          </a:p>
        </p:txBody>
      </p:sp>
      <p:sp>
        <p:nvSpPr>
          <p:cNvPr id="3" name="Content Placeholder 2"/>
          <p:cNvSpPr>
            <a:spLocks noGrp="1"/>
          </p:cNvSpPr>
          <p:nvPr>
            <p:ph idx="1"/>
          </p:nvPr>
        </p:nvSpPr>
        <p:spPr>
          <a:xfrm>
            <a:off x="1755648" y="2243328"/>
            <a:ext cx="9748964" cy="4315968"/>
          </a:xfrm>
        </p:spPr>
        <p:txBody>
          <a:bodyPr/>
          <a:lstStyle/>
          <a:p>
            <a:pPr marL="0" indent="0">
              <a:buNone/>
            </a:pPr>
            <a:r>
              <a:rPr lang="en-US" b="1" dirty="0" smtClean="0">
                <a:solidFill>
                  <a:schemeClr val="tx1"/>
                </a:solidFill>
              </a:rPr>
              <a:t> </a:t>
            </a:r>
            <a:r>
              <a:rPr lang="en-US" sz="2400" b="1" dirty="0" smtClean="0">
                <a:solidFill>
                  <a:schemeClr val="tx1"/>
                </a:solidFill>
              </a:rPr>
              <a:t>Optimal Experience</a:t>
            </a:r>
          </a:p>
          <a:p>
            <a:pPr marL="0" indent="0">
              <a:buNone/>
            </a:pPr>
            <a:endParaRPr lang="en-US" sz="2400" b="1" dirty="0" smtClean="0">
              <a:solidFill>
                <a:schemeClr val="tx1"/>
              </a:solidFill>
            </a:endParaRPr>
          </a:p>
          <a:p>
            <a:r>
              <a:rPr lang="en-US" sz="2800" dirty="0" smtClean="0">
                <a:solidFill>
                  <a:schemeClr val="tx1"/>
                </a:solidFill>
              </a:rPr>
              <a:t>Psychologists </a:t>
            </a:r>
            <a:r>
              <a:rPr lang="en-US" sz="2800" dirty="0">
                <a:solidFill>
                  <a:schemeClr val="tx1"/>
                </a:solidFill>
              </a:rPr>
              <a:t>sometimes refers to the experience as flow. </a:t>
            </a:r>
            <a:endParaRPr lang="en-US" sz="2800" dirty="0" smtClean="0">
              <a:solidFill>
                <a:schemeClr val="tx1"/>
              </a:solidFill>
            </a:endParaRPr>
          </a:p>
          <a:p>
            <a:r>
              <a:rPr lang="en-US" sz="2800" dirty="0" smtClean="0">
                <a:solidFill>
                  <a:schemeClr val="tx1"/>
                </a:solidFill>
              </a:rPr>
              <a:t>Optimal </a:t>
            </a:r>
            <a:r>
              <a:rPr lang="en-US" sz="2800" dirty="0">
                <a:solidFill>
                  <a:schemeClr val="tx1"/>
                </a:solidFill>
              </a:rPr>
              <a:t>experiences are intensely enjoyable, but they are usually not restful, relaxing </a:t>
            </a:r>
            <a:r>
              <a:rPr lang="en-US" sz="2800" dirty="0" smtClean="0">
                <a:solidFill>
                  <a:schemeClr val="tx1"/>
                </a:solidFill>
              </a:rPr>
              <a:t>moments.</a:t>
            </a:r>
          </a:p>
          <a:p>
            <a:r>
              <a:rPr lang="en-US" sz="2800" dirty="0">
                <a:solidFill>
                  <a:schemeClr val="tx1"/>
                </a:solidFill>
              </a:rPr>
              <a:t>F</a:t>
            </a:r>
            <a:r>
              <a:rPr lang="en-US" sz="2800" dirty="0" smtClean="0">
                <a:solidFill>
                  <a:schemeClr val="tx1"/>
                </a:solidFill>
              </a:rPr>
              <a:t>low </a:t>
            </a:r>
            <a:r>
              <a:rPr lang="en-US" sz="2800" dirty="0">
                <a:solidFill>
                  <a:schemeClr val="tx1"/>
                </a:solidFill>
              </a:rPr>
              <a:t>experiences are quite demanding.</a:t>
            </a:r>
            <a:r>
              <a:rPr lang="en-US" dirty="0">
                <a:solidFill>
                  <a:schemeClr val="tx1"/>
                </a:solidFill>
              </a:rPr>
              <a:t> </a:t>
            </a:r>
          </a:p>
        </p:txBody>
      </p:sp>
    </p:spTree>
    <p:extLst>
      <p:ext uri="{BB962C8B-B14F-4D97-AF65-F5344CB8AC3E}">
        <p14:creationId xmlns:p14="http://schemas.microsoft.com/office/powerpoint/2010/main" val="35853925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a:srcRect l="30803" t="20906" r="16112" b="8875"/>
          <a:stretch/>
        </p:blipFill>
        <p:spPr>
          <a:xfrm>
            <a:off x="1648496" y="334851"/>
            <a:ext cx="9710671" cy="6252692"/>
          </a:xfrm>
          <a:prstGeom prst="rect">
            <a:avLst/>
          </a:prstGeom>
        </p:spPr>
      </p:pic>
    </p:spTree>
    <p:extLst>
      <p:ext uri="{BB962C8B-B14F-4D97-AF65-F5344CB8AC3E}">
        <p14:creationId xmlns:p14="http://schemas.microsoft.com/office/powerpoint/2010/main" val="1350972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1527" y="759854"/>
            <a:ext cx="9753085" cy="5151368"/>
          </a:xfrm>
        </p:spPr>
        <p:txBody>
          <a:bodyPr>
            <a:normAutofit/>
          </a:bodyPr>
          <a:lstStyle/>
          <a:p>
            <a:r>
              <a:rPr lang="en-US" sz="2000" b="1" dirty="0"/>
              <a:t>In summary, </a:t>
            </a:r>
            <a:r>
              <a:rPr lang="en-US" sz="2000" b="1" dirty="0" err="1"/>
              <a:t>Csikszentmihalyi’s</a:t>
            </a:r>
            <a:r>
              <a:rPr lang="en-US" sz="2000" b="1" dirty="0"/>
              <a:t> prescription for happiness </a:t>
            </a:r>
            <a:r>
              <a:rPr lang="en-US" sz="2000" b="1" dirty="0" smtClean="0"/>
              <a:t>contains many </a:t>
            </a:r>
            <a:r>
              <a:rPr lang="en-US" sz="2000" b="1" dirty="0"/>
              <a:t>of the elements traditionally embraced by humanistic personality psychology.</a:t>
            </a:r>
          </a:p>
          <a:p>
            <a:r>
              <a:rPr lang="en-US" sz="2000" b="1" dirty="0"/>
              <a:t>Flow experiences require people to live in the present and to </a:t>
            </a:r>
            <a:r>
              <a:rPr lang="en-US" sz="2000" b="1" dirty="0" smtClean="0"/>
              <a:t>get the </a:t>
            </a:r>
            <a:r>
              <a:rPr lang="en-US" sz="2000" b="1" dirty="0"/>
              <a:t>most out of their lives in the here and now. </a:t>
            </a:r>
            <a:endParaRPr lang="en-US" sz="2000" b="1" dirty="0" smtClean="0"/>
          </a:p>
          <a:p>
            <a:r>
              <a:rPr lang="en-US" sz="2000" b="1" dirty="0" smtClean="0"/>
              <a:t>Achieving </a:t>
            </a:r>
            <a:r>
              <a:rPr lang="en-US" sz="2000" b="1" dirty="0"/>
              <a:t>the goal is </a:t>
            </a:r>
            <a:r>
              <a:rPr lang="en-US" sz="2000" b="1" dirty="0" smtClean="0"/>
              <a:t>not the </a:t>
            </a:r>
            <a:r>
              <a:rPr lang="en-US" sz="2000" b="1" dirty="0"/>
              <a:t>point. Rather, it is the struggle and experience along the way that </a:t>
            </a:r>
            <a:r>
              <a:rPr lang="en-US" sz="2000" b="1" dirty="0" smtClean="0"/>
              <a:t>provide the </a:t>
            </a:r>
            <a:r>
              <a:rPr lang="en-US" sz="2000" b="1" dirty="0"/>
              <a:t>enjoyment. </a:t>
            </a:r>
            <a:endParaRPr lang="en-US" sz="2000" b="1" dirty="0" smtClean="0"/>
          </a:p>
          <a:p>
            <a:r>
              <a:rPr lang="en-US" sz="2000" b="1" dirty="0" smtClean="0"/>
              <a:t>Happiness </a:t>
            </a:r>
            <a:r>
              <a:rPr lang="en-US" sz="2000" b="1" dirty="0"/>
              <a:t>comes from taking control of your life </a:t>
            </a:r>
            <a:r>
              <a:rPr lang="en-US" sz="2000" b="1" dirty="0" smtClean="0"/>
              <a:t>rather than </a:t>
            </a:r>
            <a:r>
              <a:rPr lang="en-US" sz="2000" b="1" dirty="0"/>
              <a:t>caving in to conventional standards or demands from others. </a:t>
            </a:r>
            <a:endParaRPr lang="en-US" sz="2000" b="1" dirty="0" smtClean="0"/>
          </a:p>
          <a:p>
            <a:r>
              <a:rPr lang="en-US" sz="2000" b="1" dirty="0" smtClean="0"/>
              <a:t>In the flow </a:t>
            </a:r>
            <a:r>
              <a:rPr lang="en-US" sz="2000" b="1" dirty="0"/>
              <a:t>state people are intensely in touch with themselves and their experiences</a:t>
            </a:r>
            <a:r>
              <a:rPr lang="en-US" sz="2000" b="1" dirty="0" smtClean="0"/>
              <a:t>. They </a:t>
            </a:r>
            <a:r>
              <a:rPr lang="en-US" sz="2000" b="1" dirty="0"/>
              <a:t>feel a sense of mastery and an awareness of finding themselves.</a:t>
            </a:r>
          </a:p>
          <a:p>
            <a:r>
              <a:rPr lang="en-US" sz="2000" b="1" dirty="0"/>
              <a:t>Like the peak experiences described by Maslow, flow experiences are </a:t>
            </a:r>
            <a:r>
              <a:rPr lang="en-US" sz="2000" b="1" dirty="0" smtClean="0"/>
              <a:t>occasions for </a:t>
            </a:r>
            <a:r>
              <a:rPr lang="en-US" sz="2000" b="1" dirty="0"/>
              <a:t>personal growth.</a:t>
            </a:r>
            <a:endParaRPr lang="en-US" sz="2000" b="1" dirty="0"/>
          </a:p>
        </p:txBody>
      </p:sp>
    </p:spTree>
    <p:extLst>
      <p:ext uri="{BB962C8B-B14F-4D97-AF65-F5344CB8AC3E}">
        <p14:creationId xmlns:p14="http://schemas.microsoft.com/office/powerpoint/2010/main" val="1420361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45920" y="134113"/>
            <a:ext cx="9858693" cy="1487424"/>
          </a:xfrm>
        </p:spPr>
        <p:txBody>
          <a:bodyPr>
            <a:normAutofit/>
          </a:bodyPr>
          <a:lstStyle/>
          <a:p>
            <a:r>
              <a:rPr lang="en-US" sz="4000" dirty="0">
                <a:latin typeface="Times New Roman" panose="02020603050405020304" pitchFamily="18" charset="0"/>
                <a:cs typeface="Times New Roman" panose="02020603050405020304" pitchFamily="18" charset="0"/>
              </a:rPr>
              <a:t>KEY ELEMENTS OF THE HUMANISTIC APPROACH</a:t>
            </a:r>
          </a:p>
        </p:txBody>
      </p:sp>
      <p:sp>
        <p:nvSpPr>
          <p:cNvPr id="3" name="Subtitle 2"/>
          <p:cNvSpPr>
            <a:spLocks noGrp="1"/>
          </p:cNvSpPr>
          <p:nvPr>
            <p:ph type="subTitle" idx="1"/>
          </p:nvPr>
        </p:nvSpPr>
        <p:spPr>
          <a:xfrm>
            <a:off x="1767840" y="1950720"/>
            <a:ext cx="10229088" cy="4730495"/>
          </a:xfrm>
        </p:spPr>
        <p:txBody>
          <a:bodyPr>
            <a:normAutofit/>
          </a:bodyPr>
          <a:lstStyle/>
          <a:p>
            <a:pPr marL="285750" indent="-285750">
              <a:buFont typeface="Wingdings" panose="05000000000000000000" pitchFamily="2" charset="2"/>
              <a:buChar char="q"/>
            </a:pPr>
            <a:r>
              <a:rPr lang="en-US" sz="2000" dirty="0" smtClean="0">
                <a:solidFill>
                  <a:schemeClr val="tx1"/>
                </a:solidFill>
                <a:latin typeface="Times New Roman" panose="02020603050405020304" pitchFamily="18" charset="0"/>
                <a:cs typeface="Times New Roman" panose="02020603050405020304" pitchFamily="18" charset="0"/>
              </a:rPr>
              <a:t>Human beings are born with positive thoughts.</a:t>
            </a:r>
          </a:p>
          <a:p>
            <a:pPr marL="285750" indent="-285750">
              <a:buFont typeface="Wingdings" panose="05000000000000000000" pitchFamily="2" charset="2"/>
              <a:buChar char="q"/>
            </a:pPr>
            <a:r>
              <a:rPr lang="en-US" sz="2000" dirty="0">
                <a:solidFill>
                  <a:schemeClr val="tx1"/>
                </a:solidFill>
                <a:latin typeface="Times New Roman" panose="02020603050405020304" pitchFamily="18" charset="0"/>
                <a:cs typeface="Times New Roman" panose="02020603050405020304" pitchFamily="18" charset="0"/>
              </a:rPr>
              <a:t>“humanistic” label: </a:t>
            </a:r>
            <a:endParaRPr lang="en-US" sz="2000" dirty="0" smtClean="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r>
              <a:rPr lang="en-US" sz="2000" dirty="0" smtClean="0">
                <a:solidFill>
                  <a:schemeClr val="tx1"/>
                </a:solidFill>
                <a:latin typeface="Times New Roman" panose="02020603050405020304" pitchFamily="18" charset="0"/>
                <a:cs typeface="Times New Roman" panose="02020603050405020304" pitchFamily="18" charset="0"/>
              </a:rPr>
              <a:t>(</a:t>
            </a:r>
            <a:r>
              <a:rPr lang="en-US" sz="2000" dirty="0">
                <a:solidFill>
                  <a:schemeClr val="tx1"/>
                </a:solidFill>
                <a:latin typeface="Times New Roman" panose="02020603050405020304" pitchFamily="18" charset="0"/>
                <a:cs typeface="Times New Roman" panose="02020603050405020304" pitchFamily="18" charset="0"/>
              </a:rPr>
              <a:t>1) an emphasis on personal </a:t>
            </a:r>
            <a:r>
              <a:rPr lang="en-US" sz="2000" dirty="0" smtClean="0">
                <a:solidFill>
                  <a:schemeClr val="tx1"/>
                </a:solidFill>
                <a:latin typeface="Times New Roman" panose="02020603050405020304" pitchFamily="18" charset="0"/>
                <a:cs typeface="Times New Roman" panose="02020603050405020304" pitchFamily="18" charset="0"/>
              </a:rPr>
              <a:t>responsibility.</a:t>
            </a:r>
          </a:p>
          <a:p>
            <a:pPr marL="285750" indent="-285750">
              <a:buFont typeface="Wingdings" panose="05000000000000000000" pitchFamily="2" charset="2"/>
              <a:buChar char="q"/>
            </a:pPr>
            <a:r>
              <a:rPr lang="en-US" sz="2000" dirty="0" smtClean="0">
                <a:solidFill>
                  <a:schemeClr val="tx1"/>
                </a:solidFill>
                <a:latin typeface="Times New Roman" panose="02020603050405020304" pitchFamily="18" charset="0"/>
                <a:cs typeface="Times New Roman" panose="02020603050405020304" pitchFamily="18" charset="0"/>
              </a:rPr>
              <a:t>(2</a:t>
            </a:r>
            <a:r>
              <a:rPr lang="en-US" sz="2000" dirty="0">
                <a:solidFill>
                  <a:schemeClr val="tx1"/>
                </a:solidFill>
                <a:latin typeface="Times New Roman" panose="02020603050405020304" pitchFamily="18" charset="0"/>
                <a:cs typeface="Times New Roman" panose="02020603050405020304" pitchFamily="18" charset="0"/>
              </a:rPr>
              <a:t>) an emphasis on the “here and now</a:t>
            </a:r>
            <a:r>
              <a:rPr lang="en-US" sz="2000" dirty="0" smtClean="0">
                <a:solidFill>
                  <a:schemeClr val="tx1"/>
                </a:solidFill>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q"/>
            </a:pP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a:solidFill>
                  <a:schemeClr val="tx1"/>
                </a:solidFill>
                <a:latin typeface="Times New Roman" panose="02020603050405020304" pitchFamily="18" charset="0"/>
                <a:cs typeface="Times New Roman" panose="02020603050405020304" pitchFamily="18" charset="0"/>
              </a:rPr>
              <a:t>(3) a focus on the phenomenology of the individual</a:t>
            </a:r>
            <a:r>
              <a:rPr lang="en-US" sz="2000" dirty="0" smtClean="0">
                <a:solidFill>
                  <a:schemeClr val="tx1"/>
                </a:solidFill>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q"/>
            </a:pPr>
            <a:r>
              <a:rPr lang="en-US" sz="2000" dirty="0" smtClean="0">
                <a:solidFill>
                  <a:schemeClr val="tx1"/>
                </a:solidFill>
                <a:latin typeface="Times New Roman" panose="02020603050405020304" pitchFamily="18" charset="0"/>
                <a:cs typeface="Times New Roman" panose="02020603050405020304" pitchFamily="18" charset="0"/>
              </a:rPr>
              <a:t> </a:t>
            </a:r>
            <a:r>
              <a:rPr lang="en-US" sz="2000" dirty="0">
                <a:solidFill>
                  <a:schemeClr val="tx1"/>
                </a:solidFill>
                <a:latin typeface="Times New Roman" panose="02020603050405020304" pitchFamily="18" charset="0"/>
                <a:cs typeface="Times New Roman" panose="02020603050405020304" pitchFamily="18" charset="0"/>
              </a:rPr>
              <a:t>(4) an emphasis on personal growth.</a:t>
            </a:r>
          </a:p>
          <a:p>
            <a:r>
              <a:rPr lang="en-US" sz="2000" b="1" dirty="0">
                <a:solidFill>
                  <a:schemeClr val="tx1"/>
                </a:solidFill>
                <a:latin typeface="Times New Roman" panose="02020603050405020304" pitchFamily="18" charset="0"/>
                <a:cs typeface="Times New Roman" panose="02020603050405020304" pitchFamily="18" charset="0"/>
              </a:rPr>
              <a:t>Personal </a:t>
            </a:r>
            <a:r>
              <a:rPr lang="en-US" sz="2000" b="1" dirty="0" smtClean="0">
                <a:solidFill>
                  <a:schemeClr val="tx1"/>
                </a:solidFill>
                <a:latin typeface="Times New Roman" panose="02020603050405020304" pitchFamily="18" charset="0"/>
                <a:cs typeface="Times New Roman" panose="02020603050405020304" pitchFamily="18" charset="0"/>
              </a:rPr>
              <a:t>Responsibility:</a:t>
            </a:r>
          </a:p>
          <a:p>
            <a:pPr marL="285750" indent="-285750">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Humanistic psychologists argue that our behaviors represent personal choices of what we want to do at a particular moment</a:t>
            </a:r>
            <a:r>
              <a:rPr lang="en-US" sz="2000" b="1" dirty="0" smtClean="0">
                <a:solidFill>
                  <a:schemeClr val="tx1"/>
                </a:solidFill>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A typical goal of humanistic psychotherapy is for clients to accept that they have the power to do or to be whatever they desire.</a:t>
            </a:r>
          </a:p>
        </p:txBody>
      </p:sp>
    </p:spTree>
    <p:extLst>
      <p:ext uri="{BB962C8B-B14F-4D97-AF65-F5344CB8AC3E}">
        <p14:creationId xmlns:p14="http://schemas.microsoft.com/office/powerpoint/2010/main" val="42067170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1536" y="438912"/>
            <a:ext cx="9883077" cy="755904"/>
          </a:xfrm>
        </p:spPr>
        <p:txBody>
          <a:bodyPr/>
          <a:lstStyle/>
          <a:p>
            <a:r>
              <a:rPr lang="en-US" dirty="0">
                <a:latin typeface="Times New Roman" panose="02020603050405020304" pitchFamily="18" charset="0"/>
                <a:cs typeface="Times New Roman" panose="02020603050405020304" pitchFamily="18" charset="0"/>
              </a:rPr>
              <a:t>The Here and Now</a:t>
            </a:r>
          </a:p>
        </p:txBody>
      </p:sp>
      <p:sp>
        <p:nvSpPr>
          <p:cNvPr id="3" name="Content Placeholder 2"/>
          <p:cNvSpPr>
            <a:spLocks noGrp="1"/>
          </p:cNvSpPr>
          <p:nvPr>
            <p:ph idx="1"/>
          </p:nvPr>
        </p:nvSpPr>
        <p:spPr>
          <a:xfrm>
            <a:off x="1414272" y="1450848"/>
            <a:ext cx="10607040" cy="5407152"/>
          </a:xfrm>
        </p:spPr>
        <p:txBody>
          <a:bodyPr/>
          <a:lstStyle/>
          <a:p>
            <a:r>
              <a:rPr lang="en-US" dirty="0">
                <a:solidFill>
                  <a:schemeClr val="tx1"/>
                </a:solidFill>
                <a:latin typeface="Times New Roman" panose="02020603050405020304" pitchFamily="18" charset="0"/>
                <a:cs typeface="Times New Roman" panose="02020603050405020304" pitchFamily="18" charset="0"/>
              </a:rPr>
              <a:t>According to the humanistic perspective, we can’t become fully functioning individuals until we learn to live our lives as they </a:t>
            </a:r>
            <a:r>
              <a:rPr lang="en-US" dirty="0" smtClean="0">
                <a:solidFill>
                  <a:schemeClr val="tx1"/>
                </a:solidFill>
                <a:latin typeface="Times New Roman" panose="02020603050405020304" pitchFamily="18" charset="0"/>
                <a:cs typeface="Times New Roman" panose="02020603050405020304" pitchFamily="18" charset="0"/>
              </a:rPr>
              <a:t>happen.</a:t>
            </a:r>
          </a:p>
          <a:p>
            <a:r>
              <a:rPr lang="en-US" dirty="0" smtClean="0">
                <a:solidFill>
                  <a:schemeClr val="tx1"/>
                </a:solidFill>
                <a:latin typeface="Times New Roman" panose="02020603050405020304" pitchFamily="18" charset="0"/>
                <a:cs typeface="Times New Roman" panose="02020603050405020304" pitchFamily="18" charset="0"/>
              </a:rPr>
              <a:t>You </a:t>
            </a:r>
            <a:r>
              <a:rPr lang="en-US" dirty="0">
                <a:solidFill>
                  <a:schemeClr val="tx1"/>
                </a:solidFill>
                <a:latin typeface="Times New Roman" panose="02020603050405020304" pitchFamily="18" charset="0"/>
                <a:cs typeface="Times New Roman" panose="02020603050405020304" pitchFamily="18" charset="0"/>
              </a:rPr>
              <a:t>can live life fully only if you live it in the here and now</a:t>
            </a:r>
            <a:r>
              <a:rPr lang="en-US" dirty="0" smtClean="0">
                <a:solidFill>
                  <a:schemeClr val="tx1"/>
                </a:solidFill>
                <a:latin typeface="Times New Roman" panose="02020603050405020304" pitchFamily="18" charset="0"/>
                <a:cs typeface="Times New Roman" panose="02020603050405020304" pitchFamily="18" charset="0"/>
              </a:rPr>
              <a:t>.</a:t>
            </a:r>
          </a:p>
          <a:p>
            <a:pPr marL="0" indent="0">
              <a:buNone/>
            </a:pPr>
            <a:endParaRPr lang="en-US" b="1" dirty="0" smtClean="0">
              <a:solidFill>
                <a:schemeClr val="tx1"/>
              </a:solidFill>
              <a:latin typeface="Times New Roman" panose="02020603050405020304" pitchFamily="18" charset="0"/>
              <a:cs typeface="Times New Roman" panose="02020603050405020304" pitchFamily="18" charset="0"/>
            </a:endParaRPr>
          </a:p>
          <a:p>
            <a:pPr marL="0" indent="0">
              <a:buNone/>
            </a:pPr>
            <a:r>
              <a:rPr lang="en-US" b="1" dirty="0" smtClean="0">
                <a:solidFill>
                  <a:schemeClr val="tx1"/>
                </a:solidFill>
                <a:latin typeface="Times New Roman" panose="02020603050405020304" pitchFamily="18" charset="0"/>
                <a:cs typeface="Times New Roman" panose="02020603050405020304" pitchFamily="18" charset="0"/>
              </a:rPr>
              <a:t>The </a:t>
            </a:r>
            <a:r>
              <a:rPr lang="en-US" b="1" dirty="0">
                <a:solidFill>
                  <a:schemeClr val="tx1"/>
                </a:solidFill>
                <a:latin typeface="Times New Roman" panose="02020603050405020304" pitchFamily="18" charset="0"/>
                <a:cs typeface="Times New Roman" panose="02020603050405020304" pitchFamily="18" charset="0"/>
              </a:rPr>
              <a:t>Phenomenology of the </a:t>
            </a:r>
            <a:r>
              <a:rPr lang="en-US" b="1" dirty="0" smtClean="0">
                <a:solidFill>
                  <a:schemeClr val="tx1"/>
                </a:solidFill>
                <a:latin typeface="Times New Roman" panose="02020603050405020304" pitchFamily="18" charset="0"/>
                <a:cs typeface="Times New Roman" panose="02020603050405020304" pitchFamily="18" charset="0"/>
              </a:rPr>
              <a:t>Individual</a:t>
            </a:r>
          </a:p>
          <a:p>
            <a:r>
              <a:rPr lang="en-US" dirty="0">
                <a:solidFill>
                  <a:schemeClr val="tx1"/>
                </a:solidFill>
                <a:latin typeface="Times New Roman" panose="02020603050405020304" pitchFamily="18" charset="0"/>
                <a:cs typeface="Times New Roman" panose="02020603050405020304" pitchFamily="18" charset="0"/>
              </a:rPr>
              <a:t>Humanistic psychologists argue that it’s absurd for therapists to listen to clients, decide what their problems are, and force them to accept the therapist’s interpretation of what should be changed and how it should be changed. </a:t>
            </a:r>
            <a:endParaRPr lang="en-US" dirty="0" smtClean="0">
              <a:solidFill>
                <a:schemeClr val="tx1"/>
              </a:solidFill>
              <a:latin typeface="Times New Roman" panose="02020603050405020304" pitchFamily="18" charset="0"/>
              <a:cs typeface="Times New Roman" panose="02020603050405020304" pitchFamily="18" charset="0"/>
            </a:endParaRPr>
          </a:p>
          <a:p>
            <a:pPr marL="0" indent="0">
              <a:buNone/>
            </a:pPr>
            <a:r>
              <a:rPr lang="en-US" dirty="0">
                <a:solidFill>
                  <a:schemeClr val="tx1"/>
                </a:solidFill>
                <a:latin typeface="Times New Roman" panose="02020603050405020304" pitchFamily="18" charset="0"/>
                <a:cs typeface="Times New Roman" panose="02020603050405020304" pitchFamily="18" charset="0"/>
              </a:rPr>
              <a:t>Personal </a:t>
            </a:r>
            <a:r>
              <a:rPr lang="en-US" dirty="0" smtClean="0">
                <a:solidFill>
                  <a:schemeClr val="tx1"/>
                </a:solidFill>
                <a:latin typeface="Times New Roman" panose="02020603050405020304" pitchFamily="18" charset="0"/>
                <a:cs typeface="Times New Roman" panose="02020603050405020304" pitchFamily="18" charset="0"/>
              </a:rPr>
              <a:t>Growth</a:t>
            </a:r>
          </a:p>
          <a:p>
            <a:r>
              <a:rPr lang="en-US" dirty="0">
                <a:solidFill>
                  <a:schemeClr val="tx1"/>
                </a:solidFill>
                <a:latin typeface="Times New Roman" panose="02020603050405020304" pitchFamily="18" charset="0"/>
                <a:cs typeface="Times New Roman" panose="02020603050405020304" pitchFamily="18" charset="0"/>
              </a:rPr>
              <a:t>According to humanistic psychology, there is more to life than simply having all of your immediate needs </a:t>
            </a:r>
            <a:r>
              <a:rPr lang="en-US" dirty="0" smtClean="0">
                <a:solidFill>
                  <a:schemeClr val="tx1"/>
                </a:solidFill>
                <a:latin typeface="Times New Roman" panose="02020603050405020304" pitchFamily="18" charset="0"/>
                <a:cs typeface="Times New Roman" panose="02020603050405020304" pitchFamily="18" charset="0"/>
              </a:rPr>
              <a:t>met.</a:t>
            </a:r>
          </a:p>
          <a:p>
            <a:r>
              <a:rPr lang="en-US" b="1" dirty="0">
                <a:solidFill>
                  <a:schemeClr val="tx1"/>
                </a:solidFill>
                <a:latin typeface="Times New Roman" panose="02020603050405020304" pitchFamily="18" charset="0"/>
                <a:cs typeface="Times New Roman" panose="02020603050405020304" pitchFamily="18" charset="0"/>
              </a:rPr>
              <a:t>Carl Rogers </a:t>
            </a:r>
            <a:r>
              <a:rPr lang="en-US" dirty="0">
                <a:solidFill>
                  <a:schemeClr val="tx1"/>
                </a:solidFill>
                <a:latin typeface="Times New Roman" panose="02020603050405020304" pitchFamily="18" charset="0"/>
                <a:cs typeface="Times New Roman" panose="02020603050405020304" pitchFamily="18" charset="0"/>
              </a:rPr>
              <a:t>referred to this state as becoming a </a:t>
            </a:r>
            <a:r>
              <a:rPr lang="en-US" b="1" dirty="0">
                <a:solidFill>
                  <a:schemeClr val="tx1"/>
                </a:solidFill>
                <a:latin typeface="Times New Roman" panose="02020603050405020304" pitchFamily="18" charset="0"/>
                <a:cs typeface="Times New Roman" panose="02020603050405020304" pitchFamily="18" charset="0"/>
              </a:rPr>
              <a:t>fully functioning individual. </a:t>
            </a:r>
            <a:endParaRPr lang="en-US" b="1" dirty="0" smtClean="0">
              <a:solidFill>
                <a:schemeClr val="tx1"/>
              </a:solidFill>
              <a:latin typeface="Times New Roman" panose="02020603050405020304" pitchFamily="18" charset="0"/>
              <a:cs typeface="Times New Roman" panose="02020603050405020304" pitchFamily="18" charset="0"/>
            </a:endParaRPr>
          </a:p>
          <a:p>
            <a:r>
              <a:rPr lang="en-US" b="1" dirty="0" smtClean="0">
                <a:solidFill>
                  <a:schemeClr val="tx1"/>
                </a:solidFill>
                <a:latin typeface="Times New Roman" panose="02020603050405020304" pitchFamily="18" charset="0"/>
                <a:cs typeface="Times New Roman" panose="02020603050405020304" pitchFamily="18" charset="0"/>
              </a:rPr>
              <a:t>Abraham </a:t>
            </a:r>
            <a:r>
              <a:rPr lang="en-US" b="1" dirty="0">
                <a:solidFill>
                  <a:schemeClr val="tx1"/>
                </a:solidFill>
                <a:latin typeface="Times New Roman" panose="02020603050405020304" pitchFamily="18" charset="0"/>
                <a:cs typeface="Times New Roman" panose="02020603050405020304" pitchFamily="18" charset="0"/>
              </a:rPr>
              <a:t>Maslow </a:t>
            </a:r>
            <a:r>
              <a:rPr lang="en-US" dirty="0">
                <a:solidFill>
                  <a:schemeClr val="tx1"/>
                </a:solidFill>
                <a:latin typeface="Times New Roman" panose="02020603050405020304" pitchFamily="18" charset="0"/>
                <a:cs typeface="Times New Roman" panose="02020603050405020304" pitchFamily="18" charset="0"/>
              </a:rPr>
              <a:t>(1970) borrowed the term </a:t>
            </a:r>
            <a:r>
              <a:rPr lang="en-US" b="1" dirty="0" smtClean="0">
                <a:solidFill>
                  <a:schemeClr val="tx1"/>
                </a:solidFill>
                <a:latin typeface="Times New Roman" panose="02020603050405020304" pitchFamily="18" charset="0"/>
                <a:cs typeface="Times New Roman" panose="02020603050405020304" pitchFamily="18" charset="0"/>
              </a:rPr>
              <a:t>self-actualization</a:t>
            </a:r>
            <a:r>
              <a:rPr lang="en-US" dirty="0" smtClean="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to describe it: We become self-actualized as we become “more what one idiosyncratically is, to become </a:t>
            </a:r>
            <a:r>
              <a:rPr lang="en-US" dirty="0" smtClean="0">
                <a:solidFill>
                  <a:schemeClr val="tx1"/>
                </a:solidFill>
                <a:latin typeface="Times New Roman" panose="02020603050405020304" pitchFamily="18" charset="0"/>
                <a:cs typeface="Times New Roman" panose="02020603050405020304" pitchFamily="18" charset="0"/>
              </a:rPr>
              <a:t>everything </a:t>
            </a:r>
            <a:r>
              <a:rPr lang="en-US" dirty="0">
                <a:solidFill>
                  <a:schemeClr val="tx1"/>
                </a:solidFill>
                <a:latin typeface="Times New Roman" panose="02020603050405020304" pitchFamily="18" charset="0"/>
                <a:cs typeface="Times New Roman" panose="02020603050405020304" pitchFamily="18" charset="0"/>
              </a:rPr>
              <a:t>that one is capable of </a:t>
            </a:r>
            <a:r>
              <a:rPr lang="en-US" dirty="0" smtClean="0">
                <a:solidFill>
                  <a:schemeClr val="tx1"/>
                </a:solidFill>
                <a:latin typeface="Times New Roman" panose="02020603050405020304" pitchFamily="18" charset="0"/>
                <a:cs typeface="Times New Roman" panose="02020603050405020304" pitchFamily="18" charset="0"/>
              </a:rPr>
              <a:t>becoming”. </a:t>
            </a: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92297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5648" y="0"/>
            <a:ext cx="9748965" cy="816864"/>
          </a:xfrm>
        </p:spPr>
        <p:txBody>
          <a:bodyPr/>
          <a:lstStyle/>
          <a:p>
            <a:r>
              <a:rPr lang="en-US" dirty="0">
                <a:latin typeface="Times New Roman" panose="02020603050405020304" pitchFamily="18" charset="0"/>
                <a:cs typeface="Times New Roman" panose="02020603050405020304" pitchFamily="18" charset="0"/>
              </a:rPr>
              <a:t>CARL ROGERS</a:t>
            </a:r>
          </a:p>
        </p:txBody>
      </p:sp>
      <p:sp>
        <p:nvSpPr>
          <p:cNvPr id="3" name="Content Placeholder 2"/>
          <p:cNvSpPr>
            <a:spLocks noGrp="1"/>
          </p:cNvSpPr>
          <p:nvPr>
            <p:ph idx="1"/>
          </p:nvPr>
        </p:nvSpPr>
        <p:spPr>
          <a:xfrm>
            <a:off x="1219200" y="560832"/>
            <a:ext cx="10972800" cy="6132576"/>
          </a:xfrm>
        </p:spPr>
        <p:txBody>
          <a:bodyPr/>
          <a:lstStyle/>
          <a:p>
            <a:r>
              <a:rPr lang="en-US" dirty="0" smtClean="0">
                <a:solidFill>
                  <a:schemeClr val="tx1"/>
                </a:solidFill>
                <a:latin typeface="Times New Roman" panose="02020603050405020304" pitchFamily="18" charset="0"/>
                <a:cs typeface="Times New Roman" panose="02020603050405020304" pitchFamily="18" charset="0"/>
              </a:rPr>
              <a:t>Carl Rogers </a:t>
            </a:r>
            <a:r>
              <a:rPr lang="en-US" dirty="0">
                <a:solidFill>
                  <a:schemeClr val="tx1"/>
                </a:solidFill>
                <a:latin typeface="Times New Roman" panose="02020603050405020304" pitchFamily="18" charset="0"/>
                <a:cs typeface="Times New Roman" panose="02020603050405020304" pitchFamily="18" charset="0"/>
              </a:rPr>
              <a:t>pioneered humanistic psychotherapy and was the first therapist to popularize a “person-centered” approach (Rogers, 1951). He later became an important figure in the growth of encounter groups as a means of therapy (Rogers, 1970</a:t>
            </a:r>
            <a:r>
              <a:rPr lang="en-US" dirty="0" smtClean="0">
                <a:solidFill>
                  <a:schemeClr val="tx1"/>
                </a:solidFill>
                <a:latin typeface="Times New Roman" panose="02020603050405020304" pitchFamily="18" charset="0"/>
                <a:cs typeface="Times New Roman" panose="02020603050405020304" pitchFamily="18" charset="0"/>
              </a:rPr>
              <a:t>).</a:t>
            </a:r>
          </a:p>
          <a:p>
            <a:pPr marL="0" indent="0">
              <a:buNone/>
            </a:pPr>
            <a:r>
              <a:rPr lang="en-US" b="1" dirty="0">
                <a:solidFill>
                  <a:schemeClr val="tx1"/>
                </a:solidFill>
                <a:latin typeface="Times New Roman" panose="02020603050405020304" pitchFamily="18" charset="0"/>
                <a:cs typeface="Times New Roman" panose="02020603050405020304" pitchFamily="18" charset="0"/>
              </a:rPr>
              <a:t>The Fully Functioning </a:t>
            </a:r>
            <a:r>
              <a:rPr lang="en-US" b="1" dirty="0" smtClean="0">
                <a:solidFill>
                  <a:schemeClr val="tx1"/>
                </a:solidFill>
                <a:latin typeface="Times New Roman" panose="02020603050405020304" pitchFamily="18" charset="0"/>
                <a:cs typeface="Times New Roman" panose="02020603050405020304" pitchFamily="18" charset="0"/>
              </a:rPr>
              <a:t>Person:</a:t>
            </a:r>
          </a:p>
          <a:p>
            <a:r>
              <a:rPr lang="en-US" dirty="0">
                <a:solidFill>
                  <a:schemeClr val="tx1"/>
                </a:solidFill>
                <a:latin typeface="Times New Roman" panose="02020603050405020304" pitchFamily="18" charset="0"/>
                <a:cs typeface="Times New Roman" panose="02020603050405020304" pitchFamily="18" charset="0"/>
              </a:rPr>
              <a:t>“The good life,” Rogers said, “is a process, not a state of being. It is a direction, not a destination” (1961, p. 186). </a:t>
            </a:r>
            <a:endParaRPr lang="en-US" dirty="0" smtClean="0">
              <a:solidFill>
                <a:schemeClr val="tx1"/>
              </a:solidFill>
              <a:latin typeface="Times New Roman" panose="02020603050405020304" pitchFamily="18" charset="0"/>
              <a:cs typeface="Times New Roman" panose="02020603050405020304" pitchFamily="18" charset="0"/>
            </a:endParaRPr>
          </a:p>
          <a:p>
            <a:r>
              <a:rPr lang="en-US" dirty="0">
                <a:solidFill>
                  <a:schemeClr val="tx1"/>
                </a:solidFill>
                <a:latin typeface="Times New Roman" panose="02020603050405020304" pitchFamily="18" charset="0"/>
                <a:cs typeface="Times New Roman" panose="02020603050405020304" pitchFamily="18" charset="0"/>
              </a:rPr>
              <a:t>Rogers maintained that we naturally strive to reach an optimal sense of satisfaction with our lives. He called people who reach this goal fully functioning</a:t>
            </a:r>
            <a:r>
              <a:rPr lang="en-US" dirty="0" smtClean="0">
                <a:solidFill>
                  <a:schemeClr val="tx1"/>
                </a:solidFill>
                <a:latin typeface="Times New Roman" panose="02020603050405020304" pitchFamily="18" charset="0"/>
                <a:cs typeface="Times New Roman" panose="02020603050405020304" pitchFamily="18" charset="0"/>
              </a:rPr>
              <a:t>.</a:t>
            </a:r>
          </a:p>
          <a:p>
            <a:r>
              <a:rPr lang="en-US" dirty="0">
                <a:solidFill>
                  <a:schemeClr val="tx1"/>
                </a:solidFill>
                <a:latin typeface="Times New Roman" panose="02020603050405020304" pitchFamily="18" charset="0"/>
                <a:cs typeface="Times New Roman" panose="02020603050405020304" pitchFamily="18" charset="0"/>
              </a:rPr>
              <a:t>Rogers identified </a:t>
            </a:r>
            <a:r>
              <a:rPr lang="en-US" b="1" dirty="0">
                <a:solidFill>
                  <a:schemeClr val="tx1"/>
                </a:solidFill>
                <a:latin typeface="Times New Roman" panose="02020603050405020304" pitchFamily="18" charset="0"/>
                <a:cs typeface="Times New Roman" panose="02020603050405020304" pitchFamily="18" charset="0"/>
              </a:rPr>
              <a:t>several </a:t>
            </a:r>
            <a:r>
              <a:rPr lang="en-US" b="1" dirty="0" smtClean="0">
                <a:solidFill>
                  <a:schemeClr val="tx1"/>
                </a:solidFill>
                <a:latin typeface="Times New Roman" panose="02020603050405020304" pitchFamily="18" charset="0"/>
                <a:cs typeface="Times New Roman" panose="02020603050405020304" pitchFamily="18" charset="0"/>
              </a:rPr>
              <a:t>characteristics of  fully functioning</a:t>
            </a:r>
          </a:p>
          <a:p>
            <a:r>
              <a:rPr lang="en-US" dirty="0" smtClean="0">
                <a:solidFill>
                  <a:schemeClr val="tx1"/>
                </a:solidFill>
                <a:latin typeface="Times New Roman" panose="02020603050405020304" pitchFamily="18" charset="0"/>
                <a:cs typeface="Times New Roman" panose="02020603050405020304" pitchFamily="18" charset="0"/>
              </a:rPr>
              <a:t>People </a:t>
            </a:r>
            <a:r>
              <a:rPr lang="en-US" dirty="0">
                <a:solidFill>
                  <a:schemeClr val="tx1"/>
                </a:solidFill>
                <a:latin typeface="Times New Roman" panose="02020603050405020304" pitchFamily="18" charset="0"/>
                <a:cs typeface="Times New Roman" panose="02020603050405020304" pitchFamily="18" charset="0"/>
              </a:rPr>
              <a:t>are open to their experiences. Rather than falling into familiar patterns, they look to see what life will throw their way. </a:t>
            </a:r>
            <a:endParaRPr lang="en-US" dirty="0" smtClean="0">
              <a:solidFill>
                <a:schemeClr val="tx1"/>
              </a:solidFill>
              <a:latin typeface="Times New Roman" panose="02020603050405020304" pitchFamily="18" charset="0"/>
              <a:cs typeface="Times New Roman" panose="02020603050405020304" pitchFamily="18" charset="0"/>
            </a:endParaRPr>
          </a:p>
          <a:p>
            <a:r>
              <a:rPr lang="en-US" dirty="0" smtClean="0">
                <a:solidFill>
                  <a:schemeClr val="tx1"/>
                </a:solidFill>
                <a:latin typeface="Times New Roman" panose="02020603050405020304" pitchFamily="18" charset="0"/>
                <a:cs typeface="Times New Roman" panose="02020603050405020304" pitchFamily="18" charset="0"/>
              </a:rPr>
              <a:t>Related </a:t>
            </a:r>
            <a:r>
              <a:rPr lang="en-US" dirty="0">
                <a:solidFill>
                  <a:schemeClr val="tx1"/>
                </a:solidFill>
                <a:latin typeface="Times New Roman" panose="02020603050405020304" pitchFamily="18" charset="0"/>
                <a:cs typeface="Times New Roman" panose="02020603050405020304" pitchFamily="18" charset="0"/>
              </a:rPr>
              <a:t>to this, fully functioning people try to live each moment as it comes. The idea is to experience life, not just pass through</a:t>
            </a:r>
            <a:r>
              <a:rPr lang="en-US" dirty="0" smtClean="0">
                <a:solidFill>
                  <a:schemeClr val="tx1"/>
                </a:solidFill>
                <a:latin typeface="Times New Roman" panose="02020603050405020304" pitchFamily="18" charset="0"/>
                <a:cs typeface="Times New Roman" panose="02020603050405020304" pitchFamily="18" charset="0"/>
              </a:rPr>
              <a:t>.</a:t>
            </a:r>
          </a:p>
          <a:p>
            <a:r>
              <a:rPr lang="en-US" dirty="0">
                <a:solidFill>
                  <a:schemeClr val="tx1"/>
                </a:solidFill>
                <a:latin typeface="Times New Roman" panose="02020603050405020304" pitchFamily="18" charset="0"/>
                <a:cs typeface="Times New Roman" panose="02020603050405020304" pitchFamily="18" charset="0"/>
              </a:rPr>
              <a:t>Fully functioning people learn to trust their feelings. </a:t>
            </a:r>
            <a:endParaRPr lang="en-US" dirty="0" smtClean="0">
              <a:solidFill>
                <a:schemeClr val="tx1"/>
              </a:solidFill>
              <a:latin typeface="Times New Roman" panose="02020603050405020304" pitchFamily="18" charset="0"/>
              <a:cs typeface="Times New Roman" panose="02020603050405020304" pitchFamily="18" charset="0"/>
            </a:endParaRPr>
          </a:p>
          <a:p>
            <a:r>
              <a:rPr lang="en-US" dirty="0">
                <a:solidFill>
                  <a:schemeClr val="tx1"/>
                </a:solidFill>
                <a:latin typeface="Times New Roman" panose="02020603050405020304" pitchFamily="18" charset="0"/>
                <a:cs typeface="Times New Roman" panose="02020603050405020304" pitchFamily="18" charset="0"/>
              </a:rPr>
              <a:t>They aren’t insensitive to the needs of others, but they aren’t overly concerned with meeting the standards of behavior society sets for them. Fully functioning people experience their feelings more deeply and more intensely than others. </a:t>
            </a:r>
            <a:endParaRPr lang="en-US" dirty="0" smtClean="0">
              <a:solidFill>
                <a:schemeClr val="tx1"/>
              </a:solidFill>
              <a:latin typeface="Times New Roman" panose="02020603050405020304" pitchFamily="18" charset="0"/>
              <a:cs typeface="Times New Roman" panose="02020603050405020304" pitchFamily="18" charset="0"/>
            </a:endParaRPr>
          </a:p>
          <a:p>
            <a:r>
              <a:rPr lang="en-US" dirty="0">
                <a:solidFill>
                  <a:schemeClr val="tx1"/>
                </a:solidFill>
                <a:latin typeface="Times New Roman" panose="02020603050405020304" pitchFamily="18" charset="0"/>
                <a:cs typeface="Times New Roman" panose="02020603050405020304" pitchFamily="18" charset="0"/>
              </a:rPr>
              <a:t>This applies to both positive and negative emotions. Fully functioning people accept and express their </a:t>
            </a:r>
            <a:r>
              <a:rPr lang="en-US" dirty="0" smtClean="0">
                <a:solidFill>
                  <a:schemeClr val="tx1"/>
                </a:solidFill>
                <a:latin typeface="Times New Roman" panose="02020603050405020304" pitchFamily="18" charset="0"/>
                <a:cs typeface="Times New Roman" panose="02020603050405020304" pitchFamily="18" charset="0"/>
              </a:rPr>
              <a:t>anger.</a:t>
            </a: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76003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0577" y="0"/>
            <a:ext cx="9944036" cy="768096"/>
          </a:xfrm>
        </p:spPr>
        <p:txBody>
          <a:bodyPr/>
          <a:lstStyle/>
          <a:p>
            <a:r>
              <a:rPr lang="en-US" dirty="0">
                <a:latin typeface="Times New Roman" panose="02020603050405020304" pitchFamily="18" charset="0"/>
                <a:cs typeface="Times New Roman" panose="02020603050405020304" pitchFamily="18" charset="0"/>
              </a:rPr>
              <a:t>Anxiety and Defense</a:t>
            </a:r>
          </a:p>
        </p:txBody>
      </p:sp>
      <p:sp>
        <p:nvSpPr>
          <p:cNvPr id="3" name="Content Placeholder 2"/>
          <p:cNvSpPr>
            <a:spLocks noGrp="1"/>
          </p:cNvSpPr>
          <p:nvPr>
            <p:ph idx="1"/>
          </p:nvPr>
        </p:nvSpPr>
        <p:spPr>
          <a:xfrm>
            <a:off x="1560576" y="682752"/>
            <a:ext cx="10497312" cy="6175248"/>
          </a:xfrm>
        </p:spPr>
        <p:txBody>
          <a:bodyPr/>
          <a:lstStyle/>
          <a:p>
            <a:r>
              <a:rPr lang="en-US" dirty="0">
                <a:solidFill>
                  <a:schemeClr val="tx1"/>
                </a:solidFill>
                <a:latin typeface="Times New Roman" panose="02020603050405020304" pitchFamily="18" charset="0"/>
                <a:cs typeface="Times New Roman" panose="02020603050405020304" pitchFamily="18" charset="0"/>
              </a:rPr>
              <a:t>According to Rogers, anxiety results from coming into contact with information that is inconsistent with the way we think of </a:t>
            </a:r>
            <a:r>
              <a:rPr lang="en-US" dirty="0" smtClean="0">
                <a:solidFill>
                  <a:schemeClr val="tx1"/>
                </a:solidFill>
                <a:latin typeface="Times New Roman" panose="02020603050405020304" pitchFamily="18" charset="0"/>
                <a:cs typeface="Times New Roman" panose="02020603050405020304" pitchFamily="18" charset="0"/>
              </a:rPr>
              <a:t>ourselves.</a:t>
            </a:r>
          </a:p>
          <a:p>
            <a:r>
              <a:rPr lang="en-US" dirty="0">
                <a:solidFill>
                  <a:schemeClr val="tx1"/>
                </a:solidFill>
                <a:latin typeface="Times New Roman" panose="02020603050405020304" pitchFamily="18" charset="0"/>
                <a:cs typeface="Times New Roman" panose="02020603050405020304" pitchFamily="18" charset="0"/>
              </a:rPr>
              <a:t>Rogers’ theory takes on a slight Freudian flavor. Rogers proposed that we receive this threatening information at a level somewhere below consciousness. </a:t>
            </a:r>
            <a:endParaRPr lang="en-US" dirty="0" smtClean="0">
              <a:solidFill>
                <a:schemeClr val="tx1"/>
              </a:solidFill>
              <a:latin typeface="Times New Roman" panose="02020603050405020304" pitchFamily="18" charset="0"/>
              <a:cs typeface="Times New Roman" panose="02020603050405020304" pitchFamily="18" charset="0"/>
            </a:endParaRPr>
          </a:p>
          <a:p>
            <a:r>
              <a:rPr lang="en-US" dirty="0" smtClean="0">
                <a:solidFill>
                  <a:schemeClr val="tx1"/>
                </a:solidFill>
                <a:latin typeface="Times New Roman" panose="02020603050405020304" pitchFamily="18" charset="0"/>
                <a:cs typeface="Times New Roman" panose="02020603050405020304" pitchFamily="18" charset="0"/>
              </a:rPr>
              <a:t>Rogers </a:t>
            </a:r>
            <a:r>
              <a:rPr lang="en-US" dirty="0">
                <a:solidFill>
                  <a:schemeClr val="tx1"/>
                </a:solidFill>
                <a:latin typeface="Times New Roman" panose="02020603050405020304" pitchFamily="18" charset="0"/>
                <a:cs typeface="Times New Roman" panose="02020603050405020304" pitchFamily="18" charset="0"/>
              </a:rPr>
              <a:t>called this process </a:t>
            </a:r>
            <a:r>
              <a:rPr lang="en-US" b="1" dirty="0" err="1">
                <a:solidFill>
                  <a:schemeClr val="tx1"/>
                </a:solidFill>
                <a:latin typeface="Times New Roman" panose="02020603050405020304" pitchFamily="18" charset="0"/>
                <a:cs typeface="Times New Roman" panose="02020603050405020304" pitchFamily="18" charset="0"/>
              </a:rPr>
              <a:t>subception</a:t>
            </a:r>
            <a:r>
              <a:rPr lang="en-US" b="1" dirty="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rather than perception. If the information is not threatening, it easily flows into awareness. But if it contradicts our self-concept, we’ll rely on defenses to keep the information from entering consciousness and thereby keep the anxiety at bay</a:t>
            </a:r>
            <a:r>
              <a:rPr lang="en-US" dirty="0" smtClean="0">
                <a:solidFill>
                  <a:schemeClr val="tx1"/>
                </a:solidFill>
                <a:latin typeface="Times New Roman" panose="02020603050405020304" pitchFamily="18" charset="0"/>
                <a:cs typeface="Times New Roman" panose="02020603050405020304" pitchFamily="18" charset="0"/>
              </a:rPr>
              <a:t>.</a:t>
            </a:r>
          </a:p>
          <a:p>
            <a:r>
              <a:rPr lang="en-US" dirty="0">
                <a:solidFill>
                  <a:schemeClr val="tx1"/>
                </a:solidFill>
                <a:latin typeface="Times New Roman" panose="02020603050405020304" pitchFamily="18" charset="0"/>
                <a:cs typeface="Times New Roman" panose="02020603050405020304" pitchFamily="18" charset="0"/>
              </a:rPr>
              <a:t>The most common defense is </a:t>
            </a:r>
            <a:r>
              <a:rPr lang="en-US" b="1" dirty="0" smtClean="0">
                <a:solidFill>
                  <a:schemeClr val="tx1"/>
                </a:solidFill>
                <a:latin typeface="Times New Roman" panose="02020603050405020304" pitchFamily="18" charset="0"/>
                <a:cs typeface="Times New Roman" panose="02020603050405020304" pitchFamily="18" charset="0"/>
              </a:rPr>
              <a:t>distortion and </a:t>
            </a:r>
            <a:r>
              <a:rPr lang="en-US" b="1" dirty="0">
                <a:solidFill>
                  <a:schemeClr val="tx1"/>
                </a:solidFill>
                <a:latin typeface="Times New Roman" panose="02020603050405020304" pitchFamily="18" charset="0"/>
                <a:cs typeface="Times New Roman" panose="02020603050405020304" pitchFamily="18" charset="0"/>
              </a:rPr>
              <a:t>denial. </a:t>
            </a:r>
            <a:r>
              <a:rPr lang="en-US" dirty="0">
                <a:solidFill>
                  <a:schemeClr val="tx1"/>
                </a:solidFill>
                <a:latin typeface="Times New Roman" panose="02020603050405020304" pitchFamily="18" charset="0"/>
                <a:cs typeface="Times New Roman" panose="02020603050405020304" pitchFamily="18" charset="0"/>
              </a:rPr>
              <a:t>Distortion and denial often succeed in the short run by reducing anxiety.  </a:t>
            </a:r>
            <a:endParaRPr lang="en-US" dirty="0" smtClean="0">
              <a:solidFill>
                <a:schemeClr val="tx1"/>
              </a:solidFill>
              <a:latin typeface="Times New Roman" panose="02020603050405020304" pitchFamily="18" charset="0"/>
              <a:cs typeface="Times New Roman" panose="02020603050405020304" pitchFamily="18" charset="0"/>
            </a:endParaRPr>
          </a:p>
          <a:p>
            <a:r>
              <a:rPr lang="en-US" dirty="0" smtClean="0">
                <a:solidFill>
                  <a:schemeClr val="tx1"/>
                </a:solidFill>
                <a:latin typeface="Times New Roman" panose="02020603050405020304" pitchFamily="18" charset="0"/>
                <a:cs typeface="Times New Roman" panose="02020603050405020304" pitchFamily="18" charset="0"/>
              </a:rPr>
              <a:t>When there is large gape between self concept and reality then disorganization occur.</a:t>
            </a:r>
          </a:p>
          <a:p>
            <a:pPr marL="0" indent="0">
              <a:buNone/>
            </a:pPr>
            <a:endParaRPr lang="en-US" b="1" dirty="0" smtClean="0">
              <a:solidFill>
                <a:schemeClr val="tx1"/>
              </a:solidFill>
              <a:latin typeface="Times New Roman" panose="02020603050405020304" pitchFamily="18" charset="0"/>
              <a:cs typeface="Times New Roman" panose="02020603050405020304" pitchFamily="18" charset="0"/>
            </a:endParaRPr>
          </a:p>
          <a:p>
            <a:pPr marL="0" indent="0">
              <a:buNone/>
            </a:pPr>
            <a:r>
              <a:rPr lang="en-US" b="1" dirty="0" smtClean="0">
                <a:solidFill>
                  <a:schemeClr val="tx1"/>
                </a:solidFill>
                <a:latin typeface="Times New Roman" panose="02020603050405020304" pitchFamily="18" charset="0"/>
                <a:cs typeface="Times New Roman" panose="02020603050405020304" pitchFamily="18" charset="0"/>
              </a:rPr>
              <a:t>Conditions </a:t>
            </a:r>
            <a:r>
              <a:rPr lang="en-US" b="1" dirty="0">
                <a:solidFill>
                  <a:schemeClr val="tx1"/>
                </a:solidFill>
                <a:latin typeface="Times New Roman" panose="02020603050405020304" pitchFamily="18" charset="0"/>
                <a:cs typeface="Times New Roman" panose="02020603050405020304" pitchFamily="18" charset="0"/>
              </a:rPr>
              <a:t>of Worth and Unconditional Positive </a:t>
            </a:r>
            <a:r>
              <a:rPr lang="en-US" b="1" dirty="0" smtClean="0">
                <a:solidFill>
                  <a:schemeClr val="tx1"/>
                </a:solidFill>
                <a:latin typeface="Times New Roman" panose="02020603050405020304" pitchFamily="18" charset="0"/>
                <a:cs typeface="Times New Roman" panose="02020603050405020304" pitchFamily="18" charset="0"/>
              </a:rPr>
              <a:t>Regard</a:t>
            </a:r>
          </a:p>
          <a:p>
            <a:r>
              <a:rPr lang="en-US" dirty="0">
                <a:solidFill>
                  <a:schemeClr val="tx1"/>
                </a:solidFill>
                <a:latin typeface="Times New Roman" panose="02020603050405020304" pitchFamily="18" charset="0"/>
                <a:cs typeface="Times New Roman" panose="02020603050405020304" pitchFamily="18" charset="0"/>
              </a:rPr>
              <a:t>A</a:t>
            </a:r>
            <a:r>
              <a:rPr lang="en-US" dirty="0" smtClean="0">
                <a:solidFill>
                  <a:schemeClr val="tx1"/>
                </a:solidFill>
                <a:latin typeface="Times New Roman" panose="02020603050405020304" pitchFamily="18" charset="0"/>
                <a:cs typeface="Times New Roman" panose="02020603050405020304" pitchFamily="18" charset="0"/>
              </a:rPr>
              <a:t>s </a:t>
            </a:r>
            <a:r>
              <a:rPr lang="en-US" dirty="0">
                <a:solidFill>
                  <a:schemeClr val="tx1"/>
                </a:solidFill>
                <a:latin typeface="Times New Roman" panose="02020603050405020304" pitchFamily="18" charset="0"/>
                <a:cs typeface="Times New Roman" panose="02020603050405020304" pitchFamily="18" charset="0"/>
              </a:rPr>
              <a:t>children, our parents and caregivers provide love and support. However, they rarely do this unconditionally. Rather, most parents love their children as long as the children do what is expected of </a:t>
            </a:r>
            <a:r>
              <a:rPr lang="en-US" dirty="0" smtClean="0">
                <a:solidFill>
                  <a:schemeClr val="tx1"/>
                </a:solidFill>
                <a:latin typeface="Times New Roman" panose="02020603050405020304" pitchFamily="18" charset="0"/>
                <a:cs typeface="Times New Roman" panose="02020603050405020304" pitchFamily="18" charset="0"/>
              </a:rPr>
              <a:t>them. Most </a:t>
            </a:r>
            <a:r>
              <a:rPr lang="en-US" dirty="0">
                <a:solidFill>
                  <a:schemeClr val="tx1"/>
                </a:solidFill>
                <a:latin typeface="Times New Roman" panose="02020603050405020304" pitchFamily="18" charset="0"/>
                <a:cs typeface="Times New Roman" panose="02020603050405020304" pitchFamily="18" charset="0"/>
              </a:rPr>
              <a:t>parents love their children as long as the children do what is expected of them. conditional positive regard, children learn to abandon their true </a:t>
            </a:r>
            <a:r>
              <a:rPr lang="en-US" dirty="0" smtClean="0">
                <a:solidFill>
                  <a:schemeClr val="tx1"/>
                </a:solidFill>
                <a:latin typeface="Times New Roman" panose="02020603050405020304" pitchFamily="18" charset="0"/>
                <a:cs typeface="Times New Roman" panose="02020603050405020304" pitchFamily="18" charset="0"/>
              </a:rPr>
              <a:t>feelings.</a:t>
            </a:r>
          </a:p>
          <a:p>
            <a:r>
              <a:rPr lang="en-US" dirty="0">
                <a:solidFill>
                  <a:schemeClr val="tx1"/>
                </a:solidFill>
                <a:latin typeface="Times New Roman" panose="02020603050405020304" pitchFamily="18" charset="0"/>
                <a:cs typeface="Times New Roman" panose="02020603050405020304" pitchFamily="18" charset="0"/>
              </a:rPr>
              <a:t>Adult relationships with friends and romantic partners can be based on unconditional positive regard. Similarly, therapists can create an atmosphere of unconditional positive regard during </a:t>
            </a:r>
            <a:r>
              <a:rPr lang="en-US" dirty="0" smtClean="0">
                <a:solidFill>
                  <a:schemeClr val="tx1"/>
                </a:solidFill>
                <a:latin typeface="Times New Roman" panose="02020603050405020304" pitchFamily="18" charset="0"/>
                <a:cs typeface="Times New Roman" panose="02020603050405020304" pitchFamily="18" charset="0"/>
              </a:rPr>
              <a:t>psychotherapy.</a:t>
            </a:r>
          </a:p>
          <a:p>
            <a:endParaRPr lang="en-US" dirty="0" smtClean="0">
              <a:solidFill>
                <a:schemeClr val="tx1"/>
              </a:solidFill>
              <a:latin typeface="Times New Roman" panose="02020603050405020304" pitchFamily="18" charset="0"/>
              <a:cs typeface="Times New Roman" panose="02020603050405020304" pitchFamily="18" charset="0"/>
            </a:endParaRPr>
          </a:p>
          <a:p>
            <a:pPr marL="0" indent="0">
              <a:buNone/>
            </a:pPr>
            <a:endParaRPr lang="en-US"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53987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3457" y="146304"/>
            <a:ext cx="9761156" cy="755904"/>
          </a:xfrm>
        </p:spPr>
        <p:txBody>
          <a:bodyPr/>
          <a:lstStyle/>
          <a:p>
            <a:r>
              <a:rPr lang="en-US" dirty="0">
                <a:latin typeface="Times New Roman" panose="02020603050405020304" pitchFamily="18" charset="0"/>
                <a:cs typeface="Times New Roman" panose="02020603050405020304" pitchFamily="18" charset="0"/>
              </a:rPr>
              <a:t>ABRAHAM MASLOW</a:t>
            </a:r>
          </a:p>
        </p:txBody>
      </p:sp>
      <p:sp>
        <p:nvSpPr>
          <p:cNvPr id="3" name="Content Placeholder 2"/>
          <p:cNvSpPr>
            <a:spLocks noGrp="1"/>
          </p:cNvSpPr>
          <p:nvPr>
            <p:ph idx="1"/>
          </p:nvPr>
        </p:nvSpPr>
        <p:spPr>
          <a:xfrm>
            <a:off x="1621536" y="877824"/>
            <a:ext cx="10472928" cy="5839968"/>
          </a:xfrm>
        </p:spPr>
        <p:txBody>
          <a:bodyPr/>
          <a:lstStyle/>
          <a:p>
            <a:r>
              <a:rPr lang="en-US" dirty="0">
                <a:solidFill>
                  <a:schemeClr val="tx1"/>
                </a:solidFill>
                <a:latin typeface="Times New Roman" panose="02020603050405020304" pitchFamily="18" charset="0"/>
                <a:cs typeface="Times New Roman" panose="02020603050405020304" pitchFamily="18" charset="0"/>
              </a:rPr>
              <a:t>Maslow replaced Freud’s pessimistic and dismal view of human nature with an optimistic and uplifting portrayal</a:t>
            </a:r>
            <a:r>
              <a:rPr lang="en-US" dirty="0">
                <a:solidFill>
                  <a:schemeClr val="tx1"/>
                </a:solidFill>
              </a:rPr>
              <a:t>. </a:t>
            </a:r>
            <a:endParaRPr lang="en-US" dirty="0" smtClean="0">
              <a:solidFill>
                <a:schemeClr val="tx1"/>
              </a:solidFill>
            </a:endParaRPr>
          </a:p>
          <a:p>
            <a:pPr marL="0" indent="0">
              <a:buNone/>
            </a:pPr>
            <a:r>
              <a:rPr lang="en-US" b="1" dirty="0">
                <a:solidFill>
                  <a:schemeClr val="tx1"/>
                </a:solidFill>
                <a:latin typeface="Times New Roman" panose="02020603050405020304" pitchFamily="18" charset="0"/>
                <a:cs typeface="Times New Roman" panose="02020603050405020304" pitchFamily="18" charset="0"/>
              </a:rPr>
              <a:t>Motivation and </a:t>
            </a:r>
            <a:r>
              <a:rPr lang="en-US" b="1" dirty="0" smtClean="0">
                <a:solidFill>
                  <a:schemeClr val="tx1"/>
                </a:solidFill>
                <a:latin typeface="Times New Roman" panose="02020603050405020304" pitchFamily="18" charset="0"/>
                <a:cs typeface="Times New Roman" panose="02020603050405020304" pitchFamily="18" charset="0"/>
              </a:rPr>
              <a:t>the </a:t>
            </a:r>
            <a:r>
              <a:rPr lang="en-US" b="1" dirty="0">
                <a:solidFill>
                  <a:schemeClr val="tx1"/>
                </a:solidFill>
                <a:latin typeface="Times New Roman" panose="02020603050405020304" pitchFamily="18" charset="0"/>
                <a:cs typeface="Times New Roman" panose="02020603050405020304" pitchFamily="18" charset="0"/>
              </a:rPr>
              <a:t>Hierarchy of </a:t>
            </a:r>
            <a:r>
              <a:rPr lang="en-US" b="1" dirty="0" smtClean="0">
                <a:solidFill>
                  <a:schemeClr val="tx1"/>
                </a:solidFill>
                <a:latin typeface="Times New Roman" panose="02020603050405020304" pitchFamily="18" charset="0"/>
                <a:cs typeface="Times New Roman" panose="02020603050405020304" pitchFamily="18" charset="0"/>
              </a:rPr>
              <a:t>Needs</a:t>
            </a:r>
          </a:p>
          <a:p>
            <a:r>
              <a:rPr lang="en-US" dirty="0">
                <a:solidFill>
                  <a:schemeClr val="tx1"/>
                </a:solidFill>
                <a:latin typeface="Times New Roman" panose="02020603050405020304" pitchFamily="18" charset="0"/>
                <a:cs typeface="Times New Roman" panose="02020603050405020304" pitchFamily="18" charset="0"/>
              </a:rPr>
              <a:t>Maslow identified two types of </a:t>
            </a:r>
            <a:r>
              <a:rPr lang="en-US" dirty="0" smtClean="0">
                <a:solidFill>
                  <a:schemeClr val="tx1"/>
                </a:solidFill>
                <a:latin typeface="Times New Roman" panose="02020603050405020304" pitchFamily="18" charset="0"/>
                <a:cs typeface="Times New Roman" panose="02020603050405020304" pitchFamily="18" charset="0"/>
              </a:rPr>
              <a:t>motives</a:t>
            </a:r>
            <a:r>
              <a:rPr lang="en-US" b="1" dirty="0" smtClean="0">
                <a:solidFill>
                  <a:schemeClr val="tx1"/>
                </a:solidFill>
                <a:latin typeface="Times New Roman" panose="02020603050405020304" pitchFamily="18" charset="0"/>
                <a:cs typeface="Times New Roman" panose="02020603050405020304" pitchFamily="18" charset="0"/>
              </a:rPr>
              <a:t>:</a:t>
            </a:r>
          </a:p>
          <a:p>
            <a:r>
              <a:rPr lang="en-US" b="1" dirty="0">
                <a:solidFill>
                  <a:schemeClr val="tx1"/>
                </a:solidFill>
                <a:latin typeface="Times New Roman" panose="02020603050405020304" pitchFamily="18" charset="0"/>
                <a:cs typeface="Times New Roman" panose="02020603050405020304" pitchFamily="18" charset="0"/>
              </a:rPr>
              <a:t>Deficiency Motives: </a:t>
            </a:r>
            <a:r>
              <a:rPr lang="en-US" dirty="0">
                <a:solidFill>
                  <a:schemeClr val="tx1"/>
                </a:solidFill>
                <a:latin typeface="Times New Roman" panose="02020603050405020304" pitchFamily="18" charset="0"/>
                <a:cs typeface="Times New Roman" panose="02020603050405020304" pitchFamily="18" charset="0"/>
              </a:rPr>
              <a:t>Deficiency motives result from a lack of some needed object</a:t>
            </a:r>
            <a:endParaRPr lang="en-US" dirty="0" smtClean="0">
              <a:solidFill>
                <a:schemeClr val="tx1"/>
              </a:solidFill>
              <a:latin typeface="Times New Roman" panose="02020603050405020304" pitchFamily="18" charset="0"/>
              <a:cs typeface="Times New Roman" panose="02020603050405020304" pitchFamily="18" charset="0"/>
            </a:endParaRPr>
          </a:p>
          <a:p>
            <a:r>
              <a:rPr lang="en-US" b="1" dirty="0" smtClean="0">
                <a:solidFill>
                  <a:schemeClr val="tx1"/>
                </a:solidFill>
                <a:latin typeface="Times New Roman" panose="02020603050405020304" pitchFamily="18" charset="0"/>
                <a:cs typeface="Times New Roman" panose="02020603050405020304" pitchFamily="18" charset="0"/>
              </a:rPr>
              <a:t>Growth </a:t>
            </a:r>
            <a:r>
              <a:rPr lang="en-US" b="1" dirty="0">
                <a:solidFill>
                  <a:schemeClr val="tx1"/>
                </a:solidFill>
                <a:latin typeface="Times New Roman" panose="02020603050405020304" pitchFamily="18" charset="0"/>
                <a:cs typeface="Times New Roman" panose="02020603050405020304" pitchFamily="18" charset="0"/>
              </a:rPr>
              <a:t>Needs: </a:t>
            </a:r>
            <a:r>
              <a:rPr lang="en-US" dirty="0">
                <a:solidFill>
                  <a:schemeClr val="tx1"/>
                </a:solidFill>
                <a:latin typeface="Times New Roman" panose="02020603050405020304" pitchFamily="18" charset="0"/>
                <a:cs typeface="Times New Roman" panose="02020603050405020304" pitchFamily="18" charset="0"/>
              </a:rPr>
              <a:t>Growth needs include the unselfish giving of love to others and the development of one’s unique potential. </a:t>
            </a:r>
            <a:endParaRPr lang="en-US" dirty="0" smtClean="0">
              <a:solidFill>
                <a:schemeClr val="tx1"/>
              </a:solidFill>
              <a:latin typeface="Times New Roman" panose="02020603050405020304" pitchFamily="18" charset="0"/>
              <a:cs typeface="Times New Roman" panose="02020603050405020304" pitchFamily="18" charset="0"/>
            </a:endParaRPr>
          </a:p>
          <a:p>
            <a:pPr marL="0" indent="0">
              <a:buNone/>
            </a:pPr>
            <a:r>
              <a:rPr lang="en-US" b="1" dirty="0">
                <a:solidFill>
                  <a:schemeClr val="tx1"/>
                </a:solidFill>
                <a:latin typeface="Times New Roman" panose="02020603050405020304" pitchFamily="18" charset="0"/>
                <a:cs typeface="Times New Roman" panose="02020603050405020304" pitchFamily="18" charset="0"/>
              </a:rPr>
              <a:t>Hierarchy of </a:t>
            </a:r>
            <a:r>
              <a:rPr lang="en-US" b="1" dirty="0" smtClean="0">
                <a:solidFill>
                  <a:schemeClr val="tx1"/>
                </a:solidFill>
                <a:latin typeface="Times New Roman" panose="02020603050405020304" pitchFamily="18" charset="0"/>
                <a:cs typeface="Times New Roman" panose="02020603050405020304" pitchFamily="18" charset="0"/>
              </a:rPr>
              <a:t>Needs</a:t>
            </a:r>
          </a:p>
          <a:p>
            <a:r>
              <a:rPr lang="en-US" dirty="0">
                <a:solidFill>
                  <a:schemeClr val="tx1"/>
                </a:solidFill>
                <a:latin typeface="Times New Roman" panose="02020603050405020304" pitchFamily="18" charset="0"/>
                <a:cs typeface="Times New Roman" panose="02020603050405020304" pitchFamily="18" charset="0"/>
              </a:rPr>
              <a:t>Maslow identified five basic categories of needs—both deficiency and </a:t>
            </a:r>
            <a:r>
              <a:rPr lang="en-US" dirty="0" smtClean="0">
                <a:solidFill>
                  <a:schemeClr val="tx1"/>
                </a:solidFill>
                <a:latin typeface="Times New Roman" panose="02020603050405020304" pitchFamily="18" charset="0"/>
                <a:cs typeface="Times New Roman" panose="02020603050405020304" pitchFamily="18" charset="0"/>
              </a:rPr>
              <a:t>growth.</a:t>
            </a:r>
          </a:p>
          <a:p>
            <a:pPr marL="0" indent="0">
              <a:buNone/>
            </a:pPr>
            <a:r>
              <a:rPr lang="en-US" b="1" dirty="0">
                <a:solidFill>
                  <a:schemeClr val="tx1"/>
                </a:solidFill>
                <a:latin typeface="Times New Roman" panose="02020603050405020304" pitchFamily="18" charset="0"/>
                <a:cs typeface="Times New Roman" panose="02020603050405020304" pitchFamily="18" charset="0"/>
              </a:rPr>
              <a:t>Physiological </a:t>
            </a:r>
            <a:r>
              <a:rPr lang="en-US" b="1" dirty="0" smtClean="0">
                <a:solidFill>
                  <a:schemeClr val="tx1"/>
                </a:solidFill>
                <a:latin typeface="Times New Roman" panose="02020603050405020304" pitchFamily="18" charset="0"/>
                <a:cs typeface="Times New Roman" panose="02020603050405020304" pitchFamily="18" charset="0"/>
              </a:rPr>
              <a:t>Needs</a:t>
            </a:r>
            <a:endParaRPr lang="en-US" dirty="0">
              <a:solidFill>
                <a:schemeClr val="tx1"/>
              </a:solidFill>
              <a:latin typeface="Times New Roman" panose="02020603050405020304" pitchFamily="18" charset="0"/>
              <a:cs typeface="Times New Roman" panose="02020603050405020304" pitchFamily="18" charset="0"/>
            </a:endParaRPr>
          </a:p>
          <a:p>
            <a:r>
              <a:rPr lang="en-US" dirty="0">
                <a:solidFill>
                  <a:schemeClr val="tx1"/>
                </a:solidFill>
                <a:latin typeface="Times New Roman" panose="02020603050405020304" pitchFamily="18" charset="0"/>
                <a:cs typeface="Times New Roman" panose="02020603050405020304" pitchFamily="18" charset="0"/>
              </a:rPr>
              <a:t>Physiological needs, including hunger, thirst, air, and sleep, are the most demanding in that they must be satisfied before we can move to higher level needs</a:t>
            </a:r>
            <a:r>
              <a:rPr lang="en-US" dirty="0" smtClean="0">
                <a:solidFill>
                  <a:schemeClr val="tx1"/>
                </a:solidFill>
                <a:latin typeface="Times New Roman" panose="02020603050405020304" pitchFamily="18" charset="0"/>
                <a:cs typeface="Times New Roman" panose="02020603050405020304" pitchFamily="18" charset="0"/>
              </a:rPr>
              <a:t>.</a:t>
            </a:r>
          </a:p>
          <a:p>
            <a:pPr marL="0" indent="0">
              <a:buNone/>
            </a:pPr>
            <a:r>
              <a:rPr lang="en-US" b="1" dirty="0">
                <a:solidFill>
                  <a:schemeClr val="tx1"/>
                </a:solidFill>
                <a:latin typeface="Times New Roman" panose="02020603050405020304" pitchFamily="18" charset="0"/>
                <a:cs typeface="Times New Roman" panose="02020603050405020304" pitchFamily="18" charset="0"/>
              </a:rPr>
              <a:t>Safety </a:t>
            </a:r>
            <a:r>
              <a:rPr lang="en-US" b="1" dirty="0" smtClean="0">
                <a:solidFill>
                  <a:schemeClr val="tx1"/>
                </a:solidFill>
                <a:latin typeface="Times New Roman" panose="02020603050405020304" pitchFamily="18" charset="0"/>
                <a:cs typeface="Times New Roman" panose="02020603050405020304" pitchFamily="18" charset="0"/>
              </a:rPr>
              <a:t>Needs</a:t>
            </a:r>
            <a:endParaRPr lang="en-US" b="1" dirty="0">
              <a:solidFill>
                <a:schemeClr val="tx1"/>
              </a:solidFill>
              <a:latin typeface="Times New Roman" panose="02020603050405020304" pitchFamily="18" charset="0"/>
              <a:cs typeface="Times New Roman" panose="02020603050405020304" pitchFamily="18" charset="0"/>
            </a:endParaRPr>
          </a:p>
          <a:p>
            <a:r>
              <a:rPr lang="en-US" dirty="0">
                <a:solidFill>
                  <a:schemeClr val="tx1"/>
                </a:solidFill>
                <a:latin typeface="Times New Roman" panose="02020603050405020304" pitchFamily="18" charset="0"/>
                <a:cs typeface="Times New Roman" panose="02020603050405020304" pitchFamily="18" charset="0"/>
              </a:rPr>
              <a:t>When physiological needs are met, we become increasingly motivated by our safety needs. These include the need for security, stability, protection, structure, order, and freedom from fear or </a:t>
            </a:r>
            <a:r>
              <a:rPr lang="en-US" dirty="0" smtClean="0">
                <a:solidFill>
                  <a:schemeClr val="tx1"/>
                </a:solidFill>
                <a:latin typeface="Times New Roman" panose="02020603050405020304" pitchFamily="18" charset="0"/>
                <a:cs typeface="Times New Roman" panose="02020603050405020304" pitchFamily="18" charset="0"/>
              </a:rPr>
              <a:t>chaos.</a:t>
            </a:r>
            <a:endParaRPr lang="en-US" dirty="0">
              <a:solidFill>
                <a:schemeClr val="tx1"/>
              </a:solidFill>
              <a:latin typeface="Times New Roman" panose="02020603050405020304" pitchFamily="18" charset="0"/>
              <a:cs typeface="Times New Roman" panose="02020603050405020304" pitchFamily="18" charset="0"/>
            </a:endParaRPr>
          </a:p>
          <a:p>
            <a:pPr marL="0" indent="0">
              <a:buNone/>
            </a:pPr>
            <a:endParaRPr lang="en-US" dirty="0">
              <a:solidFill>
                <a:schemeClr val="tx1"/>
              </a:solidFill>
              <a:latin typeface="Times New Roman" panose="02020603050405020304" pitchFamily="18" charset="0"/>
              <a:cs typeface="Times New Roman" panose="02020603050405020304" pitchFamily="18" charset="0"/>
            </a:endParaRPr>
          </a:p>
          <a:p>
            <a:endParaRPr lang="en-US" b="1" dirty="0" smtClean="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92164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45748" y="207264"/>
            <a:ext cx="11414604" cy="6461759"/>
          </a:xfrm>
          <a:prstGeom prst="rect">
            <a:avLst/>
          </a:prstGeom>
        </p:spPr>
      </p:pic>
    </p:spTree>
    <p:extLst>
      <p:ext uri="{BB962C8B-B14F-4D97-AF65-F5344CB8AC3E}">
        <p14:creationId xmlns:p14="http://schemas.microsoft.com/office/powerpoint/2010/main" val="24983954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3184" y="890016"/>
            <a:ext cx="9651429" cy="902208"/>
          </a:xfrm>
        </p:spPr>
        <p:txBody>
          <a:bodyPr>
            <a:normAutofit/>
          </a:bodyPr>
          <a:lstStyle/>
          <a:p>
            <a:r>
              <a:rPr lang="en-US" sz="2800" dirty="0">
                <a:latin typeface="Times New Roman" panose="02020603050405020304" pitchFamily="18" charset="0"/>
                <a:cs typeface="Times New Roman" panose="02020603050405020304" pitchFamily="18" charset="0"/>
              </a:rPr>
              <a:t>Belongingness and Love Needs</a:t>
            </a:r>
          </a:p>
        </p:txBody>
      </p:sp>
      <p:sp>
        <p:nvSpPr>
          <p:cNvPr id="3" name="Content Placeholder 2"/>
          <p:cNvSpPr>
            <a:spLocks noGrp="1"/>
          </p:cNvSpPr>
          <p:nvPr>
            <p:ph idx="1"/>
          </p:nvPr>
        </p:nvSpPr>
        <p:spPr>
          <a:xfrm>
            <a:off x="1560576" y="1499616"/>
            <a:ext cx="9944036" cy="5218176"/>
          </a:xfrm>
        </p:spPr>
        <p:txBody>
          <a:bodyPr/>
          <a:lstStyle/>
          <a:p>
            <a:r>
              <a:rPr lang="en-US" dirty="0">
                <a:solidFill>
                  <a:schemeClr val="tx1"/>
                </a:solidFill>
                <a:latin typeface="Times New Roman" panose="02020603050405020304" pitchFamily="18" charset="0"/>
                <a:cs typeface="Times New Roman" panose="02020603050405020304" pitchFamily="18" charset="0"/>
              </a:rPr>
              <a:t>Maslow identified two kinds of love. D-love, like hunger, is based on a deficiency. It is a selfish love, concerned with taking, not giving</a:t>
            </a:r>
            <a:r>
              <a:rPr lang="en-US" dirty="0" smtClean="0">
                <a:solidFill>
                  <a:schemeClr val="tx1"/>
                </a:solidFill>
                <a:latin typeface="Times New Roman" panose="02020603050405020304" pitchFamily="18" charset="0"/>
                <a:cs typeface="Times New Roman" panose="02020603050405020304" pitchFamily="18" charset="0"/>
              </a:rPr>
              <a:t>.</a:t>
            </a:r>
          </a:p>
          <a:p>
            <a:r>
              <a:rPr lang="en-US" b="1" dirty="0">
                <a:solidFill>
                  <a:schemeClr val="tx1"/>
                </a:solidFill>
                <a:latin typeface="Times New Roman" panose="02020603050405020304" pitchFamily="18" charset="0"/>
                <a:cs typeface="Times New Roman" panose="02020603050405020304" pitchFamily="18" charset="0"/>
              </a:rPr>
              <a:t>B-love</a:t>
            </a:r>
            <a:r>
              <a:rPr lang="en-US" dirty="0">
                <a:solidFill>
                  <a:schemeClr val="tx1"/>
                </a:solidFill>
                <a:latin typeface="Times New Roman" panose="02020603050405020304" pitchFamily="18" charset="0"/>
                <a:cs typeface="Times New Roman" panose="02020603050405020304" pitchFamily="18" charset="0"/>
              </a:rPr>
              <a:t> is a </a:t>
            </a:r>
            <a:r>
              <a:rPr lang="en-US" dirty="0" smtClean="0">
                <a:solidFill>
                  <a:schemeClr val="tx1"/>
                </a:solidFill>
                <a:latin typeface="Times New Roman" panose="02020603050405020304" pitchFamily="18" charset="0"/>
                <a:cs typeface="Times New Roman" panose="02020603050405020304" pitchFamily="18" charset="0"/>
              </a:rPr>
              <a:t>no possessive, </a:t>
            </a:r>
            <a:r>
              <a:rPr lang="en-US" dirty="0">
                <a:solidFill>
                  <a:schemeClr val="tx1"/>
                </a:solidFill>
                <a:latin typeface="Times New Roman" panose="02020603050405020304" pitchFamily="18" charset="0"/>
                <a:cs typeface="Times New Roman" panose="02020603050405020304" pitchFamily="18" charset="0"/>
              </a:rPr>
              <a:t>unselfish love based on a growth need rather than a deficiency. “love for the Being of another person</a:t>
            </a:r>
            <a:r>
              <a:rPr lang="en-US" dirty="0" smtClean="0">
                <a:solidFill>
                  <a:schemeClr val="tx1"/>
                </a:solidFill>
                <a:latin typeface="Times New Roman" panose="02020603050405020304" pitchFamily="18" charset="0"/>
                <a:cs typeface="Times New Roman" panose="02020603050405020304" pitchFamily="18" charset="0"/>
              </a:rPr>
              <a:t>.”</a:t>
            </a:r>
          </a:p>
          <a:p>
            <a:pPr marL="0" indent="0">
              <a:buNone/>
            </a:pPr>
            <a:r>
              <a:rPr lang="en-US" b="1" dirty="0">
                <a:solidFill>
                  <a:schemeClr val="tx1"/>
                </a:solidFill>
                <a:latin typeface="Times New Roman" panose="02020603050405020304" pitchFamily="18" charset="0"/>
                <a:cs typeface="Times New Roman" panose="02020603050405020304" pitchFamily="18" charset="0"/>
              </a:rPr>
              <a:t>Esteem </a:t>
            </a:r>
            <a:r>
              <a:rPr lang="en-US" b="1" dirty="0" smtClean="0">
                <a:solidFill>
                  <a:schemeClr val="tx1"/>
                </a:solidFill>
                <a:latin typeface="Times New Roman" panose="02020603050405020304" pitchFamily="18" charset="0"/>
                <a:cs typeface="Times New Roman" panose="02020603050405020304" pitchFamily="18" charset="0"/>
              </a:rPr>
              <a:t>Needs</a:t>
            </a:r>
          </a:p>
          <a:p>
            <a:r>
              <a:rPr lang="en-US" dirty="0" smtClean="0">
                <a:solidFill>
                  <a:schemeClr val="tx1"/>
                </a:solidFill>
                <a:latin typeface="Times New Roman" panose="02020603050405020304" pitchFamily="18" charset="0"/>
                <a:cs typeface="Times New Roman" panose="02020603050405020304" pitchFamily="18" charset="0"/>
              </a:rPr>
              <a:t>Satisfying </a:t>
            </a:r>
            <a:r>
              <a:rPr lang="en-US" dirty="0">
                <a:solidFill>
                  <a:schemeClr val="tx1"/>
                </a:solidFill>
                <a:latin typeface="Times New Roman" panose="02020603050405020304" pitchFamily="18" charset="0"/>
                <a:cs typeface="Times New Roman" panose="02020603050405020304" pitchFamily="18" charset="0"/>
              </a:rPr>
              <a:t>our belongingness and love needs directs attention to our esteem needs</a:t>
            </a:r>
            <a:r>
              <a:rPr lang="en-US" dirty="0" smtClean="0">
                <a:solidFill>
                  <a:schemeClr val="tx1"/>
                </a:solidFill>
                <a:latin typeface="Times New Roman" panose="02020603050405020304" pitchFamily="18" charset="0"/>
                <a:cs typeface="Times New Roman" panose="02020603050405020304" pitchFamily="18" charset="0"/>
              </a:rPr>
              <a:t>.</a:t>
            </a:r>
          </a:p>
          <a:p>
            <a:r>
              <a:rPr lang="en-US" dirty="0" smtClean="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Maslow divided these into two basic types: the need to perceive oneself as competent and achieving, and the need for admiration and respect</a:t>
            </a:r>
            <a:r>
              <a:rPr lang="en-US" dirty="0" smtClean="0">
                <a:solidFill>
                  <a:schemeClr val="tx1"/>
                </a:solidFill>
                <a:latin typeface="Times New Roman" panose="02020603050405020304" pitchFamily="18" charset="0"/>
                <a:cs typeface="Times New Roman" panose="02020603050405020304" pitchFamily="18" charset="0"/>
              </a:rPr>
              <a:t>.</a:t>
            </a:r>
          </a:p>
          <a:p>
            <a:pPr marL="0" indent="0">
              <a:buNone/>
            </a:pPr>
            <a:r>
              <a:rPr lang="en-US" b="1" dirty="0">
                <a:solidFill>
                  <a:schemeClr val="tx1"/>
                </a:solidFill>
                <a:latin typeface="Times New Roman" panose="02020603050405020304" pitchFamily="18" charset="0"/>
                <a:cs typeface="Times New Roman" panose="02020603050405020304" pitchFamily="18" charset="0"/>
              </a:rPr>
              <a:t>Need for </a:t>
            </a:r>
            <a:r>
              <a:rPr lang="en-US" b="1" dirty="0" smtClean="0">
                <a:solidFill>
                  <a:schemeClr val="tx1"/>
                </a:solidFill>
                <a:latin typeface="Times New Roman" panose="02020603050405020304" pitchFamily="18" charset="0"/>
                <a:cs typeface="Times New Roman" panose="02020603050405020304" pitchFamily="18" charset="0"/>
              </a:rPr>
              <a:t>Self-Actualization</a:t>
            </a:r>
          </a:p>
          <a:p>
            <a:r>
              <a:rPr lang="en-US" dirty="0">
                <a:solidFill>
                  <a:schemeClr val="tx1"/>
                </a:solidFill>
                <a:latin typeface="Times New Roman" panose="02020603050405020304" pitchFamily="18" charset="0"/>
                <a:cs typeface="Times New Roman" panose="02020603050405020304" pitchFamily="18" charset="0"/>
              </a:rPr>
              <a:t>The need for self-actualization is satisfied when we identify our true self and reach our full potential</a:t>
            </a:r>
            <a:r>
              <a:rPr lang="en-US" dirty="0" smtClean="0">
                <a:solidFill>
                  <a:schemeClr val="tx1"/>
                </a:solidFill>
                <a:latin typeface="Times New Roman" panose="02020603050405020304" pitchFamily="18" charset="0"/>
                <a:cs typeface="Times New Roman" panose="02020603050405020304" pitchFamily="18" charset="0"/>
              </a:rPr>
              <a:t>.</a:t>
            </a:r>
          </a:p>
          <a:p>
            <a:r>
              <a:rPr lang="en-US" dirty="0" smtClean="0">
                <a:solidFill>
                  <a:schemeClr val="tx1"/>
                </a:solidFill>
                <a:latin typeface="Times New Roman" panose="02020603050405020304" pitchFamily="18" charset="0"/>
                <a:cs typeface="Times New Roman" panose="02020603050405020304" pitchFamily="18" charset="0"/>
              </a:rPr>
              <a:t>“</a:t>
            </a:r>
            <a:r>
              <a:rPr lang="en-US" dirty="0">
                <a:solidFill>
                  <a:schemeClr val="tx1"/>
                </a:solidFill>
                <a:latin typeface="Times New Roman" panose="02020603050405020304" pitchFamily="18" charset="0"/>
                <a:cs typeface="Times New Roman" panose="02020603050405020304" pitchFamily="18" charset="0"/>
              </a:rPr>
              <a:t>A musician must make music,” Maslow wrote. “An artist must paint, a poet must write, if he is to be ultimately at peace with himself</a:t>
            </a:r>
            <a:r>
              <a:rPr lang="en-US" dirty="0" smtClean="0">
                <a:solidFill>
                  <a:schemeClr val="tx1"/>
                </a:solidFill>
                <a:latin typeface="Times New Roman" panose="02020603050405020304" pitchFamily="18" charset="0"/>
                <a:cs typeface="Times New Roman" panose="02020603050405020304" pitchFamily="18" charset="0"/>
              </a:rPr>
              <a:t>.</a:t>
            </a:r>
          </a:p>
          <a:p>
            <a:r>
              <a:rPr lang="en-US" dirty="0" smtClean="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What a man can be, he must be. He must be true to his own nature” </a:t>
            </a:r>
          </a:p>
        </p:txBody>
      </p:sp>
    </p:spTree>
    <p:extLst>
      <p:ext uri="{BB962C8B-B14F-4D97-AF65-F5344CB8AC3E}">
        <p14:creationId xmlns:p14="http://schemas.microsoft.com/office/powerpoint/2010/main" val="40703276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1263" y="877824"/>
            <a:ext cx="9773349" cy="1027176"/>
          </a:xfrm>
        </p:spPr>
        <p:txBody>
          <a:bodyPr/>
          <a:lstStyle/>
          <a:p>
            <a:r>
              <a:rPr lang="en-US" dirty="0">
                <a:latin typeface="Times New Roman" panose="02020603050405020304" pitchFamily="18" charset="0"/>
                <a:cs typeface="Times New Roman" panose="02020603050405020304" pitchFamily="18" charset="0"/>
              </a:rPr>
              <a:t>Misconceptions About Maslow’s Need Hierarchy</a:t>
            </a:r>
          </a:p>
        </p:txBody>
      </p:sp>
      <p:sp>
        <p:nvSpPr>
          <p:cNvPr id="3" name="Content Placeholder 2"/>
          <p:cNvSpPr>
            <a:spLocks noGrp="1"/>
          </p:cNvSpPr>
          <p:nvPr>
            <p:ph idx="1"/>
          </p:nvPr>
        </p:nvSpPr>
        <p:spPr>
          <a:xfrm>
            <a:off x="1633728" y="1792224"/>
            <a:ext cx="9870884" cy="4840224"/>
          </a:xfrm>
        </p:spPr>
        <p:txBody>
          <a:bodyPr>
            <a:normAutofit lnSpcReduction="10000"/>
          </a:bodyPr>
          <a:lstStyle/>
          <a:p>
            <a:r>
              <a:rPr lang="en-US" dirty="0" smtClean="0">
                <a:solidFill>
                  <a:schemeClr val="tx1"/>
                </a:solidFill>
                <a:latin typeface="Times New Roman" panose="02020603050405020304" pitchFamily="18" charset="0"/>
                <a:cs typeface="Times New Roman" panose="02020603050405020304" pitchFamily="18" charset="0"/>
              </a:rPr>
              <a:t>People </a:t>
            </a:r>
            <a:r>
              <a:rPr lang="en-US" dirty="0">
                <a:solidFill>
                  <a:schemeClr val="tx1"/>
                </a:solidFill>
                <a:latin typeface="Times New Roman" panose="02020603050405020304" pitchFamily="18" charset="0"/>
                <a:cs typeface="Times New Roman" panose="02020603050405020304" pitchFamily="18" charset="0"/>
              </a:rPr>
              <a:t>sometimes assume that lower needs must be satisfied 100% before we turn to higher </a:t>
            </a:r>
            <a:r>
              <a:rPr lang="en-US" dirty="0" smtClean="0">
                <a:solidFill>
                  <a:schemeClr val="tx1"/>
                </a:solidFill>
                <a:latin typeface="Times New Roman" panose="02020603050405020304" pitchFamily="18" charset="0"/>
                <a:cs typeface="Times New Roman" panose="02020603050405020304" pitchFamily="18" charset="0"/>
              </a:rPr>
              <a:t>needs.</a:t>
            </a:r>
          </a:p>
          <a:p>
            <a:r>
              <a:rPr lang="en-US" dirty="0" smtClean="0">
                <a:solidFill>
                  <a:schemeClr val="tx1"/>
                </a:solidFill>
                <a:latin typeface="Times New Roman" panose="02020603050405020304" pitchFamily="18" charset="0"/>
                <a:cs typeface="Times New Roman" panose="02020603050405020304" pitchFamily="18" charset="0"/>
              </a:rPr>
              <a:t>Maslow </a:t>
            </a:r>
            <a:r>
              <a:rPr lang="en-US" dirty="0">
                <a:solidFill>
                  <a:schemeClr val="tx1"/>
                </a:solidFill>
                <a:latin typeface="Times New Roman" panose="02020603050405020304" pitchFamily="18" charset="0"/>
                <a:cs typeface="Times New Roman" panose="02020603050405020304" pitchFamily="18" charset="0"/>
              </a:rPr>
              <a:t>estimated that for the average person in our culture, 85% of physiological needs, 70% of safety needs, 50% of belongingness and love needs, 40% of esteem needs, and 10% of </a:t>
            </a:r>
            <a:r>
              <a:rPr lang="en-US" dirty="0" smtClean="0">
                <a:solidFill>
                  <a:schemeClr val="tx1"/>
                </a:solidFill>
                <a:latin typeface="Times New Roman" panose="02020603050405020304" pitchFamily="18" charset="0"/>
                <a:cs typeface="Times New Roman" panose="02020603050405020304" pitchFamily="18" charset="0"/>
              </a:rPr>
              <a:t>self-actualization </a:t>
            </a:r>
            <a:r>
              <a:rPr lang="en-US" dirty="0">
                <a:solidFill>
                  <a:schemeClr val="tx1"/>
                </a:solidFill>
                <a:latin typeface="Times New Roman" panose="02020603050405020304" pitchFamily="18" charset="0"/>
                <a:cs typeface="Times New Roman" panose="02020603050405020304" pitchFamily="18" charset="0"/>
              </a:rPr>
              <a:t>needs are </a:t>
            </a:r>
            <a:r>
              <a:rPr lang="en-US" dirty="0" smtClean="0">
                <a:solidFill>
                  <a:schemeClr val="tx1"/>
                </a:solidFill>
                <a:latin typeface="Times New Roman" panose="02020603050405020304" pitchFamily="18" charset="0"/>
                <a:cs typeface="Times New Roman" panose="02020603050405020304" pitchFamily="18" charset="0"/>
              </a:rPr>
              <a:t>satisfied.</a:t>
            </a:r>
          </a:p>
          <a:p>
            <a:pPr marL="0" indent="0">
              <a:buNone/>
            </a:pPr>
            <a:endParaRPr lang="en-US" b="1" dirty="0" smtClean="0">
              <a:solidFill>
                <a:schemeClr val="tx1"/>
              </a:solidFill>
              <a:latin typeface="Times New Roman" panose="02020603050405020304" pitchFamily="18" charset="0"/>
              <a:cs typeface="Times New Roman" panose="02020603050405020304" pitchFamily="18" charset="0"/>
            </a:endParaRPr>
          </a:p>
          <a:p>
            <a:pPr marL="0" indent="0">
              <a:buNone/>
            </a:pPr>
            <a:r>
              <a:rPr lang="en-US" b="1" dirty="0" smtClean="0">
                <a:solidFill>
                  <a:schemeClr val="tx1"/>
                </a:solidFill>
                <a:latin typeface="Times New Roman" panose="02020603050405020304" pitchFamily="18" charset="0"/>
                <a:cs typeface="Times New Roman" panose="02020603050405020304" pitchFamily="18" charset="0"/>
              </a:rPr>
              <a:t>The </a:t>
            </a:r>
            <a:r>
              <a:rPr lang="en-US" b="1" dirty="0">
                <a:solidFill>
                  <a:schemeClr val="tx1"/>
                </a:solidFill>
                <a:latin typeface="Times New Roman" panose="02020603050405020304" pitchFamily="18" charset="0"/>
                <a:cs typeface="Times New Roman" panose="02020603050405020304" pitchFamily="18" charset="0"/>
              </a:rPr>
              <a:t>Study of Psychologically </a:t>
            </a:r>
            <a:r>
              <a:rPr lang="en-US" b="1" dirty="0" smtClean="0">
                <a:solidFill>
                  <a:schemeClr val="tx1"/>
                </a:solidFill>
                <a:latin typeface="Times New Roman" panose="02020603050405020304" pitchFamily="18" charset="0"/>
                <a:cs typeface="Times New Roman" panose="02020603050405020304" pitchFamily="18" charset="0"/>
              </a:rPr>
              <a:t>Healthy People</a:t>
            </a:r>
          </a:p>
          <a:p>
            <a:r>
              <a:rPr lang="en-US" dirty="0">
                <a:solidFill>
                  <a:schemeClr val="tx1"/>
                </a:solidFill>
                <a:latin typeface="Times New Roman" panose="02020603050405020304" pitchFamily="18" charset="0"/>
                <a:cs typeface="Times New Roman" panose="02020603050405020304" pitchFamily="18" charset="0"/>
              </a:rPr>
              <a:t>Maslow discovered several other characteristics common to psychologically healthy people</a:t>
            </a:r>
            <a:r>
              <a:rPr lang="en-US" dirty="0" smtClean="0">
                <a:solidFill>
                  <a:schemeClr val="tx1"/>
                </a:solidFill>
                <a:latin typeface="Times New Roman" panose="02020603050405020304" pitchFamily="18" charset="0"/>
                <a:cs typeface="Times New Roman" panose="02020603050405020304" pitchFamily="18" charset="0"/>
              </a:rPr>
              <a:t>.</a:t>
            </a:r>
          </a:p>
          <a:p>
            <a:r>
              <a:rPr lang="en-US" dirty="0" smtClean="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It may surprise you to find that these people have relatively few </a:t>
            </a:r>
            <a:r>
              <a:rPr lang="en-US" dirty="0" smtClean="0">
                <a:solidFill>
                  <a:schemeClr val="tx1"/>
                </a:solidFill>
                <a:latin typeface="Times New Roman" panose="02020603050405020304" pitchFamily="18" charset="0"/>
                <a:cs typeface="Times New Roman" panose="02020603050405020304" pitchFamily="18" charset="0"/>
              </a:rPr>
              <a:t>friends.</a:t>
            </a:r>
          </a:p>
          <a:p>
            <a:r>
              <a:rPr lang="en-US" dirty="0" smtClean="0">
                <a:solidFill>
                  <a:schemeClr val="tx1"/>
                </a:solidFill>
                <a:latin typeface="Times New Roman" panose="02020603050405020304" pitchFamily="18" charset="0"/>
                <a:cs typeface="Times New Roman" panose="02020603050405020304" pitchFamily="18" charset="0"/>
              </a:rPr>
              <a:t>Healthy </a:t>
            </a:r>
            <a:r>
              <a:rPr lang="en-US" dirty="0">
                <a:solidFill>
                  <a:schemeClr val="tx1"/>
                </a:solidFill>
                <a:latin typeface="Times New Roman" panose="02020603050405020304" pitchFamily="18" charset="0"/>
                <a:cs typeface="Times New Roman" panose="02020603050405020304" pitchFamily="18" charset="0"/>
              </a:rPr>
              <a:t>people is the tendency to have peak experiences. During a peak experience, time and place are </a:t>
            </a:r>
            <a:r>
              <a:rPr lang="en-US" dirty="0" smtClean="0">
                <a:solidFill>
                  <a:schemeClr val="tx1"/>
                </a:solidFill>
                <a:latin typeface="Times New Roman" panose="02020603050405020304" pitchFamily="18" charset="0"/>
                <a:cs typeface="Times New Roman" panose="02020603050405020304" pitchFamily="18" charset="0"/>
              </a:rPr>
              <a:t>transcended.</a:t>
            </a:r>
          </a:p>
          <a:p>
            <a:r>
              <a:rPr lang="en-US" dirty="0" smtClean="0">
                <a:solidFill>
                  <a:schemeClr val="tx1"/>
                </a:solidFill>
                <a:latin typeface="Times New Roman" panose="02020603050405020304" pitchFamily="18" charset="0"/>
                <a:cs typeface="Times New Roman" panose="02020603050405020304" pitchFamily="18" charset="0"/>
              </a:rPr>
              <a:t>Two </a:t>
            </a:r>
            <a:r>
              <a:rPr lang="en-US" dirty="0">
                <a:solidFill>
                  <a:schemeClr val="tx1"/>
                </a:solidFill>
                <a:latin typeface="Times New Roman" panose="02020603050405020304" pitchFamily="18" charset="0"/>
                <a:cs typeface="Times New Roman" panose="02020603050405020304" pitchFamily="18" charset="0"/>
              </a:rPr>
              <a:t>kinds of psychologically healthy individuals, the </a:t>
            </a:r>
            <a:r>
              <a:rPr lang="en-US" b="1" dirty="0">
                <a:solidFill>
                  <a:schemeClr val="tx1"/>
                </a:solidFill>
                <a:latin typeface="Times New Roman" panose="02020603050405020304" pitchFamily="18" charset="0"/>
                <a:cs typeface="Times New Roman" panose="02020603050405020304" pitchFamily="18" charset="0"/>
              </a:rPr>
              <a:t>“</a:t>
            </a:r>
            <a:r>
              <a:rPr lang="en-US" b="1" dirty="0" err="1">
                <a:solidFill>
                  <a:schemeClr val="tx1"/>
                </a:solidFill>
                <a:latin typeface="Times New Roman" panose="02020603050405020304" pitchFamily="18" charset="0"/>
                <a:cs typeface="Times New Roman" panose="02020603050405020304" pitchFamily="18" charset="0"/>
              </a:rPr>
              <a:t>peakers</a:t>
            </a:r>
            <a:r>
              <a:rPr lang="en-US" dirty="0">
                <a:solidFill>
                  <a:schemeClr val="tx1"/>
                </a:solidFill>
                <a:latin typeface="Times New Roman" panose="02020603050405020304" pitchFamily="18" charset="0"/>
                <a:cs typeface="Times New Roman" panose="02020603050405020304" pitchFamily="18" charset="0"/>
              </a:rPr>
              <a:t>” and the “</a:t>
            </a:r>
            <a:r>
              <a:rPr lang="en-US" b="1" dirty="0" err="1">
                <a:solidFill>
                  <a:schemeClr val="tx1"/>
                </a:solidFill>
                <a:latin typeface="Times New Roman" panose="02020603050405020304" pitchFamily="18" charset="0"/>
                <a:cs typeface="Times New Roman" panose="02020603050405020304" pitchFamily="18" charset="0"/>
              </a:rPr>
              <a:t>nonpeakers</a:t>
            </a:r>
            <a:r>
              <a:rPr lang="en-US" b="1" dirty="0">
                <a:solidFill>
                  <a:schemeClr val="tx1"/>
                </a:solidFill>
                <a:latin typeface="Times New Roman" panose="02020603050405020304" pitchFamily="18" charset="0"/>
                <a:cs typeface="Times New Roman" panose="02020603050405020304" pitchFamily="18" charset="0"/>
              </a:rPr>
              <a:t>.” </a:t>
            </a:r>
            <a:r>
              <a:rPr lang="en-US" dirty="0" smtClean="0">
                <a:solidFill>
                  <a:schemeClr val="tx1"/>
                </a:solidFill>
                <a:latin typeface="Times New Roman" panose="02020603050405020304" pitchFamily="18" charset="0"/>
                <a:cs typeface="Times New Roman" panose="02020603050405020304" pitchFamily="18" charset="0"/>
              </a:rPr>
              <a:t>Non peaking </a:t>
            </a:r>
            <a:r>
              <a:rPr lang="en-US" dirty="0">
                <a:solidFill>
                  <a:schemeClr val="tx1"/>
                </a:solidFill>
                <a:latin typeface="Times New Roman" panose="02020603050405020304" pitchFamily="18" charset="0"/>
                <a:cs typeface="Times New Roman" panose="02020603050405020304" pitchFamily="18" charset="0"/>
              </a:rPr>
              <a:t>self-actualizers are “the social world improvers, the politicians, the workers of society, the reformers, the crusaders</a:t>
            </a:r>
            <a:r>
              <a:rPr lang="en-US" dirty="0" smtClean="0">
                <a:solidFill>
                  <a:schemeClr val="tx1"/>
                </a:solidFill>
                <a:latin typeface="Times New Roman" panose="02020603050405020304" pitchFamily="18" charset="0"/>
                <a:cs typeface="Times New Roman" panose="02020603050405020304" pitchFamily="18" charset="0"/>
              </a:rPr>
              <a:t>.”</a:t>
            </a:r>
          </a:p>
          <a:p>
            <a:r>
              <a:rPr lang="en-US" dirty="0">
                <a:solidFill>
                  <a:schemeClr val="tx1"/>
                </a:solidFill>
                <a:latin typeface="Times New Roman" panose="02020603050405020304" pitchFamily="18" charset="0"/>
                <a:cs typeface="Times New Roman" panose="02020603050405020304" pitchFamily="18" charset="0"/>
              </a:rPr>
              <a:t>The </a:t>
            </a:r>
            <a:r>
              <a:rPr lang="en-US" dirty="0" err="1">
                <a:solidFill>
                  <a:schemeClr val="tx1"/>
                </a:solidFill>
                <a:latin typeface="Times New Roman" panose="02020603050405020304" pitchFamily="18" charset="0"/>
                <a:cs typeface="Times New Roman" panose="02020603050405020304" pitchFamily="18" charset="0"/>
              </a:rPr>
              <a:t>peakers</a:t>
            </a:r>
            <a:r>
              <a:rPr lang="en-US" dirty="0">
                <a:solidFill>
                  <a:schemeClr val="tx1"/>
                </a:solidFill>
                <a:latin typeface="Times New Roman" panose="02020603050405020304" pitchFamily="18" charset="0"/>
                <a:cs typeface="Times New Roman" panose="02020603050405020304" pitchFamily="18" charset="0"/>
              </a:rPr>
              <a:t> tend to be less conventional and more concerned with abstract notions. They “are more likely to write the poetry, the music, the philosophies, and the </a:t>
            </a:r>
            <a:r>
              <a:rPr lang="en-US" dirty="0" smtClean="0">
                <a:solidFill>
                  <a:schemeClr val="tx1"/>
                </a:solidFill>
                <a:latin typeface="Times New Roman" panose="02020603050405020304" pitchFamily="18" charset="0"/>
                <a:cs typeface="Times New Roman" panose="02020603050405020304" pitchFamily="18" charset="0"/>
              </a:rPr>
              <a:t>religions”.</a:t>
            </a: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4689514"/>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116</TotalTime>
  <Words>1443</Words>
  <Application>Microsoft Office PowerPoint</Application>
  <PresentationFormat>Widescreen</PresentationFormat>
  <Paragraphs>86</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Century Gothic</vt:lpstr>
      <vt:lpstr>Times New Roman</vt:lpstr>
      <vt:lpstr>Wingdings</vt:lpstr>
      <vt:lpstr>Wingdings 3</vt:lpstr>
      <vt:lpstr>Wisp</vt:lpstr>
      <vt:lpstr>PowerPoint Presentation</vt:lpstr>
      <vt:lpstr>KEY ELEMENTS OF THE HUMANISTIC APPROACH</vt:lpstr>
      <vt:lpstr>The Here and Now</vt:lpstr>
      <vt:lpstr>CARL ROGERS</vt:lpstr>
      <vt:lpstr>Anxiety and Defense</vt:lpstr>
      <vt:lpstr>ABRAHAM MASLOW</vt:lpstr>
      <vt:lpstr>PowerPoint Presentation</vt:lpstr>
      <vt:lpstr>Belongingness and Love Needs</vt:lpstr>
      <vt:lpstr>Misconceptions About Maslow’s Need Hierarchy</vt:lpstr>
      <vt:lpstr>THE PSYCHOLOGY OF OPTIMAL EXPERIENCE</vt:lpstr>
      <vt:lpstr>PowerPoint Presentation</vt:lpstr>
      <vt:lpstr>PowerPoint Presentation</vt:lpstr>
    </vt:vector>
  </TitlesOfParts>
  <Company>diakov.net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Mubashar Hassan</dc:creator>
  <cp:lastModifiedBy>Base Line</cp:lastModifiedBy>
  <cp:revision>13</cp:revision>
  <dcterms:created xsi:type="dcterms:W3CDTF">2020-05-01T18:28:08Z</dcterms:created>
  <dcterms:modified xsi:type="dcterms:W3CDTF">2020-05-02T11:37:49Z</dcterms:modified>
</cp:coreProperties>
</file>