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58" r:id="rId5"/>
    <p:sldId id="259" r:id="rId6"/>
    <p:sldId id="260" r:id="rId7"/>
    <p:sldId id="261"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E3AE17A-6F59-4AE5-9B3C-122FFE73C537}"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FB4C9A-48DD-4790-97C5-04300953C5EB}" type="slidenum">
              <a:rPr lang="en-US" smtClean="0"/>
              <a:t>‹#›</a:t>
            </a:fld>
            <a:endParaRPr lang="en-US"/>
          </a:p>
        </p:txBody>
      </p:sp>
    </p:spTree>
    <p:extLst>
      <p:ext uri="{BB962C8B-B14F-4D97-AF65-F5344CB8AC3E}">
        <p14:creationId xmlns:p14="http://schemas.microsoft.com/office/powerpoint/2010/main" val="1435550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3AE17A-6F59-4AE5-9B3C-122FFE73C537}"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FB4C9A-48DD-4790-97C5-04300953C5EB}" type="slidenum">
              <a:rPr lang="en-US" smtClean="0"/>
              <a:t>‹#›</a:t>
            </a:fld>
            <a:endParaRPr lang="en-US"/>
          </a:p>
        </p:txBody>
      </p:sp>
    </p:spTree>
    <p:extLst>
      <p:ext uri="{BB962C8B-B14F-4D97-AF65-F5344CB8AC3E}">
        <p14:creationId xmlns:p14="http://schemas.microsoft.com/office/powerpoint/2010/main" val="1378247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3AE17A-6F59-4AE5-9B3C-122FFE73C537}"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FB4C9A-48DD-4790-97C5-04300953C5EB}" type="slidenum">
              <a:rPr lang="en-US" smtClean="0"/>
              <a:t>‹#›</a:t>
            </a:fld>
            <a:endParaRPr lang="en-US"/>
          </a:p>
        </p:txBody>
      </p:sp>
    </p:spTree>
    <p:extLst>
      <p:ext uri="{BB962C8B-B14F-4D97-AF65-F5344CB8AC3E}">
        <p14:creationId xmlns:p14="http://schemas.microsoft.com/office/powerpoint/2010/main" val="1150119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3AE17A-6F59-4AE5-9B3C-122FFE73C537}"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FB4C9A-48DD-4790-97C5-04300953C5EB}" type="slidenum">
              <a:rPr lang="en-US" smtClean="0"/>
              <a:t>‹#›</a:t>
            </a:fld>
            <a:endParaRPr lang="en-US"/>
          </a:p>
        </p:txBody>
      </p:sp>
    </p:spTree>
    <p:extLst>
      <p:ext uri="{BB962C8B-B14F-4D97-AF65-F5344CB8AC3E}">
        <p14:creationId xmlns:p14="http://schemas.microsoft.com/office/powerpoint/2010/main" val="2067410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3AE17A-6F59-4AE5-9B3C-122FFE73C537}"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FB4C9A-48DD-4790-97C5-04300953C5EB}" type="slidenum">
              <a:rPr lang="en-US" smtClean="0"/>
              <a:t>‹#›</a:t>
            </a:fld>
            <a:endParaRPr lang="en-US"/>
          </a:p>
        </p:txBody>
      </p:sp>
    </p:spTree>
    <p:extLst>
      <p:ext uri="{BB962C8B-B14F-4D97-AF65-F5344CB8AC3E}">
        <p14:creationId xmlns:p14="http://schemas.microsoft.com/office/powerpoint/2010/main" val="2742022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E3AE17A-6F59-4AE5-9B3C-122FFE73C537}"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FB4C9A-48DD-4790-97C5-04300953C5EB}" type="slidenum">
              <a:rPr lang="en-US" smtClean="0"/>
              <a:t>‹#›</a:t>
            </a:fld>
            <a:endParaRPr lang="en-US"/>
          </a:p>
        </p:txBody>
      </p:sp>
    </p:spTree>
    <p:extLst>
      <p:ext uri="{BB962C8B-B14F-4D97-AF65-F5344CB8AC3E}">
        <p14:creationId xmlns:p14="http://schemas.microsoft.com/office/powerpoint/2010/main" val="2352680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E3AE17A-6F59-4AE5-9B3C-122FFE73C537}" type="datetimeFigureOut">
              <a:rPr lang="en-US" smtClean="0"/>
              <a:t>12/4/2020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FB4C9A-48DD-4790-97C5-04300953C5EB}" type="slidenum">
              <a:rPr lang="en-US" smtClean="0"/>
              <a:t>‹#›</a:t>
            </a:fld>
            <a:endParaRPr lang="en-US"/>
          </a:p>
        </p:txBody>
      </p:sp>
    </p:spTree>
    <p:extLst>
      <p:ext uri="{BB962C8B-B14F-4D97-AF65-F5344CB8AC3E}">
        <p14:creationId xmlns:p14="http://schemas.microsoft.com/office/powerpoint/2010/main" val="33649514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E3AE17A-6F59-4AE5-9B3C-122FFE73C537}" type="datetimeFigureOut">
              <a:rPr lang="en-US" smtClean="0"/>
              <a:t>12/4/2020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FB4C9A-48DD-4790-97C5-04300953C5EB}" type="slidenum">
              <a:rPr lang="en-US" smtClean="0"/>
              <a:t>‹#›</a:t>
            </a:fld>
            <a:endParaRPr lang="en-US"/>
          </a:p>
        </p:txBody>
      </p:sp>
    </p:spTree>
    <p:extLst>
      <p:ext uri="{BB962C8B-B14F-4D97-AF65-F5344CB8AC3E}">
        <p14:creationId xmlns:p14="http://schemas.microsoft.com/office/powerpoint/2010/main" val="2690739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3AE17A-6F59-4AE5-9B3C-122FFE73C537}" type="datetimeFigureOut">
              <a:rPr lang="en-US" smtClean="0"/>
              <a:t>12/4/2020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FB4C9A-48DD-4790-97C5-04300953C5EB}" type="slidenum">
              <a:rPr lang="en-US" smtClean="0"/>
              <a:t>‹#›</a:t>
            </a:fld>
            <a:endParaRPr lang="en-US"/>
          </a:p>
        </p:txBody>
      </p:sp>
    </p:spTree>
    <p:extLst>
      <p:ext uri="{BB962C8B-B14F-4D97-AF65-F5344CB8AC3E}">
        <p14:creationId xmlns:p14="http://schemas.microsoft.com/office/powerpoint/2010/main" val="1658055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3AE17A-6F59-4AE5-9B3C-122FFE73C537}"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FB4C9A-48DD-4790-97C5-04300953C5EB}" type="slidenum">
              <a:rPr lang="en-US" smtClean="0"/>
              <a:t>‹#›</a:t>
            </a:fld>
            <a:endParaRPr lang="en-US"/>
          </a:p>
        </p:txBody>
      </p:sp>
    </p:spTree>
    <p:extLst>
      <p:ext uri="{BB962C8B-B14F-4D97-AF65-F5344CB8AC3E}">
        <p14:creationId xmlns:p14="http://schemas.microsoft.com/office/powerpoint/2010/main" val="3523968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3AE17A-6F59-4AE5-9B3C-122FFE73C537}"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FB4C9A-48DD-4790-97C5-04300953C5EB}" type="slidenum">
              <a:rPr lang="en-US" smtClean="0"/>
              <a:t>‹#›</a:t>
            </a:fld>
            <a:endParaRPr lang="en-US"/>
          </a:p>
        </p:txBody>
      </p:sp>
    </p:spTree>
    <p:extLst>
      <p:ext uri="{BB962C8B-B14F-4D97-AF65-F5344CB8AC3E}">
        <p14:creationId xmlns:p14="http://schemas.microsoft.com/office/powerpoint/2010/main" val="2651797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3AE17A-6F59-4AE5-9B3C-122FFE73C537}" type="datetimeFigureOut">
              <a:rPr lang="en-US" smtClean="0"/>
              <a:t>12/4/2020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FB4C9A-48DD-4790-97C5-04300953C5EB}" type="slidenum">
              <a:rPr lang="en-US" smtClean="0"/>
              <a:t>‹#›</a:t>
            </a:fld>
            <a:endParaRPr lang="en-US"/>
          </a:p>
        </p:txBody>
      </p:sp>
    </p:spTree>
    <p:extLst>
      <p:ext uri="{BB962C8B-B14F-4D97-AF65-F5344CB8AC3E}">
        <p14:creationId xmlns:p14="http://schemas.microsoft.com/office/powerpoint/2010/main" val="6307406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appannie.com/en/go/state-of-mobile-2019/"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thedroidsonroids.com/blog/what-is-mobile-commerce-definition-and-types-of-mobile-commerce"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478524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1616" y="700448"/>
            <a:ext cx="11453611" cy="1477328"/>
          </a:xfrm>
          <a:prstGeom prst="rect">
            <a:avLst/>
          </a:prstGeom>
        </p:spPr>
        <p:txBody>
          <a:bodyPr wrap="square">
            <a:spAutoFit/>
          </a:bodyPr>
          <a:lstStyle/>
          <a:p>
            <a:r>
              <a:rPr lang="en-US" b="1" i="0" u="sng" dirty="0" smtClean="0">
                <a:solidFill>
                  <a:srgbClr val="333333"/>
                </a:solidFill>
                <a:effectLst/>
                <a:latin typeface="Gotham"/>
              </a:rPr>
              <a:t>What is a mobile application?</a:t>
            </a:r>
          </a:p>
          <a:p>
            <a:endParaRPr lang="en-US" b="1" i="0" u="sng" dirty="0" smtClean="0">
              <a:solidFill>
                <a:srgbClr val="333333"/>
              </a:solidFill>
              <a:effectLst/>
              <a:latin typeface="Gotham"/>
            </a:endParaRPr>
          </a:p>
          <a:p>
            <a:r>
              <a:rPr lang="en-US" b="0" i="0" dirty="0" smtClean="0">
                <a:solidFill>
                  <a:srgbClr val="333333"/>
                </a:solidFill>
                <a:effectLst/>
                <a:latin typeface="Open Sans"/>
              </a:rPr>
              <a:t>A mobile application (also called a mobile app) is a type of application designed to run on a mobile device, which can be a smartphone or tablet computer. Even if apps are usually small software units with limited function, they still manage to provide users with quality services and experiences.</a:t>
            </a:r>
            <a:endParaRPr lang="en-US" b="0" i="0" dirty="0">
              <a:solidFill>
                <a:srgbClr val="333333"/>
              </a:solidFill>
              <a:effectLst/>
              <a:latin typeface="Open Sans"/>
            </a:endParaRPr>
          </a:p>
        </p:txBody>
      </p:sp>
      <p:sp>
        <p:nvSpPr>
          <p:cNvPr id="5" name="Rectangle 4"/>
          <p:cNvSpPr/>
          <p:nvPr/>
        </p:nvSpPr>
        <p:spPr>
          <a:xfrm>
            <a:off x="111616" y="2609481"/>
            <a:ext cx="11037194" cy="2031325"/>
          </a:xfrm>
          <a:prstGeom prst="rect">
            <a:avLst/>
          </a:prstGeom>
        </p:spPr>
        <p:txBody>
          <a:bodyPr wrap="square">
            <a:spAutoFit/>
          </a:bodyPr>
          <a:lstStyle/>
          <a:p>
            <a:r>
              <a:rPr lang="en-US" b="0" i="0" dirty="0" smtClean="0">
                <a:solidFill>
                  <a:srgbClr val="333333"/>
                </a:solidFill>
                <a:effectLst/>
                <a:latin typeface="Open Sans"/>
              </a:rPr>
              <a:t>Contrary to applications designed for desktop computers, </a:t>
            </a:r>
            <a:r>
              <a:rPr lang="en-US" b="1" i="0" dirty="0" smtClean="0">
                <a:solidFill>
                  <a:srgbClr val="333333"/>
                </a:solidFill>
                <a:effectLst/>
                <a:latin typeface="Open Sans"/>
              </a:rPr>
              <a:t>mobile applications move away from integrated software systems</a:t>
            </a:r>
            <a:r>
              <a:rPr lang="en-US" b="0" i="0" dirty="0" smtClean="0">
                <a:solidFill>
                  <a:srgbClr val="333333"/>
                </a:solidFill>
                <a:effectLst/>
                <a:latin typeface="Open Sans"/>
              </a:rPr>
              <a:t>. Instead, each mobile app provides an isolated and limited functionality. For example, it can be a game, a calculator, or a mobile web browser.</a:t>
            </a:r>
          </a:p>
          <a:p>
            <a:r>
              <a:rPr lang="en-US" b="0" i="0" dirty="0" smtClean="0">
                <a:solidFill>
                  <a:srgbClr val="333333"/>
                </a:solidFill>
                <a:effectLst/>
                <a:latin typeface="Open Sans"/>
              </a:rPr>
              <a:t>Because of the limited hardware resources of the early mobile devices, mobile apps avoided multi-functionality. However, even if the devices used today are far more sophisticated, mobile apps remain narrowly functional. This is how mobile app owners allow consumers to handpick exactly the functions their devices should have</a:t>
            </a:r>
            <a:endParaRPr lang="en-US" b="0" i="0" dirty="0">
              <a:solidFill>
                <a:srgbClr val="333333"/>
              </a:solidFill>
              <a:effectLst/>
              <a:latin typeface="Open Sans"/>
            </a:endParaRPr>
          </a:p>
        </p:txBody>
      </p:sp>
    </p:spTree>
    <p:extLst>
      <p:ext uri="{BB962C8B-B14F-4D97-AF65-F5344CB8AC3E}">
        <p14:creationId xmlns:p14="http://schemas.microsoft.com/office/powerpoint/2010/main" val="2547118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0456" y="419249"/>
            <a:ext cx="11230377" cy="5632311"/>
          </a:xfrm>
          <a:prstGeom prst="rect">
            <a:avLst/>
          </a:prstGeom>
        </p:spPr>
        <p:txBody>
          <a:bodyPr wrap="square">
            <a:spAutoFit/>
          </a:bodyPr>
          <a:lstStyle/>
          <a:p>
            <a:r>
              <a:rPr lang="en-US" b="1" i="0" u="sng" dirty="0" smtClean="0">
                <a:solidFill>
                  <a:srgbClr val="333333"/>
                </a:solidFill>
                <a:effectLst/>
                <a:latin typeface="Gotham"/>
              </a:rPr>
              <a:t>What is mobile app development?</a:t>
            </a:r>
          </a:p>
          <a:p>
            <a:endParaRPr lang="en-US" b="1" i="0" u="sng" dirty="0" smtClean="0">
              <a:solidFill>
                <a:srgbClr val="333333"/>
              </a:solidFill>
              <a:effectLst/>
              <a:latin typeface="Gotham"/>
            </a:endParaRPr>
          </a:p>
          <a:p>
            <a:r>
              <a:rPr lang="en-US" b="0" i="0" dirty="0" smtClean="0">
                <a:solidFill>
                  <a:srgbClr val="333333"/>
                </a:solidFill>
                <a:effectLst/>
                <a:latin typeface="Open Sans"/>
              </a:rPr>
              <a:t>Mobile app development is a process that draws a lot from traditional software development. However, it’s focused on creating software that takes advantage of the unique features of mobile device hardware.</a:t>
            </a:r>
          </a:p>
          <a:p>
            <a:r>
              <a:rPr lang="en-US" b="0" i="0" dirty="0" smtClean="0">
                <a:solidFill>
                  <a:srgbClr val="333333"/>
                </a:solidFill>
                <a:effectLst/>
                <a:latin typeface="Open Sans"/>
              </a:rPr>
              <a:t>The most straightforward scenario for building a mobile app is taking a desktop-based application and importing it to a mobile device. However, as the app becomes more robust, this technique can become problematic.</a:t>
            </a:r>
          </a:p>
          <a:p>
            <a:endParaRPr lang="en-US" b="0" i="0" dirty="0" smtClean="0">
              <a:solidFill>
                <a:srgbClr val="333333"/>
              </a:solidFill>
              <a:effectLst/>
              <a:latin typeface="Open Sans"/>
            </a:endParaRPr>
          </a:p>
          <a:p>
            <a:r>
              <a:rPr lang="en-US" b="1" i="0" dirty="0" smtClean="0">
                <a:solidFill>
                  <a:srgbClr val="333333"/>
                </a:solidFill>
                <a:effectLst/>
                <a:latin typeface="Open Sans"/>
              </a:rPr>
              <a:t>A better approach involves developing specifically for the mobile environment. It’s a technique that takes advantage of all the benefits mobile devices offer. The process takes into account their limitations and helps business owners balance cost with functionality.</a:t>
            </a:r>
            <a:endParaRPr lang="en-US" b="0" i="0" dirty="0" smtClean="0">
              <a:solidFill>
                <a:srgbClr val="333333"/>
              </a:solidFill>
              <a:effectLst/>
              <a:latin typeface="Open Sans"/>
            </a:endParaRPr>
          </a:p>
          <a:p>
            <a:r>
              <a:rPr lang="en-US" b="0" i="0" dirty="0" smtClean="0">
                <a:solidFill>
                  <a:srgbClr val="333333"/>
                </a:solidFill>
                <a:effectLst/>
                <a:latin typeface="Open Sans"/>
              </a:rPr>
              <a:t>For example, applications that use location-based features such as maps are always built from the ground up with mobile in mind. Location-based services delivered on a desktop app make less sense because desktop users aren’t moving around.</a:t>
            </a:r>
          </a:p>
          <a:p>
            <a:endParaRPr lang="en-US" b="0" i="0" dirty="0" smtClean="0">
              <a:solidFill>
                <a:srgbClr val="333333"/>
              </a:solidFill>
              <a:effectLst/>
              <a:latin typeface="Open Sans"/>
            </a:endParaRPr>
          </a:p>
          <a:p>
            <a:r>
              <a:rPr lang="en-US" b="1" i="0" dirty="0" smtClean="0">
                <a:solidFill>
                  <a:srgbClr val="333333"/>
                </a:solidFill>
                <a:effectLst/>
                <a:latin typeface="Open Sans"/>
              </a:rPr>
              <a:t>Modern smartphones and tablets are equipped with features such as Bluetooth, Near Field Communication (NFC), GPS, gyroscopic sensors, cameras, and many more.</a:t>
            </a:r>
            <a:r>
              <a:rPr lang="en-US" b="0" i="0" dirty="0" smtClean="0">
                <a:solidFill>
                  <a:srgbClr val="333333"/>
                </a:solidFill>
                <a:effectLst/>
                <a:latin typeface="Open Sans"/>
              </a:rPr>
              <a:t> Developers can use these features to create apps with technologies such as Virtual or Augmented Reality, barcode scanning, location-based services, and many more. The most successful and popular mobile applications use smartphone features in the best possible way.</a:t>
            </a:r>
            <a:endParaRPr lang="en-US" b="0" i="0" dirty="0">
              <a:solidFill>
                <a:srgbClr val="333333"/>
              </a:solidFill>
              <a:effectLst/>
              <a:latin typeface="Open Sans"/>
            </a:endParaRPr>
          </a:p>
        </p:txBody>
      </p:sp>
    </p:spTree>
    <p:extLst>
      <p:ext uri="{BB962C8B-B14F-4D97-AF65-F5344CB8AC3E}">
        <p14:creationId xmlns:p14="http://schemas.microsoft.com/office/powerpoint/2010/main" val="506881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0760" y="474345"/>
            <a:ext cx="11281894" cy="4247317"/>
          </a:xfrm>
          <a:prstGeom prst="rect">
            <a:avLst/>
          </a:prstGeom>
        </p:spPr>
        <p:txBody>
          <a:bodyPr wrap="square">
            <a:spAutoFit/>
          </a:bodyPr>
          <a:lstStyle/>
          <a:p>
            <a:r>
              <a:rPr lang="en-US" b="1" i="0" u="sng" dirty="0" smtClean="0">
                <a:solidFill>
                  <a:srgbClr val="333333"/>
                </a:solidFill>
                <a:effectLst/>
                <a:latin typeface="Gotham"/>
              </a:rPr>
              <a:t>Key mobile app development technologies:</a:t>
            </a:r>
          </a:p>
          <a:p>
            <a:endParaRPr lang="en-US" b="1" i="0" u="sng" dirty="0" smtClean="0">
              <a:solidFill>
                <a:srgbClr val="333333"/>
              </a:solidFill>
              <a:effectLst/>
              <a:latin typeface="Gotham"/>
            </a:endParaRPr>
          </a:p>
          <a:p>
            <a:r>
              <a:rPr lang="en-US" b="0" i="0" dirty="0" smtClean="0">
                <a:solidFill>
                  <a:srgbClr val="333333"/>
                </a:solidFill>
                <a:effectLst/>
                <a:latin typeface="Open Sans"/>
              </a:rPr>
              <a:t>To help you understand the process of building a mobile application here’s a closer look at all the different technology considerations business owners must make before building an app.</a:t>
            </a:r>
          </a:p>
          <a:p>
            <a:r>
              <a:rPr lang="en-US" b="0" i="0" dirty="0" smtClean="0">
                <a:solidFill>
                  <a:srgbClr val="333333"/>
                </a:solidFill>
                <a:effectLst/>
                <a:latin typeface="Gotham"/>
              </a:rPr>
              <a:t>Native apps</a:t>
            </a:r>
          </a:p>
          <a:p>
            <a:r>
              <a:rPr lang="en-US" b="1" i="0" dirty="0" smtClean="0">
                <a:solidFill>
                  <a:srgbClr val="333333"/>
                </a:solidFill>
                <a:effectLst/>
                <a:latin typeface="Open Sans"/>
              </a:rPr>
              <a:t>What are native apps? </a:t>
            </a:r>
          </a:p>
          <a:p>
            <a:r>
              <a:rPr lang="en-US" b="0" i="0" dirty="0" smtClean="0">
                <a:solidFill>
                  <a:srgbClr val="333333"/>
                </a:solidFill>
                <a:effectLst/>
                <a:latin typeface="Open Sans"/>
              </a:rPr>
              <a:t>Such apps are built for a single mobile operating system. That’s why they’re called native – they’re native to a particular platform or device. The majority of mobile apps today are built for systems like Android or iOS. To put it simply, you can’t install and use an Android app on iPhone, and vice versa.</a:t>
            </a:r>
          </a:p>
          <a:p>
            <a:endParaRPr lang="en-US" b="0" i="0" dirty="0" smtClean="0">
              <a:solidFill>
                <a:srgbClr val="333333"/>
              </a:solidFill>
              <a:effectLst/>
              <a:latin typeface="Open Sans"/>
            </a:endParaRPr>
          </a:p>
          <a:p>
            <a:r>
              <a:rPr lang="en-US" b="1" i="0" dirty="0" smtClean="0">
                <a:solidFill>
                  <a:srgbClr val="333333"/>
                </a:solidFill>
                <a:effectLst/>
                <a:latin typeface="Open Sans"/>
              </a:rPr>
              <a:t>The main benefit of native apps is their high performance and excellent user experience. After all, developers who build them use native device UI.</a:t>
            </a:r>
            <a:r>
              <a:rPr lang="en-US" b="0" i="0" dirty="0" smtClean="0">
                <a:solidFill>
                  <a:srgbClr val="333333"/>
                </a:solidFill>
                <a:effectLst/>
                <a:latin typeface="Open Sans"/>
              </a:rPr>
              <a:t> Access to a broad range of APIs also helps to accelerate the development work and extend the boundaries of app usage. Native applications can only be downloaded from app stores and installed directly into devices. That’s why they first need to pass a strict publishing process.</a:t>
            </a:r>
            <a:endParaRPr lang="en-US" b="0" i="0" dirty="0">
              <a:solidFill>
                <a:srgbClr val="333333"/>
              </a:solidFill>
              <a:effectLst/>
              <a:latin typeface="Open Sans"/>
            </a:endParaRPr>
          </a:p>
        </p:txBody>
      </p:sp>
      <p:sp>
        <p:nvSpPr>
          <p:cNvPr id="3" name="Rectangle 2"/>
          <p:cNvSpPr/>
          <p:nvPr/>
        </p:nvSpPr>
        <p:spPr>
          <a:xfrm>
            <a:off x="549497" y="5021413"/>
            <a:ext cx="10809667" cy="923330"/>
          </a:xfrm>
          <a:prstGeom prst="rect">
            <a:avLst/>
          </a:prstGeom>
        </p:spPr>
        <p:txBody>
          <a:bodyPr wrap="square">
            <a:spAutoFit/>
          </a:bodyPr>
          <a:lstStyle/>
          <a:p>
            <a:r>
              <a:rPr lang="en-US" b="1" i="0" dirty="0" smtClean="0">
                <a:solidFill>
                  <a:srgbClr val="333333"/>
                </a:solidFill>
                <a:effectLst/>
                <a:latin typeface="Open Sans"/>
              </a:rPr>
              <a:t>The most important drawback of native apps is their cost.</a:t>
            </a:r>
            <a:r>
              <a:rPr lang="en-US" b="0" i="0" dirty="0" smtClean="0">
                <a:solidFill>
                  <a:srgbClr val="333333"/>
                </a:solidFill>
                <a:effectLst/>
                <a:latin typeface="Open Sans"/>
              </a:rPr>
              <a:t> To build, support, and maintain an app for Android and iOS you basically need two development teams. As you can imagine, this may result in a higher price tag on the project.</a:t>
            </a:r>
            <a:endParaRPr lang="en-US" dirty="0"/>
          </a:p>
        </p:txBody>
      </p:sp>
    </p:spTree>
    <p:extLst>
      <p:ext uri="{BB962C8B-B14F-4D97-AF65-F5344CB8AC3E}">
        <p14:creationId xmlns:p14="http://schemas.microsoft.com/office/powerpoint/2010/main" val="31265378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44698" y="316675"/>
            <a:ext cx="11578107" cy="6186309"/>
          </a:xfrm>
          <a:prstGeom prst="rect">
            <a:avLst/>
          </a:prstGeom>
        </p:spPr>
        <p:txBody>
          <a:bodyPr wrap="square">
            <a:spAutoFit/>
          </a:bodyPr>
          <a:lstStyle/>
          <a:p>
            <a:r>
              <a:rPr lang="en-US" b="1" i="0" u="sng" dirty="0" smtClean="0">
                <a:solidFill>
                  <a:srgbClr val="333333"/>
                </a:solidFill>
                <a:effectLst/>
                <a:latin typeface="Gotham"/>
              </a:rPr>
              <a:t>Web apps:</a:t>
            </a:r>
          </a:p>
          <a:p>
            <a:endParaRPr lang="en-US" b="1" i="0" dirty="0" smtClean="0">
              <a:solidFill>
                <a:srgbClr val="333333"/>
              </a:solidFill>
              <a:effectLst/>
              <a:latin typeface="Gotham"/>
            </a:endParaRPr>
          </a:p>
          <a:p>
            <a:r>
              <a:rPr lang="en-US" b="0" i="0" dirty="0" smtClean="0">
                <a:solidFill>
                  <a:srgbClr val="333333"/>
                </a:solidFill>
                <a:effectLst/>
                <a:latin typeface="Open Sans"/>
              </a:rPr>
              <a:t>Web apps are software applications that behave similarly to native mobile apps and work on mobile devices. However, there are significant differences between native apps and web apps. For starters, web apps use browsers to run, and they’re usually written in CSS, HTML5, or JavaScript. Such apps redirect the user to the URL and then offer them the option to install the app. They simply create a bookmark on their page. That’s why they require minimum device memory.</a:t>
            </a:r>
          </a:p>
          <a:p>
            <a:r>
              <a:rPr lang="en-US" b="0" i="0" dirty="0" smtClean="0">
                <a:solidFill>
                  <a:srgbClr val="333333"/>
                </a:solidFill>
                <a:effectLst/>
                <a:latin typeface="Open Sans"/>
              </a:rPr>
              <a:t>Since all of the personal databases will be saved on the server, users can only use the application if they have an internet connection. </a:t>
            </a:r>
            <a:r>
              <a:rPr lang="en-US" b="1" i="0" dirty="0" smtClean="0">
                <a:solidFill>
                  <a:srgbClr val="333333"/>
                </a:solidFill>
                <a:effectLst/>
                <a:latin typeface="Open Sans"/>
              </a:rPr>
              <a:t>This is the main drawback of web apps – they always require a good internet connection.</a:t>
            </a:r>
            <a:r>
              <a:rPr lang="en-US" b="0" i="0" dirty="0" smtClean="0">
                <a:solidFill>
                  <a:srgbClr val="333333"/>
                </a:solidFill>
                <a:effectLst/>
                <a:latin typeface="Open Sans"/>
              </a:rPr>
              <a:t> Otherwise, you risk delivering subpar user experience.</a:t>
            </a:r>
          </a:p>
          <a:p>
            <a:r>
              <a:rPr lang="en-US" b="1" i="0" dirty="0" smtClean="0">
                <a:solidFill>
                  <a:srgbClr val="333333"/>
                </a:solidFill>
                <a:effectLst/>
                <a:latin typeface="Open Sans"/>
              </a:rPr>
              <a:t>Moreover, developers don’t have that many APIs works with, except for the most popular features like geo location.</a:t>
            </a:r>
            <a:r>
              <a:rPr lang="en-US" b="0" i="0" dirty="0" smtClean="0">
                <a:solidFill>
                  <a:srgbClr val="333333"/>
                </a:solidFill>
                <a:effectLst/>
                <a:latin typeface="Open Sans"/>
              </a:rPr>
              <a:t> The performance will be linked to browser work and network connection as well.</a:t>
            </a:r>
          </a:p>
          <a:p>
            <a:endParaRPr lang="en-US" b="0" i="0" dirty="0" smtClean="0">
              <a:solidFill>
                <a:srgbClr val="333333"/>
              </a:solidFill>
              <a:effectLst/>
              <a:latin typeface="Open Sans"/>
            </a:endParaRPr>
          </a:p>
          <a:p>
            <a:r>
              <a:rPr lang="en-US" b="1" i="0" u="sng" dirty="0" smtClean="0">
                <a:solidFill>
                  <a:srgbClr val="333333"/>
                </a:solidFill>
                <a:effectLst/>
                <a:latin typeface="Gotham"/>
              </a:rPr>
              <a:t>Hybrid apps:</a:t>
            </a:r>
          </a:p>
          <a:p>
            <a:endParaRPr lang="en-US" b="1" i="0" dirty="0" smtClean="0">
              <a:solidFill>
                <a:srgbClr val="333333"/>
              </a:solidFill>
              <a:effectLst/>
              <a:latin typeface="Gotham"/>
            </a:endParaRPr>
          </a:p>
          <a:p>
            <a:r>
              <a:rPr lang="en-US" b="0" i="0" dirty="0" smtClean="0">
                <a:solidFill>
                  <a:srgbClr val="333333"/>
                </a:solidFill>
                <a:effectLst/>
                <a:latin typeface="Open Sans"/>
              </a:rPr>
              <a:t>These apps are built using web technologies such as JavaScript, CSS, and HTML 5. Why are they called hybrid? Hybrid apps basically work like web apps disguised in a native wrapper.</a:t>
            </a:r>
          </a:p>
          <a:p>
            <a:r>
              <a:rPr lang="en-US" b="1" i="0" dirty="0" smtClean="0">
                <a:solidFill>
                  <a:srgbClr val="333333"/>
                </a:solidFill>
                <a:effectLst/>
                <a:latin typeface="Open Sans"/>
              </a:rPr>
              <a:t>Hybrid apps are easy and fast to develop, which is a clear benefit.</a:t>
            </a:r>
            <a:r>
              <a:rPr lang="en-US" b="0" i="0" dirty="0" smtClean="0">
                <a:solidFill>
                  <a:srgbClr val="333333"/>
                </a:solidFill>
                <a:effectLst/>
                <a:latin typeface="Open Sans"/>
              </a:rPr>
              <a:t> You also get a single codebase for all the platforms. This lowers the cost of maintenance and streamlines the updating process. Developers can also take advantage of many APIs for features such as gyroscope or </a:t>
            </a:r>
            <a:r>
              <a:rPr lang="en-US" b="0" i="0" dirty="0" err="1" smtClean="0">
                <a:solidFill>
                  <a:srgbClr val="333333"/>
                </a:solidFill>
                <a:effectLst/>
                <a:latin typeface="Open Sans"/>
              </a:rPr>
              <a:t>geolocation</a:t>
            </a:r>
            <a:r>
              <a:rPr lang="en-US" b="0" i="0" dirty="0" smtClean="0">
                <a:solidFill>
                  <a:srgbClr val="333333"/>
                </a:solidFill>
                <a:effectLst/>
                <a:latin typeface="Open Sans"/>
              </a:rPr>
              <a:t>.</a:t>
            </a:r>
          </a:p>
          <a:p>
            <a:r>
              <a:rPr lang="en-US" b="1" i="0" dirty="0" smtClean="0">
                <a:solidFill>
                  <a:srgbClr val="333333"/>
                </a:solidFill>
                <a:effectLst/>
                <a:latin typeface="Open Sans"/>
              </a:rPr>
              <a:t>On the other hand, hybrid applications may lack speed and performance.</a:t>
            </a:r>
            <a:r>
              <a:rPr lang="en-US" b="0" i="0" dirty="0" smtClean="0">
                <a:solidFill>
                  <a:srgbClr val="333333"/>
                </a:solidFill>
                <a:effectLst/>
                <a:latin typeface="Open Sans"/>
              </a:rPr>
              <a:t> Also, you might experience some design issues as the app might not look the same on two or more platforms.</a:t>
            </a:r>
            <a:endParaRPr lang="en-US" b="0" i="0" dirty="0">
              <a:solidFill>
                <a:srgbClr val="333333"/>
              </a:solidFill>
              <a:effectLst/>
              <a:latin typeface="Open Sans"/>
            </a:endParaRPr>
          </a:p>
        </p:txBody>
      </p:sp>
    </p:spTree>
    <p:extLst>
      <p:ext uri="{BB962C8B-B14F-4D97-AF65-F5344CB8AC3E}">
        <p14:creationId xmlns:p14="http://schemas.microsoft.com/office/powerpoint/2010/main" val="3173475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1820" y="117693"/>
            <a:ext cx="11333409" cy="6740307"/>
          </a:xfrm>
          <a:prstGeom prst="rect">
            <a:avLst/>
          </a:prstGeom>
        </p:spPr>
        <p:txBody>
          <a:bodyPr wrap="square">
            <a:spAutoFit/>
          </a:bodyPr>
          <a:lstStyle/>
          <a:p>
            <a:r>
              <a:rPr lang="en-US" b="1" i="0" u="sng" dirty="0" smtClean="0">
                <a:solidFill>
                  <a:srgbClr val="333333"/>
                </a:solidFill>
                <a:effectLst/>
                <a:latin typeface="Gotham"/>
              </a:rPr>
              <a:t>Types of mobile applications:</a:t>
            </a:r>
          </a:p>
          <a:p>
            <a:endParaRPr lang="en-US" b="1" i="0" u="sng" dirty="0" smtClean="0">
              <a:solidFill>
                <a:srgbClr val="333333"/>
              </a:solidFill>
              <a:effectLst/>
              <a:latin typeface="Gotham"/>
            </a:endParaRPr>
          </a:p>
          <a:p>
            <a:r>
              <a:rPr lang="en-US" b="0" i="0" dirty="0" smtClean="0">
                <a:solidFill>
                  <a:srgbClr val="333333"/>
                </a:solidFill>
                <a:effectLst/>
                <a:latin typeface="Open Sans"/>
              </a:rPr>
              <a:t>Mobile applications come in many shapes and sizes. Here are the most popular types of mobile apps to help you understand the current trends in the mobile landscape.</a:t>
            </a:r>
          </a:p>
          <a:p>
            <a:endParaRPr lang="en-US" b="0" i="0" dirty="0" smtClean="0">
              <a:solidFill>
                <a:srgbClr val="333333"/>
              </a:solidFill>
              <a:effectLst/>
              <a:latin typeface="Open Sans"/>
            </a:endParaRPr>
          </a:p>
          <a:p>
            <a:pPr>
              <a:buFont typeface="Arial" panose="020B0604020202020204" pitchFamily="34" charset="0"/>
              <a:buChar char="•"/>
            </a:pPr>
            <a:r>
              <a:rPr lang="en-US" b="1" i="0" dirty="0" smtClean="0">
                <a:solidFill>
                  <a:srgbClr val="333333"/>
                </a:solidFill>
                <a:effectLst/>
                <a:latin typeface="Open Sans"/>
              </a:rPr>
              <a:t>Gaming apps</a:t>
            </a:r>
            <a:r>
              <a:rPr lang="en-US" b="0" i="0" dirty="0" smtClean="0">
                <a:solidFill>
                  <a:srgbClr val="333333"/>
                </a:solidFill>
                <a:effectLst/>
                <a:latin typeface="Open Sans"/>
              </a:rPr>
              <a:t> – this is the most popular category of mobile apps. You’d be surprised to learn how many users install games on their phones. Businesses invest an increasing amount of time and resources into creating games and mobile versions of well-known stationary games because it’s such a profitable market. </a:t>
            </a:r>
            <a:r>
              <a:rPr lang="en-US" b="1" i="0" dirty="0" smtClean="0">
                <a:solidFill>
                  <a:srgbClr val="333333"/>
                </a:solidFill>
                <a:effectLst/>
                <a:latin typeface="Open Sans"/>
              </a:rPr>
              <a:t>According to a </a:t>
            </a:r>
            <a:r>
              <a:rPr lang="en-US" b="1" i="0" u="sng" dirty="0" smtClean="0">
                <a:solidFill>
                  <a:srgbClr val="333333"/>
                </a:solidFill>
                <a:effectLst/>
                <a:latin typeface="Open Sans"/>
                <a:hlinkClick r:id="rId2"/>
              </a:rPr>
              <a:t>recent study</a:t>
            </a:r>
            <a:r>
              <a:rPr lang="en-US" b="1" i="0" dirty="0" smtClean="0">
                <a:solidFill>
                  <a:srgbClr val="333333"/>
                </a:solidFill>
                <a:effectLst/>
                <a:latin typeface="Open Sans"/>
              </a:rPr>
              <a:t>, mobile games account for 33% of all app downloads, 74% of consumer </a:t>
            </a:r>
            <a:r>
              <a:rPr lang="en-US" b="1" i="0" dirty="0" err="1" smtClean="0">
                <a:solidFill>
                  <a:srgbClr val="333333"/>
                </a:solidFill>
                <a:effectLst/>
                <a:latin typeface="Open Sans"/>
              </a:rPr>
              <a:t>spendings</a:t>
            </a:r>
            <a:r>
              <a:rPr lang="en-US" b="1" i="0" dirty="0" smtClean="0">
                <a:solidFill>
                  <a:srgbClr val="333333"/>
                </a:solidFill>
                <a:effectLst/>
                <a:latin typeface="Open Sans"/>
              </a:rPr>
              <a:t>, and 10% of all the time spent using apps.</a:t>
            </a:r>
            <a:r>
              <a:rPr lang="en-US" b="0" i="0" dirty="0" smtClean="0">
                <a:solidFill>
                  <a:srgbClr val="333333"/>
                </a:solidFill>
                <a:effectLst/>
                <a:latin typeface="Open Sans"/>
              </a:rPr>
              <a:t> The most successful mobile games like Candy Crush Saga or Angry Birds become known all over the world.</a:t>
            </a:r>
          </a:p>
          <a:p>
            <a:pPr>
              <a:buFont typeface="Arial" panose="020B0604020202020204" pitchFamily="34" charset="0"/>
              <a:buChar char="•"/>
            </a:pPr>
            <a:endParaRPr lang="en-US" b="0" i="0" dirty="0" smtClean="0">
              <a:solidFill>
                <a:srgbClr val="333333"/>
              </a:solidFill>
              <a:effectLst/>
              <a:latin typeface="Open Sans"/>
            </a:endParaRPr>
          </a:p>
          <a:p>
            <a:pPr>
              <a:buFont typeface="Arial" panose="020B0604020202020204" pitchFamily="34" charset="0"/>
              <a:buChar char="•"/>
            </a:pPr>
            <a:r>
              <a:rPr lang="en-US" b="1" i="0" dirty="0" smtClean="0">
                <a:solidFill>
                  <a:srgbClr val="333333"/>
                </a:solidFill>
                <a:effectLst/>
                <a:latin typeface="Open Sans"/>
              </a:rPr>
              <a:t>Business or productivity apps</a:t>
            </a:r>
            <a:r>
              <a:rPr lang="en-US" b="0" i="0" dirty="0" smtClean="0">
                <a:solidFill>
                  <a:srgbClr val="333333"/>
                </a:solidFill>
                <a:effectLst/>
                <a:latin typeface="Open Sans"/>
              </a:rPr>
              <a:t> – these apps hold a large chunk of the market today because people are increasingly prone to using their smartphones and tablets to perform many complex tasks on the go. For example, apps can help them to book tickets, send emails, or track their work progress. Business apps are geared at boosting productivity and minimizing expenses as they allow users to complete a wide range of tasks, from buying new cartridges for office printers to recruiting a new office manager.</a:t>
            </a:r>
          </a:p>
          <a:p>
            <a:pPr>
              <a:buFont typeface="Arial" panose="020B0604020202020204" pitchFamily="34" charset="0"/>
              <a:buChar char="•"/>
            </a:pPr>
            <a:endParaRPr lang="en-US" b="0" i="0" dirty="0" smtClean="0">
              <a:solidFill>
                <a:srgbClr val="333333"/>
              </a:solidFill>
              <a:effectLst/>
              <a:latin typeface="Open Sans"/>
            </a:endParaRPr>
          </a:p>
          <a:p>
            <a:pPr>
              <a:buFont typeface="Arial" panose="020B0604020202020204" pitchFamily="34" charset="0"/>
              <a:buChar char="•"/>
            </a:pPr>
            <a:r>
              <a:rPr lang="en-US" b="1" i="0" dirty="0" smtClean="0">
                <a:solidFill>
                  <a:srgbClr val="333333"/>
                </a:solidFill>
                <a:effectLst/>
                <a:latin typeface="Open Sans"/>
              </a:rPr>
              <a:t>Educational apps</a:t>
            </a:r>
            <a:r>
              <a:rPr lang="en-US" b="0" i="0" dirty="0" smtClean="0">
                <a:solidFill>
                  <a:srgbClr val="333333"/>
                </a:solidFill>
                <a:effectLst/>
                <a:latin typeface="Open Sans"/>
              </a:rPr>
              <a:t> – this category includes mobile apps that help users gain new skills and knowledge. For example, language learning apps like </a:t>
            </a:r>
            <a:r>
              <a:rPr lang="en-US" b="0" i="0" dirty="0" err="1" smtClean="0">
                <a:solidFill>
                  <a:srgbClr val="333333"/>
                </a:solidFill>
                <a:effectLst/>
                <a:latin typeface="Open Sans"/>
              </a:rPr>
              <a:t>Duolingo</a:t>
            </a:r>
            <a:r>
              <a:rPr lang="en-US" b="0" i="0" dirty="0" smtClean="0">
                <a:solidFill>
                  <a:srgbClr val="333333"/>
                </a:solidFill>
                <a:effectLst/>
                <a:latin typeface="Open Sans"/>
              </a:rPr>
              <a:t> have become incredibly popular because they give users the flexibility they look for in learning. Educational game apps are an excellent tool for kids. Many educational apps turn out to be popular among teachers too, who use them to organize their teaching process better or educate themselves further.</a:t>
            </a:r>
          </a:p>
          <a:p>
            <a:pPr>
              <a:buFont typeface="Arial" panose="020B0604020202020204" pitchFamily="34" charset="0"/>
              <a:buChar char="•"/>
            </a:pPr>
            <a:endParaRPr lang="en-US" b="0" i="0" dirty="0" smtClean="0">
              <a:solidFill>
                <a:srgbClr val="333333"/>
              </a:solidFill>
              <a:effectLst/>
              <a:latin typeface="Open Sans"/>
            </a:endParaRPr>
          </a:p>
        </p:txBody>
      </p:sp>
    </p:spTree>
    <p:extLst>
      <p:ext uri="{BB962C8B-B14F-4D97-AF65-F5344CB8AC3E}">
        <p14:creationId xmlns:p14="http://schemas.microsoft.com/office/powerpoint/2010/main" val="3216520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0405" y="201546"/>
            <a:ext cx="11286186" cy="646331"/>
          </a:xfrm>
          <a:prstGeom prst="rect">
            <a:avLst/>
          </a:prstGeom>
        </p:spPr>
        <p:txBody>
          <a:bodyPr wrap="square">
            <a:spAutoFit/>
          </a:bodyPr>
          <a:lstStyle/>
          <a:p>
            <a:pPr>
              <a:buFont typeface="Arial" panose="020B0604020202020204" pitchFamily="34" charset="0"/>
              <a:buChar char="•"/>
            </a:pPr>
            <a:r>
              <a:rPr lang="en-US" b="1" i="0" dirty="0" smtClean="0">
                <a:solidFill>
                  <a:srgbClr val="333333"/>
                </a:solidFill>
                <a:effectLst/>
                <a:latin typeface="Open Sans"/>
              </a:rPr>
              <a:t>Lifestyle apps</a:t>
            </a:r>
            <a:r>
              <a:rPr lang="en-US" b="0" i="0" dirty="0" smtClean="0">
                <a:solidFill>
                  <a:srgbClr val="333333"/>
                </a:solidFill>
                <a:effectLst/>
                <a:latin typeface="Open Sans"/>
              </a:rPr>
              <a:t> – this broad category of apps spans shopping, fashion, virtual fitting rooms, workout, dating, and diet apps. These apps basically focus on various aspects of personal lifestyle.</a:t>
            </a:r>
            <a:endParaRPr lang="en-US" b="0" i="0" dirty="0">
              <a:solidFill>
                <a:srgbClr val="333333"/>
              </a:solidFill>
              <a:effectLst/>
              <a:latin typeface="Open Sans"/>
            </a:endParaRPr>
          </a:p>
        </p:txBody>
      </p:sp>
      <p:sp>
        <p:nvSpPr>
          <p:cNvPr id="3" name="Rectangle 2"/>
          <p:cNvSpPr/>
          <p:nvPr/>
        </p:nvSpPr>
        <p:spPr>
          <a:xfrm>
            <a:off x="240405" y="1034886"/>
            <a:ext cx="11088709" cy="2862322"/>
          </a:xfrm>
          <a:prstGeom prst="rect">
            <a:avLst/>
          </a:prstGeom>
        </p:spPr>
        <p:txBody>
          <a:bodyPr wrap="square">
            <a:spAutoFit/>
          </a:bodyPr>
          <a:lstStyle/>
          <a:p>
            <a:pPr>
              <a:buFont typeface="Arial" panose="020B0604020202020204" pitchFamily="34" charset="0"/>
              <a:buChar char="•"/>
            </a:pPr>
            <a:r>
              <a:rPr lang="en-US" b="1" i="0" dirty="0" smtClean="0">
                <a:solidFill>
                  <a:srgbClr val="333333"/>
                </a:solidFill>
                <a:effectLst/>
                <a:latin typeface="Open Sans"/>
              </a:rPr>
              <a:t>M-commerce apps</a:t>
            </a:r>
            <a:r>
              <a:rPr lang="en-US" b="0" i="0" dirty="0" smtClean="0">
                <a:solidFill>
                  <a:srgbClr val="333333"/>
                </a:solidFill>
                <a:effectLst/>
                <a:latin typeface="Open Sans"/>
              </a:rPr>
              <a:t> – the most popular shopping apps like Amazon or eBay offer the experience of their desktop versions to mobile users. Mobile commerce applications provide customers with convenient access to products and seamless payment methods for an optimal shopping experience. Learn more about </a:t>
            </a:r>
            <a:r>
              <a:rPr lang="en-US" b="0" i="0" u="sng" dirty="0" smtClean="0">
                <a:solidFill>
                  <a:srgbClr val="333333"/>
                </a:solidFill>
                <a:effectLst/>
                <a:latin typeface="Open Sans"/>
                <a:hlinkClick r:id="rId2"/>
              </a:rPr>
              <a:t>mobile commerce definition and types of mobile commerce</a:t>
            </a:r>
            <a:r>
              <a:rPr lang="en-US" b="0" i="0" dirty="0" smtClean="0">
                <a:solidFill>
                  <a:srgbClr val="333333"/>
                </a:solidFill>
                <a:effectLst/>
                <a:latin typeface="Open Sans"/>
              </a:rPr>
              <a:t>.</a:t>
            </a:r>
          </a:p>
          <a:p>
            <a:pPr>
              <a:buFont typeface="Arial" panose="020B0604020202020204" pitchFamily="34" charset="0"/>
              <a:buChar char="•"/>
            </a:pPr>
            <a:endParaRPr lang="en-US" b="0" i="0" dirty="0" smtClean="0">
              <a:solidFill>
                <a:srgbClr val="333333"/>
              </a:solidFill>
              <a:effectLst/>
              <a:latin typeface="Open Sans"/>
            </a:endParaRPr>
          </a:p>
          <a:p>
            <a:pPr>
              <a:buFont typeface="Arial" panose="020B0604020202020204" pitchFamily="34" charset="0"/>
              <a:buChar char="•"/>
            </a:pPr>
            <a:r>
              <a:rPr lang="en-US" b="1" i="0" dirty="0" smtClean="0">
                <a:solidFill>
                  <a:srgbClr val="333333"/>
                </a:solidFill>
                <a:effectLst/>
                <a:latin typeface="Open Sans"/>
              </a:rPr>
              <a:t>Entertainment apps</a:t>
            </a:r>
            <a:r>
              <a:rPr lang="en-US" b="0" i="0" dirty="0" smtClean="0">
                <a:solidFill>
                  <a:srgbClr val="333333"/>
                </a:solidFill>
                <a:effectLst/>
                <a:latin typeface="Open Sans"/>
              </a:rPr>
              <a:t> – these apps allow users to stream video content, search for events, chat, or watch content online. Social media apps like Facebook or Instagram are great examples. Moreover, video streaming apps such as Netflix or Amazon Prime Video have become incredibly popular with users all over the world. These apps usually boost user engagement by notifying members about updates and newly added products.</a:t>
            </a:r>
            <a:endParaRPr lang="en-US" b="0" i="0" dirty="0">
              <a:solidFill>
                <a:srgbClr val="333333"/>
              </a:solidFill>
              <a:effectLst/>
              <a:latin typeface="Open Sans"/>
            </a:endParaRPr>
          </a:p>
        </p:txBody>
      </p:sp>
      <p:sp>
        <p:nvSpPr>
          <p:cNvPr id="4" name="Rectangle 3"/>
          <p:cNvSpPr/>
          <p:nvPr/>
        </p:nvSpPr>
        <p:spPr>
          <a:xfrm>
            <a:off x="356314" y="4238556"/>
            <a:ext cx="11299065" cy="2031325"/>
          </a:xfrm>
          <a:prstGeom prst="rect">
            <a:avLst/>
          </a:prstGeom>
        </p:spPr>
        <p:txBody>
          <a:bodyPr wrap="square">
            <a:spAutoFit/>
          </a:bodyPr>
          <a:lstStyle/>
          <a:p>
            <a:pPr>
              <a:buFont typeface="Arial" panose="020B0604020202020204" pitchFamily="34" charset="0"/>
              <a:buChar char="•"/>
            </a:pPr>
            <a:r>
              <a:rPr lang="en-US" b="1" i="0" dirty="0" smtClean="0">
                <a:solidFill>
                  <a:srgbClr val="333333"/>
                </a:solidFill>
                <a:effectLst/>
                <a:latin typeface="Open Sans"/>
              </a:rPr>
              <a:t>Utility apps</a:t>
            </a:r>
            <a:r>
              <a:rPr lang="en-US" b="0" i="0" dirty="0" smtClean="0">
                <a:solidFill>
                  <a:srgbClr val="333333"/>
                </a:solidFill>
                <a:effectLst/>
                <a:latin typeface="Open Sans"/>
              </a:rPr>
              <a:t> – these are so obvious that we barely even realize that we’re using them. In fact, utility apps usually have the shortest user session times – people use them to get things done and then move on. The most popular types of utility applications are barcode scanners, trackers, or healthcare apps.</a:t>
            </a:r>
          </a:p>
          <a:p>
            <a:pPr>
              <a:buFont typeface="Arial" panose="020B0604020202020204" pitchFamily="34" charset="0"/>
              <a:buChar char="•"/>
            </a:pPr>
            <a:r>
              <a:rPr lang="en-US" b="1" i="0" dirty="0" smtClean="0">
                <a:solidFill>
                  <a:srgbClr val="333333"/>
                </a:solidFill>
                <a:effectLst/>
                <a:latin typeface="Open Sans"/>
              </a:rPr>
              <a:t>Travel apps</a:t>
            </a:r>
            <a:r>
              <a:rPr lang="en-US" b="0" i="0" dirty="0" smtClean="0">
                <a:solidFill>
                  <a:srgbClr val="333333"/>
                </a:solidFill>
                <a:effectLst/>
                <a:latin typeface="Open Sans"/>
              </a:rPr>
              <a:t> – the main idea behind this category is helping users to travel easily. Travel apps transform a smartphone or tablet into a travel diary and guide that helps users to discover everything they need to know about the site they’re visiting. Most of the tourists are digitally savvy travelers who know how to use apps to their advantage. Can you imagine what traveling would look like without Google Maps, </a:t>
            </a:r>
            <a:r>
              <a:rPr lang="en-US" b="0" i="0" dirty="0" err="1" smtClean="0">
                <a:solidFill>
                  <a:srgbClr val="333333"/>
                </a:solidFill>
                <a:effectLst/>
                <a:latin typeface="Open Sans"/>
              </a:rPr>
              <a:t>Airbnb</a:t>
            </a:r>
            <a:r>
              <a:rPr lang="en-US" b="0" i="0" dirty="0" smtClean="0">
                <a:solidFill>
                  <a:srgbClr val="333333"/>
                </a:solidFill>
                <a:effectLst/>
                <a:latin typeface="Open Sans"/>
              </a:rPr>
              <a:t>, or </a:t>
            </a:r>
            <a:r>
              <a:rPr lang="en-US" b="0" i="0" dirty="0" err="1" smtClean="0">
                <a:solidFill>
                  <a:srgbClr val="333333"/>
                </a:solidFill>
                <a:effectLst/>
                <a:latin typeface="Open Sans"/>
              </a:rPr>
              <a:t>Uber</a:t>
            </a:r>
            <a:r>
              <a:rPr lang="en-US" b="0" i="0" dirty="0" smtClean="0">
                <a:solidFill>
                  <a:srgbClr val="333333"/>
                </a:solidFill>
                <a:effectLst/>
                <a:latin typeface="Open Sans"/>
              </a:rPr>
              <a:t>?</a:t>
            </a:r>
            <a:endParaRPr lang="en-US" b="0" i="0" dirty="0">
              <a:solidFill>
                <a:srgbClr val="333333"/>
              </a:solidFill>
              <a:effectLst/>
              <a:latin typeface="Open Sans"/>
            </a:endParaRPr>
          </a:p>
        </p:txBody>
      </p:sp>
    </p:spTree>
    <p:extLst>
      <p:ext uri="{BB962C8B-B14F-4D97-AF65-F5344CB8AC3E}">
        <p14:creationId xmlns:p14="http://schemas.microsoft.com/office/powerpoint/2010/main" val="3387364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3132" y="343008"/>
            <a:ext cx="11273308" cy="1477328"/>
          </a:xfrm>
          <a:prstGeom prst="rect">
            <a:avLst/>
          </a:prstGeom>
        </p:spPr>
        <p:txBody>
          <a:bodyPr wrap="square">
            <a:spAutoFit/>
          </a:bodyPr>
          <a:lstStyle/>
          <a:p>
            <a:r>
              <a:rPr lang="en-US" b="1" i="0" u="sng" dirty="0" smtClean="0">
                <a:solidFill>
                  <a:srgbClr val="333333"/>
                </a:solidFill>
                <a:effectLst/>
                <a:latin typeface="Open Sans"/>
              </a:rPr>
              <a:t>The issue of hardware in mobile devices introduces another complication:</a:t>
            </a:r>
          </a:p>
          <a:p>
            <a:endParaRPr lang="en-US" b="0" i="0" dirty="0" smtClean="0">
              <a:solidFill>
                <a:srgbClr val="333333"/>
              </a:solidFill>
              <a:effectLst/>
              <a:latin typeface="Open Sans"/>
            </a:endParaRPr>
          </a:p>
          <a:p>
            <a:r>
              <a:rPr lang="en-US" b="0" i="0" dirty="0" smtClean="0">
                <a:solidFill>
                  <a:srgbClr val="333333"/>
                </a:solidFill>
                <a:effectLst/>
                <a:latin typeface="Open Sans"/>
              </a:rPr>
              <a:t>While developers building apps for iOS can only expect the apps to be run on two types of devices (iPhones and iPads), Android developers can’t say the same. In fact, for them, every smartphone and tablet may be running on different hardware and various versions of the operating system.</a:t>
            </a:r>
            <a:endParaRPr lang="en-US" b="0" i="0" dirty="0">
              <a:solidFill>
                <a:srgbClr val="333333"/>
              </a:solidFill>
              <a:effectLst/>
              <a:latin typeface="Open Sans"/>
            </a:endParaRPr>
          </a:p>
        </p:txBody>
      </p:sp>
    </p:spTree>
    <p:extLst>
      <p:ext uri="{BB962C8B-B14F-4D97-AF65-F5344CB8AC3E}">
        <p14:creationId xmlns:p14="http://schemas.microsoft.com/office/powerpoint/2010/main" val="38242848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626</Words>
  <Application>Microsoft Office PowerPoint</Application>
  <PresentationFormat>Widescreen</PresentationFormat>
  <Paragraphs>52</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Gotham</vt:lpstr>
      <vt:lpstr>Open Sans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2</cp:revision>
  <dcterms:created xsi:type="dcterms:W3CDTF">2020-12-04T20:02:38Z</dcterms:created>
  <dcterms:modified xsi:type="dcterms:W3CDTF">2020-12-04T20:08:22Z</dcterms:modified>
</cp:coreProperties>
</file>