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257" r:id="rId3"/>
    <p:sldId id="258" r:id="rId4"/>
    <p:sldId id="259" r:id="rId5"/>
    <p:sldId id="260" r:id="rId6"/>
    <p:sldId id="285" r:id="rId7"/>
    <p:sldId id="286" r:id="rId8"/>
    <p:sldId id="287" r:id="rId9"/>
    <p:sldId id="288" r:id="rId10"/>
    <p:sldId id="289" r:id="rId11"/>
    <p:sldId id="261" r:id="rId12"/>
    <p:sldId id="262" r:id="rId13"/>
    <p:sldId id="263" r:id="rId14"/>
    <p:sldId id="266" r:id="rId15"/>
    <p:sldId id="264" r:id="rId16"/>
    <p:sldId id="265" r:id="rId17"/>
    <p:sldId id="290" r:id="rId18"/>
    <p:sldId id="297" r:id="rId19"/>
    <p:sldId id="267" r:id="rId20"/>
    <p:sldId id="268" r:id="rId21"/>
    <p:sldId id="269" r:id="rId22"/>
    <p:sldId id="270" r:id="rId23"/>
    <p:sldId id="271" r:id="rId24"/>
    <p:sldId id="272" r:id="rId25"/>
    <p:sldId id="274" r:id="rId26"/>
    <p:sldId id="291" r:id="rId27"/>
    <p:sldId id="273" r:id="rId28"/>
    <p:sldId id="275" r:id="rId29"/>
    <p:sldId id="292" r:id="rId30"/>
    <p:sldId id="276" r:id="rId31"/>
    <p:sldId id="277" r:id="rId32"/>
    <p:sldId id="283" r:id="rId33"/>
    <p:sldId id="278" r:id="rId34"/>
    <p:sldId id="279" r:id="rId35"/>
    <p:sldId id="280" r:id="rId36"/>
    <p:sldId id="293" r:id="rId37"/>
    <p:sldId id="281" r:id="rId38"/>
    <p:sldId id="282"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2" autoAdjust="0"/>
    <p:restoredTop sz="94660"/>
  </p:normalViewPr>
  <p:slideViewPr>
    <p:cSldViewPr>
      <p:cViewPr varScale="1">
        <p:scale>
          <a:sx n="104" d="100"/>
          <a:sy n="104" d="100"/>
        </p:scale>
        <p:origin x="30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A3B5F-33E5-4190-8132-2A3AA5E0D0F2}" type="datetimeFigureOut">
              <a:rPr lang="en-US" smtClean="0"/>
              <a:t>4/28/2020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5EF05B-BD57-4C29-9226-4298BB724A1A}" type="slidenum">
              <a:rPr lang="en-US" smtClean="0"/>
              <a:t>‹#›</a:t>
            </a:fld>
            <a:endParaRPr lang="en-US"/>
          </a:p>
        </p:txBody>
      </p:sp>
    </p:spTree>
    <p:extLst>
      <p:ext uri="{BB962C8B-B14F-4D97-AF65-F5344CB8AC3E}">
        <p14:creationId xmlns:p14="http://schemas.microsoft.com/office/powerpoint/2010/main" val="115033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Neurons that migrate incorrectly never mature and are called ectopic cells. Under a microscope, </a:t>
            </a:r>
            <a:r>
              <a:rPr lang="en-US" dirty="0" err="1" smtClean="0"/>
              <a:t>ectopias</a:t>
            </a:r>
            <a:r>
              <a:rPr lang="en-US" dirty="0" smtClean="0"/>
              <a:t> look like small warts on the top of the brain, but they cannot be seen on conventional CAT scans or MRI's.</a:t>
            </a:r>
            <a:endParaRPr lang="en-US" dirty="0"/>
          </a:p>
        </p:txBody>
      </p:sp>
      <p:sp>
        <p:nvSpPr>
          <p:cNvPr id="4" name="Slide Number Placeholder 3"/>
          <p:cNvSpPr>
            <a:spLocks noGrp="1"/>
          </p:cNvSpPr>
          <p:nvPr>
            <p:ph type="sldNum" sz="quarter" idx="10"/>
          </p:nvPr>
        </p:nvSpPr>
        <p:spPr/>
        <p:txBody>
          <a:bodyPr/>
          <a:lstStyle/>
          <a:p>
            <a:fld id="{D05EF05B-BD57-4C29-9226-4298BB724A1A}" type="slidenum">
              <a:rPr lang="en-US" smtClean="0"/>
              <a:t>32</a:t>
            </a:fld>
            <a:endParaRPr lang="en-US"/>
          </a:p>
        </p:txBody>
      </p:sp>
    </p:spTree>
    <p:extLst>
      <p:ext uri="{BB962C8B-B14F-4D97-AF65-F5344CB8AC3E}">
        <p14:creationId xmlns:p14="http://schemas.microsoft.com/office/powerpoint/2010/main" val="1386142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5EF05B-BD57-4C29-9226-4298BB724A1A}" type="slidenum">
              <a:rPr lang="en-US" smtClean="0"/>
              <a:t>34</a:t>
            </a:fld>
            <a:endParaRPr lang="en-US"/>
          </a:p>
        </p:txBody>
      </p:sp>
    </p:spTree>
    <p:extLst>
      <p:ext uri="{BB962C8B-B14F-4D97-AF65-F5344CB8AC3E}">
        <p14:creationId xmlns:p14="http://schemas.microsoft.com/office/powerpoint/2010/main" val="352872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C21D5B-FD9F-4F9B-BAF9-EC75AFE77252}"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133449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C21D5B-FD9F-4F9B-BAF9-EC75AFE77252}"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88923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C21D5B-FD9F-4F9B-BAF9-EC75AFE77252}"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2773188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C21D5B-FD9F-4F9B-BAF9-EC75AFE77252}"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2432668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C21D5B-FD9F-4F9B-BAF9-EC75AFE77252}"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368078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C21D5B-FD9F-4F9B-BAF9-EC75AFE77252}"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6427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C21D5B-FD9F-4F9B-BAF9-EC75AFE77252}"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106315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C21D5B-FD9F-4F9B-BAF9-EC75AFE77252}"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47511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C21D5B-FD9F-4F9B-BAF9-EC75AFE77252}"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2116740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C21D5B-FD9F-4F9B-BAF9-EC75AFE77252}"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1164722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C21D5B-FD9F-4F9B-BAF9-EC75AFE77252}"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288C-E3CD-4403-B15A-FE709EE836AB}" type="slidenum">
              <a:rPr lang="en-US" smtClean="0"/>
              <a:t>‹#›</a:t>
            </a:fld>
            <a:endParaRPr lang="en-US"/>
          </a:p>
        </p:txBody>
      </p:sp>
    </p:spTree>
    <p:extLst>
      <p:ext uri="{BB962C8B-B14F-4D97-AF65-F5344CB8AC3E}">
        <p14:creationId xmlns:p14="http://schemas.microsoft.com/office/powerpoint/2010/main" val="4154031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1D5B-FD9F-4F9B-BAF9-EC75AFE77252}" type="datetimeFigureOut">
              <a:rPr lang="en-US" smtClean="0"/>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A288C-E3CD-4403-B15A-FE709EE836AB}" type="slidenum">
              <a:rPr lang="en-US" smtClean="0"/>
              <a:t>‹#›</a:t>
            </a:fld>
            <a:endParaRPr lang="en-US"/>
          </a:p>
        </p:txBody>
      </p:sp>
    </p:spTree>
    <p:extLst>
      <p:ext uri="{BB962C8B-B14F-4D97-AF65-F5344CB8AC3E}">
        <p14:creationId xmlns:p14="http://schemas.microsoft.com/office/powerpoint/2010/main" val="25678929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ldinfo.com/rti.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SPECIFIC LEARNING DISABILITIES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34214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i="1" dirty="0"/>
              <a:t>Specify </a:t>
            </a:r>
            <a:r>
              <a:rPr lang="en-US" dirty="0"/>
              <a:t>current severity:</a:t>
            </a:r>
          </a:p>
          <a:p>
            <a:r>
              <a:rPr lang="en-US" dirty="0" smtClean="0"/>
              <a:t>Mild</a:t>
            </a:r>
            <a:r>
              <a:rPr lang="en-US" dirty="0"/>
              <a:t>: Some difficulties learning skills in one or two academic domains, but of mild </a:t>
            </a:r>
            <a:r>
              <a:rPr lang="en-US" dirty="0" smtClean="0"/>
              <a:t>enough severity </a:t>
            </a:r>
            <a:r>
              <a:rPr lang="en-US" dirty="0"/>
              <a:t>that the individual may be able to compensate or function well when provided </a:t>
            </a:r>
            <a:r>
              <a:rPr lang="en-US" dirty="0" smtClean="0"/>
              <a:t>with appropriate </a:t>
            </a:r>
            <a:r>
              <a:rPr lang="en-US" dirty="0"/>
              <a:t>accommodations or support services, especially during the school years.</a:t>
            </a:r>
          </a:p>
          <a:p>
            <a:r>
              <a:rPr lang="en-US" dirty="0"/>
              <a:t>Moderate: Marked difficulties learning skills in one or more academic domains, so </a:t>
            </a:r>
            <a:r>
              <a:rPr lang="en-US" dirty="0" smtClean="0"/>
              <a:t>that the </a:t>
            </a:r>
            <a:r>
              <a:rPr lang="en-US" dirty="0"/>
              <a:t>individual is unlikely to become proficient without some intervals of intensive </a:t>
            </a:r>
            <a:r>
              <a:rPr lang="en-US" dirty="0" smtClean="0"/>
              <a:t>and specialized </a:t>
            </a:r>
            <a:r>
              <a:rPr lang="en-US" dirty="0"/>
              <a:t>teaching during the school years. Some accommodations or </a:t>
            </a:r>
            <a:r>
              <a:rPr lang="en-US" dirty="0" smtClean="0"/>
              <a:t>supportive services </a:t>
            </a:r>
            <a:r>
              <a:rPr lang="en-US" dirty="0"/>
              <a:t>at least part of the day at school, in the workplace, or at home may be </a:t>
            </a:r>
            <a:r>
              <a:rPr lang="en-US" dirty="0" smtClean="0"/>
              <a:t>needed to </a:t>
            </a:r>
            <a:r>
              <a:rPr lang="en-US" dirty="0"/>
              <a:t>complete activities accurately and efficiently.</a:t>
            </a:r>
          </a:p>
          <a:p>
            <a:r>
              <a:rPr lang="en-US" dirty="0"/>
              <a:t>Severe: Severe difficulties learning skills, affecting several academic domains, so </a:t>
            </a:r>
            <a:r>
              <a:rPr lang="en-US" dirty="0" smtClean="0"/>
              <a:t>that the </a:t>
            </a:r>
            <a:r>
              <a:rPr lang="en-US" dirty="0"/>
              <a:t>individual is unlikely to learn those skills without ongoing intensive </a:t>
            </a:r>
            <a:r>
              <a:rPr lang="en-US" dirty="0" smtClean="0"/>
              <a:t>individualized and </a:t>
            </a:r>
            <a:r>
              <a:rPr lang="en-US" dirty="0"/>
              <a:t>specialized teaching for most of the school years. Even with an array of </a:t>
            </a:r>
            <a:r>
              <a:rPr lang="en-US" dirty="0" smtClean="0"/>
              <a:t>appropriate accommodations </a:t>
            </a:r>
            <a:r>
              <a:rPr lang="en-US" dirty="0"/>
              <a:t>or services at home, at school, or in the workplace, the </a:t>
            </a:r>
            <a:r>
              <a:rPr lang="en-US" dirty="0" smtClean="0"/>
              <a:t>individual may </a:t>
            </a:r>
            <a:r>
              <a:rPr lang="en-US" dirty="0"/>
              <a:t>not be able to complete all activities efficiently.</a:t>
            </a:r>
          </a:p>
        </p:txBody>
      </p:sp>
    </p:spTree>
    <p:extLst>
      <p:ext uri="{BB962C8B-B14F-4D97-AF65-F5344CB8AC3E}">
        <p14:creationId xmlns:p14="http://schemas.microsoft.com/office/powerpoint/2010/main" val="2543087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THE FEDERAL DEFINITION OF LEARNING DISABILITY</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a:t>Specific learning disability (SLD</a:t>
            </a:r>
            <a:r>
              <a:rPr lang="en-US" dirty="0" smtClean="0"/>
              <a:t>) means </a:t>
            </a:r>
            <a:r>
              <a:rPr lang="en-US" dirty="0"/>
              <a:t>a disorder in one or more </a:t>
            </a:r>
            <a:r>
              <a:rPr lang="en-US" dirty="0" smtClean="0"/>
              <a:t>of the </a:t>
            </a:r>
            <a:r>
              <a:rPr lang="en-US" dirty="0"/>
              <a:t>basic psychological processes </a:t>
            </a:r>
            <a:r>
              <a:rPr lang="en-US" dirty="0" smtClean="0"/>
              <a:t>involved in </a:t>
            </a:r>
            <a:r>
              <a:rPr lang="en-US" dirty="0"/>
              <a:t>understanding or using language</a:t>
            </a:r>
            <a:r>
              <a:rPr lang="en-US" dirty="0" smtClean="0"/>
              <a:t>, spoken </a:t>
            </a:r>
            <a:r>
              <a:rPr lang="en-US" dirty="0"/>
              <a:t>or written, in </a:t>
            </a:r>
            <a:r>
              <a:rPr lang="en-US" dirty="0" smtClean="0"/>
              <a:t>which the </a:t>
            </a:r>
            <a:r>
              <a:rPr lang="en-US" dirty="0"/>
              <a:t>disorder may manifest itself in </a:t>
            </a:r>
            <a:r>
              <a:rPr lang="en-US" dirty="0" smtClean="0"/>
              <a:t>an imperfect </a:t>
            </a:r>
            <a:r>
              <a:rPr lang="en-US" dirty="0"/>
              <a:t>ability to listen, think</a:t>
            </a:r>
            <a:r>
              <a:rPr lang="en-US" dirty="0" smtClean="0"/>
              <a:t>, speak</a:t>
            </a:r>
            <a:r>
              <a:rPr lang="en-US" dirty="0"/>
              <a:t>, read, write, spell, or to </a:t>
            </a:r>
            <a:r>
              <a:rPr lang="en-US" dirty="0" smtClean="0"/>
              <a:t>do mathematical </a:t>
            </a:r>
            <a:r>
              <a:rPr lang="en-US" dirty="0"/>
              <a:t>calculations</a:t>
            </a:r>
            <a:r>
              <a:rPr lang="en-US" dirty="0" smtClean="0"/>
              <a:t>.</a:t>
            </a:r>
          </a:p>
          <a:p>
            <a:r>
              <a:rPr lang="en-US" dirty="0"/>
              <a:t>The </a:t>
            </a:r>
            <a:r>
              <a:rPr lang="en-US" dirty="0" smtClean="0"/>
              <a:t>term SLD </a:t>
            </a:r>
            <a:r>
              <a:rPr lang="en-US" dirty="0"/>
              <a:t>is inclusive in subsuming </a:t>
            </a:r>
            <a:r>
              <a:rPr lang="en-US" dirty="0" smtClean="0"/>
              <a:t>other previously </a:t>
            </a:r>
            <a:r>
              <a:rPr lang="en-US" dirty="0"/>
              <a:t>used terms, such as </a:t>
            </a:r>
            <a:r>
              <a:rPr lang="en-US" dirty="0" smtClean="0"/>
              <a:t>perceptual handicap</a:t>
            </a:r>
            <a:r>
              <a:rPr lang="en-US" dirty="0"/>
              <a:t>, brain injury, </a:t>
            </a:r>
            <a:r>
              <a:rPr lang="en-US" dirty="0" smtClean="0"/>
              <a:t>minimal brain </a:t>
            </a:r>
            <a:r>
              <a:rPr lang="en-US" dirty="0"/>
              <a:t>dysfunction, dyslexia, </a:t>
            </a:r>
            <a:r>
              <a:rPr lang="en-US" dirty="0" smtClean="0"/>
              <a:t>and developmental </a:t>
            </a:r>
            <a:r>
              <a:rPr lang="en-US" dirty="0"/>
              <a:t>aphasia</a:t>
            </a:r>
            <a:r>
              <a:rPr lang="en-US" dirty="0" smtClean="0"/>
              <a:t>.</a:t>
            </a:r>
          </a:p>
          <a:p>
            <a:r>
              <a:rPr lang="en-US" dirty="0"/>
              <a:t>it </a:t>
            </a:r>
            <a:r>
              <a:rPr lang="en-US" dirty="0" smtClean="0"/>
              <a:t>excludes children </a:t>
            </a:r>
            <a:r>
              <a:rPr lang="en-US" dirty="0"/>
              <a:t>who have learning problems that are primarily a result of visual, hearing</a:t>
            </a:r>
            <a:r>
              <a:rPr lang="en-US" dirty="0" smtClean="0"/>
              <a:t>, motor </a:t>
            </a:r>
            <a:r>
              <a:rPr lang="en-US" dirty="0"/>
              <a:t>handicaps, MR, emotional disturbance, or environmental or cultural disadvantage</a:t>
            </a:r>
          </a:p>
        </p:txBody>
      </p:sp>
    </p:spTree>
    <p:extLst>
      <p:ext uri="{BB962C8B-B14F-4D97-AF65-F5344CB8AC3E}">
        <p14:creationId xmlns:p14="http://schemas.microsoft.com/office/powerpoint/2010/main" val="156080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792162"/>
          </a:xfrm>
        </p:spPr>
        <p:txBody>
          <a:bodyPr/>
          <a:lstStyle/>
          <a:p>
            <a:r>
              <a:rPr lang="en-US" dirty="0" smtClean="0"/>
              <a:t>Discrepancy Criteria</a:t>
            </a:r>
            <a:endParaRPr lang="en-US" dirty="0"/>
          </a:p>
        </p:txBody>
      </p:sp>
      <p:sp>
        <p:nvSpPr>
          <p:cNvPr id="3" name="Content Placeholder 2"/>
          <p:cNvSpPr>
            <a:spLocks noGrp="1"/>
          </p:cNvSpPr>
          <p:nvPr>
            <p:ph idx="1"/>
          </p:nvPr>
        </p:nvSpPr>
        <p:spPr>
          <a:xfrm>
            <a:off x="381000" y="1295400"/>
            <a:ext cx="8229600" cy="5715000"/>
          </a:xfrm>
        </p:spPr>
        <p:txBody>
          <a:bodyPr>
            <a:normAutofit fontScale="77500" lnSpcReduction="20000"/>
          </a:bodyPr>
          <a:lstStyle/>
          <a:p>
            <a:r>
              <a:rPr lang="en-US" dirty="0"/>
              <a:t>IQ-achievement discrepancy </a:t>
            </a:r>
            <a:r>
              <a:rPr lang="en-US" dirty="0" smtClean="0"/>
              <a:t>model</a:t>
            </a:r>
          </a:p>
          <a:p>
            <a:r>
              <a:rPr lang="en-US" dirty="0" smtClean="0"/>
              <a:t>A key defining feature in making a differential diagnosis of MR is that in MR academic achievement is low but commensurate with expected IQ, while in the learning disabled population, a significant discrepancy exists between IQ and achievement.</a:t>
            </a:r>
          </a:p>
          <a:p>
            <a:r>
              <a:rPr lang="en-US" dirty="0" smtClean="0"/>
              <a:t>How a </a:t>
            </a:r>
            <a:r>
              <a:rPr lang="en-US" dirty="0"/>
              <a:t>significant discrepancy is operationally </a:t>
            </a:r>
            <a:r>
              <a:rPr lang="en-US" dirty="0" smtClean="0"/>
              <a:t>defined?</a:t>
            </a:r>
          </a:p>
          <a:p>
            <a:r>
              <a:rPr lang="en-US" dirty="0"/>
              <a:t>Some studies have </a:t>
            </a:r>
            <a:r>
              <a:rPr lang="en-US" dirty="0" smtClean="0"/>
              <a:t>arbitrarily applied </a:t>
            </a:r>
            <a:r>
              <a:rPr lang="en-US" dirty="0"/>
              <a:t>the 2-year rule to define the discrepancy (e.g., a significant </a:t>
            </a:r>
            <a:r>
              <a:rPr lang="en-US" dirty="0" smtClean="0"/>
              <a:t>discrepancy between </a:t>
            </a:r>
            <a:r>
              <a:rPr lang="en-US" dirty="0"/>
              <a:t>grade </a:t>
            </a:r>
            <a:r>
              <a:rPr lang="en-US" dirty="0" smtClean="0"/>
              <a:t>attainment and </a:t>
            </a:r>
            <a:r>
              <a:rPr lang="en-US" dirty="0"/>
              <a:t>present functioning occurs </a:t>
            </a:r>
            <a:r>
              <a:rPr lang="en-US" dirty="0" smtClean="0"/>
              <a:t>once there </a:t>
            </a:r>
            <a:r>
              <a:rPr lang="en-US" dirty="0"/>
              <a:t>is a 2-year gap, </a:t>
            </a:r>
            <a:r>
              <a:rPr lang="en-US" dirty="0" smtClean="0"/>
              <a:t>Grade-4-age child </a:t>
            </a:r>
            <a:r>
              <a:rPr lang="en-US" dirty="0"/>
              <a:t>functioning at a Grade-2 level</a:t>
            </a:r>
            <a:r>
              <a:rPr lang="en-US" dirty="0" smtClean="0"/>
              <a:t>).</a:t>
            </a:r>
          </a:p>
          <a:p>
            <a:r>
              <a:rPr lang="en-US" dirty="0"/>
              <a:t>However, this criteria has been </a:t>
            </a:r>
            <a:r>
              <a:rPr lang="en-US" dirty="0" smtClean="0"/>
              <a:t>criticized on </a:t>
            </a:r>
            <a:r>
              <a:rPr lang="en-US" dirty="0"/>
              <a:t>two counts: </a:t>
            </a:r>
            <a:endParaRPr lang="en-US" dirty="0" smtClean="0"/>
          </a:p>
          <a:p>
            <a:pPr lvl="1"/>
            <a:r>
              <a:rPr lang="en-US" dirty="0" smtClean="0"/>
              <a:t>(</a:t>
            </a:r>
            <a:r>
              <a:rPr lang="en-US" dirty="0"/>
              <a:t>1) it is very </a:t>
            </a:r>
            <a:r>
              <a:rPr lang="en-US" dirty="0" smtClean="0"/>
              <a:t>difficult for </a:t>
            </a:r>
            <a:r>
              <a:rPr lang="en-US" dirty="0"/>
              <a:t>a child to be 2 years </a:t>
            </a:r>
            <a:r>
              <a:rPr lang="en-US" dirty="0" smtClean="0"/>
              <a:t>behind in </a:t>
            </a:r>
            <a:r>
              <a:rPr lang="en-US" dirty="0"/>
              <a:t>the early grades, </a:t>
            </a:r>
            <a:endParaRPr lang="en-US" dirty="0" smtClean="0"/>
          </a:p>
          <a:p>
            <a:pPr lvl="1"/>
            <a:r>
              <a:rPr lang="en-US" dirty="0" smtClean="0"/>
              <a:t>(</a:t>
            </a:r>
            <a:r>
              <a:rPr lang="en-US" dirty="0"/>
              <a:t>2) the </a:t>
            </a:r>
            <a:r>
              <a:rPr lang="en-US" dirty="0" smtClean="0"/>
              <a:t>model relies </a:t>
            </a:r>
            <a:r>
              <a:rPr lang="en-US" dirty="0"/>
              <a:t>on a failure-based criterion</a:t>
            </a:r>
            <a:r>
              <a:rPr lang="en-US" dirty="0" smtClean="0"/>
              <a:t>.</a:t>
            </a:r>
          </a:p>
        </p:txBody>
      </p:sp>
    </p:spTree>
    <p:extLst>
      <p:ext uri="{BB962C8B-B14F-4D97-AF65-F5344CB8AC3E}">
        <p14:creationId xmlns:p14="http://schemas.microsoft.com/office/powerpoint/2010/main" val="1724164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r>
              <a:rPr lang="en-US" sz="2300" dirty="0"/>
              <a:t>convert </a:t>
            </a:r>
            <a:r>
              <a:rPr lang="en-US" sz="2300" dirty="0" smtClean="0"/>
              <a:t>academic scores </a:t>
            </a:r>
            <a:r>
              <a:rPr lang="en-US" sz="2300" dirty="0"/>
              <a:t>to standard scores </a:t>
            </a:r>
            <a:r>
              <a:rPr lang="en-US" sz="2300" dirty="0" smtClean="0"/>
              <a:t>and compare </a:t>
            </a:r>
            <a:r>
              <a:rPr lang="en-US" sz="2300" dirty="0"/>
              <a:t>these directly with IQ scores</a:t>
            </a:r>
            <a:r>
              <a:rPr lang="en-US" sz="2300" dirty="0" smtClean="0"/>
              <a:t>.</a:t>
            </a:r>
          </a:p>
          <a:p>
            <a:r>
              <a:rPr lang="en-US" sz="2300" dirty="0"/>
              <a:t>Using this method, </a:t>
            </a:r>
            <a:r>
              <a:rPr lang="en-US" sz="2300" dirty="0" smtClean="0"/>
              <a:t>discrepancies between </a:t>
            </a:r>
            <a:r>
              <a:rPr lang="en-US" sz="2300" dirty="0"/>
              <a:t>15 to 22 points (1 to 1.5 </a:t>
            </a:r>
            <a:r>
              <a:rPr lang="en-US" sz="2300" dirty="0" smtClean="0"/>
              <a:t>standard deviations</a:t>
            </a:r>
            <a:r>
              <a:rPr lang="en-US" sz="2300" dirty="0"/>
              <a:t>) are most </a:t>
            </a:r>
            <a:r>
              <a:rPr lang="en-US" sz="2300" dirty="0" smtClean="0"/>
              <a:t>commonly used </a:t>
            </a:r>
            <a:r>
              <a:rPr lang="en-US" sz="2300" dirty="0"/>
              <a:t>to determine a significant </a:t>
            </a:r>
            <a:r>
              <a:rPr lang="en-US" sz="2300" dirty="0" smtClean="0"/>
              <a:t>discrepancy between </a:t>
            </a:r>
            <a:r>
              <a:rPr lang="en-US" sz="2300" dirty="0"/>
              <a:t>IQ and </a:t>
            </a:r>
            <a:r>
              <a:rPr lang="en-US" sz="2300" dirty="0" smtClean="0"/>
              <a:t>academic performance.</a:t>
            </a:r>
          </a:p>
          <a:p>
            <a:r>
              <a:rPr lang="en-US" sz="2300" dirty="0"/>
              <a:t>the </a:t>
            </a:r>
            <a:r>
              <a:rPr lang="en-US" sz="2300" dirty="0" smtClean="0"/>
              <a:t>discrepancy model </a:t>
            </a:r>
            <a:r>
              <a:rPr lang="en-US" sz="2300" dirty="0"/>
              <a:t>is </a:t>
            </a:r>
            <a:r>
              <a:rPr lang="en-US" sz="2300" dirty="0" smtClean="0"/>
              <a:t>problematic </a:t>
            </a:r>
            <a:r>
              <a:rPr lang="en-US" sz="2300" dirty="0"/>
              <a:t>when </a:t>
            </a:r>
            <a:r>
              <a:rPr lang="en-US" sz="2300" dirty="0" smtClean="0"/>
              <a:t>children’s IQ </a:t>
            </a:r>
            <a:r>
              <a:rPr lang="en-US" sz="2300" dirty="0"/>
              <a:t>scores are compromised </a:t>
            </a:r>
            <a:r>
              <a:rPr lang="en-US" sz="2300" dirty="0" smtClean="0"/>
              <a:t>by processing </a:t>
            </a:r>
            <a:r>
              <a:rPr lang="en-US" sz="2300" dirty="0"/>
              <a:t>problems underlying </a:t>
            </a:r>
            <a:r>
              <a:rPr lang="en-US" sz="2300" dirty="0" smtClean="0"/>
              <a:t>the learning </a:t>
            </a:r>
            <a:r>
              <a:rPr lang="en-US" sz="2300" dirty="0"/>
              <a:t>disability</a:t>
            </a:r>
            <a:endParaRPr lang="en-US" sz="2300" dirty="0" smtClean="0"/>
          </a:p>
          <a:p>
            <a:r>
              <a:rPr lang="en-US" sz="2300" dirty="0"/>
              <a:t>Although this </a:t>
            </a:r>
            <a:r>
              <a:rPr lang="en-US" sz="2300" dirty="0" smtClean="0"/>
              <a:t>method works </a:t>
            </a:r>
            <a:r>
              <a:rPr lang="en-US" sz="2300" dirty="0"/>
              <a:t>well in the middle ranges, </a:t>
            </a:r>
            <a:r>
              <a:rPr lang="en-US" sz="2300" dirty="0" smtClean="0"/>
              <a:t>IQ scores </a:t>
            </a:r>
            <a:r>
              <a:rPr lang="en-US" sz="2300" dirty="0"/>
              <a:t>at the upper and lower </a:t>
            </a:r>
            <a:r>
              <a:rPr lang="en-US" sz="2300" dirty="0" smtClean="0"/>
              <a:t>levels tend </a:t>
            </a:r>
            <a:r>
              <a:rPr lang="en-US" sz="2300" dirty="0"/>
              <a:t>to bring </a:t>
            </a:r>
            <a:r>
              <a:rPr lang="en-US" sz="2300" dirty="0" smtClean="0"/>
              <a:t>criticisms. </a:t>
            </a:r>
          </a:p>
          <a:p>
            <a:r>
              <a:rPr lang="en-US" sz="2300" dirty="0" smtClean="0"/>
              <a:t>Using </a:t>
            </a:r>
            <a:r>
              <a:rPr lang="en-US" sz="2300" dirty="0"/>
              <a:t>this method, a student with </a:t>
            </a:r>
            <a:r>
              <a:rPr lang="en-US" sz="2300" dirty="0" smtClean="0"/>
              <a:t>an IQ </a:t>
            </a:r>
            <a:r>
              <a:rPr lang="en-US" sz="2300" dirty="0"/>
              <a:t>of 140 would be considered to </a:t>
            </a:r>
            <a:r>
              <a:rPr lang="en-US" sz="2300" dirty="0" smtClean="0"/>
              <a:t>be significantly </a:t>
            </a:r>
            <a:r>
              <a:rPr lang="en-US" sz="2300" dirty="0"/>
              <a:t>behind if the </a:t>
            </a:r>
            <a:r>
              <a:rPr lang="en-US" sz="2300" dirty="0" smtClean="0"/>
              <a:t>academic score </a:t>
            </a:r>
            <a:r>
              <a:rPr lang="en-US" sz="2300" dirty="0"/>
              <a:t>was 125 (which is within the </a:t>
            </a:r>
            <a:r>
              <a:rPr lang="en-US" sz="2300" dirty="0" smtClean="0"/>
              <a:t>Superior range</a:t>
            </a:r>
            <a:r>
              <a:rPr lang="en-US" sz="2300" dirty="0"/>
              <a:t>). However, a </a:t>
            </a:r>
            <a:r>
              <a:rPr lang="en-US" sz="2300" dirty="0" smtClean="0"/>
              <a:t>student with </a:t>
            </a:r>
            <a:r>
              <a:rPr lang="en-US" sz="2300" dirty="0"/>
              <a:t>an IQ of 85 would have to </a:t>
            </a:r>
            <a:r>
              <a:rPr lang="en-US" sz="2300" dirty="0" smtClean="0"/>
              <a:t>have an </a:t>
            </a:r>
            <a:r>
              <a:rPr lang="en-US" sz="2300" dirty="0"/>
              <a:t>academic score of 70 (</a:t>
            </a:r>
            <a:r>
              <a:rPr lang="en-US" sz="2300" dirty="0" smtClean="0"/>
              <a:t>Borderline range</a:t>
            </a:r>
            <a:r>
              <a:rPr lang="en-US" sz="2300" dirty="0"/>
              <a:t>) to qualify as SLD.</a:t>
            </a:r>
            <a:endParaRPr lang="en-US" sz="2300" dirty="0" smtClean="0"/>
          </a:p>
        </p:txBody>
      </p:sp>
    </p:spTree>
    <p:extLst>
      <p:ext uri="{BB962C8B-B14F-4D97-AF65-F5344CB8AC3E}">
        <p14:creationId xmlns:p14="http://schemas.microsoft.com/office/powerpoint/2010/main" val="529454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715000"/>
          </a:xfrm>
        </p:spPr>
        <p:txBody>
          <a:bodyPr>
            <a:normAutofit fontScale="77500" lnSpcReduction="20000"/>
          </a:bodyPr>
          <a:lstStyle/>
          <a:p>
            <a:r>
              <a:rPr lang="en-US" dirty="0" smtClean="0"/>
              <a:t>Students with higher IQs are more likely to have a significant discrepancy between their IQ and achievement than students with lower IQs.</a:t>
            </a:r>
          </a:p>
          <a:p>
            <a:r>
              <a:rPr lang="en-US" dirty="0" smtClean="0"/>
              <a:t>the IQ-achievement discrepancy is biased in favor of students with higher IQs getting assistance, while those with lower IQs do not qualify for assistance.</a:t>
            </a:r>
          </a:p>
          <a:p>
            <a:r>
              <a:rPr lang="en-US" dirty="0" smtClean="0"/>
              <a:t>A learning disorder is evident if achievement in one of the above areas (reading, mathematics, writing) is substantially below what would be expected based on age and intellectual potential. </a:t>
            </a:r>
          </a:p>
          <a:p>
            <a:r>
              <a:rPr lang="en-US" dirty="0" smtClean="0"/>
              <a:t>Furthermore, </a:t>
            </a:r>
            <a:r>
              <a:rPr lang="en-US" i="1" dirty="0" smtClean="0"/>
              <a:t>substantially below </a:t>
            </a:r>
            <a:r>
              <a:rPr lang="en-US" dirty="0" smtClean="0"/>
              <a:t>is defined as a discrepancy between achievement and intelligence that is in excess of 2 standard deviations.</a:t>
            </a:r>
          </a:p>
          <a:p>
            <a:r>
              <a:rPr lang="en-US" dirty="0" smtClean="0"/>
              <a:t>Despite the criticisms, there continues to </a:t>
            </a:r>
            <a:r>
              <a:rPr lang="en-US" dirty="0"/>
              <a:t>be strong support (</a:t>
            </a:r>
            <a:r>
              <a:rPr lang="en-US" dirty="0" err="1"/>
              <a:t>Kavale</a:t>
            </a:r>
            <a:r>
              <a:rPr lang="en-US" dirty="0" smtClean="0"/>
              <a:t>, </a:t>
            </a:r>
            <a:r>
              <a:rPr lang="en-US" dirty="0" err="1" smtClean="0"/>
              <a:t>Forness</a:t>
            </a:r>
            <a:r>
              <a:rPr lang="en-US" dirty="0"/>
              <a:t>, &amp; McMillan, 1998; Sattler</a:t>
            </a:r>
            <a:r>
              <a:rPr lang="en-US" dirty="0" smtClean="0"/>
              <a:t>, 2002</a:t>
            </a:r>
            <a:r>
              <a:rPr lang="en-US" dirty="0"/>
              <a:t>) for retaining the model to </a:t>
            </a:r>
            <a:r>
              <a:rPr lang="en-US" dirty="0" smtClean="0"/>
              <a:t>determine eligibility </a:t>
            </a:r>
            <a:r>
              <a:rPr lang="en-US" dirty="0"/>
              <a:t>for SLD programs</a:t>
            </a:r>
            <a:endParaRPr lang="en-US" dirty="0" smtClean="0"/>
          </a:p>
          <a:p>
            <a:endParaRPr lang="en-US" dirty="0"/>
          </a:p>
        </p:txBody>
      </p:sp>
    </p:spTree>
    <p:extLst>
      <p:ext uri="{BB962C8B-B14F-4D97-AF65-F5344CB8AC3E}">
        <p14:creationId xmlns:p14="http://schemas.microsoft.com/office/powerpoint/2010/main" val="397953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THE NATIONAL JOINT COMMITTEE FOR </a:t>
            </a:r>
            <a:r>
              <a:rPr lang="en-US" sz="2400" b="1" dirty="0" smtClean="0"/>
              <a:t>LEARNING DISABILITIES</a:t>
            </a:r>
            <a:endParaRPr lang="en-US" sz="2400" dirty="0"/>
          </a:p>
        </p:txBody>
      </p:sp>
      <p:sp>
        <p:nvSpPr>
          <p:cNvPr id="3" name="Content Placeholder 2"/>
          <p:cNvSpPr>
            <a:spLocks noGrp="1"/>
          </p:cNvSpPr>
          <p:nvPr>
            <p:ph idx="1"/>
          </p:nvPr>
        </p:nvSpPr>
        <p:spPr/>
        <p:txBody>
          <a:bodyPr>
            <a:normAutofit fontScale="92500" lnSpcReduction="20000"/>
          </a:bodyPr>
          <a:lstStyle/>
          <a:p>
            <a:r>
              <a:rPr lang="en-US" dirty="0"/>
              <a:t>a heterogeneous group </a:t>
            </a:r>
            <a:r>
              <a:rPr lang="en-US" dirty="0" smtClean="0"/>
              <a:t>of disorders </a:t>
            </a:r>
            <a:r>
              <a:rPr lang="en-US" dirty="0"/>
              <a:t>manifested by significant difficulties in the acquisition and use of listening</a:t>
            </a:r>
            <a:r>
              <a:rPr lang="en-US" dirty="0" smtClean="0"/>
              <a:t>, speaking</a:t>
            </a:r>
            <a:r>
              <a:rPr lang="en-US" dirty="0"/>
              <a:t>, reading, writing, reasoning, or mathematical skills</a:t>
            </a:r>
            <a:r>
              <a:rPr lang="en-US" dirty="0" smtClean="0"/>
              <a:t>.</a:t>
            </a:r>
          </a:p>
          <a:p>
            <a:r>
              <a:rPr lang="en-US" dirty="0"/>
              <a:t>The </a:t>
            </a:r>
            <a:r>
              <a:rPr lang="en-US" dirty="0" smtClean="0"/>
              <a:t>disorders are </a:t>
            </a:r>
            <a:r>
              <a:rPr lang="en-US" dirty="0"/>
              <a:t>considered to be intrinsic to the individual, due to central nervous </a:t>
            </a:r>
            <a:r>
              <a:rPr lang="en-US" dirty="0" smtClean="0"/>
              <a:t>system dysfunction</a:t>
            </a:r>
            <a:r>
              <a:rPr lang="en-US" dirty="0"/>
              <a:t>, and may occur across the life </a:t>
            </a:r>
            <a:r>
              <a:rPr lang="en-US" dirty="0" smtClean="0"/>
              <a:t>span.</a:t>
            </a:r>
          </a:p>
          <a:p>
            <a:r>
              <a:rPr lang="en-US" dirty="0"/>
              <a:t>associated problems of </a:t>
            </a:r>
            <a:r>
              <a:rPr lang="en-US" dirty="0" smtClean="0"/>
              <a:t>handicapping conditions , self-regulatory </a:t>
            </a:r>
            <a:r>
              <a:rPr lang="en-US" dirty="0"/>
              <a:t>behaviors, social perception</a:t>
            </a:r>
            <a:r>
              <a:rPr lang="en-US" dirty="0" smtClean="0"/>
              <a:t>, and </a:t>
            </a:r>
            <a:r>
              <a:rPr lang="en-US" dirty="0"/>
              <a:t>social interaction often co-occur with SLD but do not </a:t>
            </a:r>
            <a:r>
              <a:rPr lang="en-US" dirty="0" smtClean="0"/>
              <a:t>themselves </a:t>
            </a:r>
            <a:r>
              <a:rPr lang="en-US" dirty="0"/>
              <a:t>constitute a learning </a:t>
            </a:r>
            <a:r>
              <a:rPr lang="en-US" dirty="0" smtClean="0"/>
              <a:t>disability. </a:t>
            </a:r>
            <a:endParaRPr lang="en-US" dirty="0"/>
          </a:p>
        </p:txBody>
      </p:sp>
    </p:spTree>
    <p:extLst>
      <p:ext uri="{BB962C8B-B14F-4D97-AF65-F5344CB8AC3E}">
        <p14:creationId xmlns:p14="http://schemas.microsoft.com/office/powerpoint/2010/main" val="3501923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CONTROVERSY AND TRENDS IN THE DEFINITION OF</a:t>
            </a:r>
            <a:br>
              <a:rPr lang="en-US" sz="2800" b="1" dirty="0"/>
            </a:br>
            <a:r>
              <a:rPr lang="en-US" sz="2800" b="1" dirty="0"/>
              <a:t>LEARNING DISABILITIES</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a:t>The </a:t>
            </a:r>
            <a:r>
              <a:rPr lang="en-US" i="1" dirty="0"/>
              <a:t>DSM-IV-TR </a:t>
            </a:r>
            <a:r>
              <a:rPr lang="en-US" dirty="0"/>
              <a:t>(APA, 2000) definition has been criticized on the grounds </a:t>
            </a:r>
            <a:r>
              <a:rPr lang="en-US" dirty="0" smtClean="0"/>
              <a:t>that the </a:t>
            </a:r>
            <a:r>
              <a:rPr lang="en-US" dirty="0"/>
              <a:t>definition is too narrow, considering only three academically oriented disorders</a:t>
            </a:r>
            <a:r>
              <a:rPr lang="en-US" dirty="0" smtClean="0"/>
              <a:t>, and </a:t>
            </a:r>
            <a:r>
              <a:rPr lang="en-US" dirty="0"/>
              <a:t>in its exclusive orientation that implies that a learning disorder cannot </a:t>
            </a:r>
            <a:r>
              <a:rPr lang="en-US" dirty="0" smtClean="0"/>
              <a:t>exist in </a:t>
            </a:r>
            <a:r>
              <a:rPr lang="en-US" dirty="0"/>
              <a:t>comorbid relationship with another disorder</a:t>
            </a:r>
            <a:r>
              <a:rPr lang="en-US" dirty="0" smtClean="0"/>
              <a:t>.</a:t>
            </a:r>
          </a:p>
          <a:p>
            <a:r>
              <a:rPr lang="en-US" dirty="0"/>
              <a:t>The federal definition has </a:t>
            </a:r>
            <a:r>
              <a:rPr lang="en-US" dirty="0" smtClean="0"/>
              <a:t>also been </a:t>
            </a:r>
            <a:r>
              <a:rPr lang="en-US" dirty="0"/>
              <a:t>criticized for its vague references to </a:t>
            </a:r>
            <a:r>
              <a:rPr lang="en-US" i="1" dirty="0"/>
              <a:t>basic psychological processes </a:t>
            </a:r>
            <a:r>
              <a:rPr lang="en-US" dirty="0"/>
              <a:t>at the basis </a:t>
            </a:r>
            <a:r>
              <a:rPr lang="en-US" dirty="0" smtClean="0"/>
              <a:t>of the </a:t>
            </a:r>
            <a:r>
              <a:rPr lang="en-US" dirty="0"/>
              <a:t>disability and lack of guidelines regarding how to measure the </a:t>
            </a:r>
            <a:r>
              <a:rPr lang="en-US" i="1" dirty="0"/>
              <a:t>manifestation of </a:t>
            </a:r>
            <a:r>
              <a:rPr lang="en-US" i="1" dirty="0" smtClean="0"/>
              <a:t>an imperfect </a:t>
            </a:r>
            <a:r>
              <a:rPr lang="en-US" i="1" dirty="0"/>
              <a:t>ability</a:t>
            </a:r>
            <a:r>
              <a:rPr lang="en-US" i="1" dirty="0" smtClean="0"/>
              <a:t>.</a:t>
            </a:r>
          </a:p>
          <a:p>
            <a:r>
              <a:rPr lang="en-US" dirty="0"/>
              <a:t>the NJCLD definition does not provide any guidelines regarding how </a:t>
            </a:r>
            <a:r>
              <a:rPr lang="en-US" dirty="0" smtClean="0"/>
              <a:t>to measure </a:t>
            </a:r>
            <a:r>
              <a:rPr lang="en-US" dirty="0"/>
              <a:t>the </a:t>
            </a:r>
            <a:r>
              <a:rPr lang="en-US" i="1" dirty="0"/>
              <a:t>significant difficulties </a:t>
            </a:r>
            <a:r>
              <a:rPr lang="en-US" dirty="0"/>
              <a:t>in acquisition of academic skills that result.</a:t>
            </a:r>
          </a:p>
        </p:txBody>
      </p:sp>
    </p:spTree>
    <p:extLst>
      <p:ext uri="{BB962C8B-B14F-4D97-AF65-F5344CB8AC3E}">
        <p14:creationId xmlns:p14="http://schemas.microsoft.com/office/powerpoint/2010/main" val="3104537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Learning </a:t>
            </a:r>
            <a:r>
              <a:rPr lang="en-US" dirty="0"/>
              <a:t>Disabilities Association of America (</a:t>
            </a:r>
            <a:r>
              <a:rPr lang="en-US" dirty="0" smtClean="0"/>
              <a:t>LDA, 2010) recommended </a:t>
            </a:r>
            <a:r>
              <a:rPr lang="en-US" dirty="0"/>
              <a:t>that </a:t>
            </a:r>
            <a:r>
              <a:rPr lang="en-US" dirty="0" smtClean="0"/>
              <a:t>the identification </a:t>
            </a:r>
            <a:r>
              <a:rPr lang="en-US" dirty="0"/>
              <a:t>procedures for SLD be strengthened to include cognitive and </a:t>
            </a:r>
            <a:r>
              <a:rPr lang="en-US" dirty="0" smtClean="0"/>
              <a:t>neuropsychological assessments </a:t>
            </a:r>
            <a:r>
              <a:rPr lang="en-US" dirty="0"/>
              <a:t>necessary to identify strengths and weaknesses for </a:t>
            </a:r>
            <a:r>
              <a:rPr lang="en-US" dirty="0" smtClean="0"/>
              <a:t>the purposes </a:t>
            </a:r>
            <a:r>
              <a:rPr lang="en-US" dirty="0"/>
              <a:t>of developing appropriate </a:t>
            </a:r>
            <a:r>
              <a:rPr lang="en-US" dirty="0" smtClean="0"/>
              <a:t>interventions.</a:t>
            </a:r>
          </a:p>
          <a:p>
            <a:r>
              <a:rPr lang="en-US" dirty="0" smtClean="0"/>
              <a:t>The </a:t>
            </a:r>
            <a:r>
              <a:rPr lang="en-US" i="1" dirty="0" smtClean="0"/>
              <a:t>DSM-5 </a:t>
            </a:r>
            <a:r>
              <a:rPr lang="en-US" dirty="0"/>
              <a:t>(APA, 2013) has altered </a:t>
            </a:r>
            <a:r>
              <a:rPr lang="en-US" dirty="0" smtClean="0"/>
              <a:t>its criteria </a:t>
            </a:r>
            <a:r>
              <a:rPr lang="en-US" dirty="0"/>
              <a:t>by removing reference to </a:t>
            </a:r>
            <a:r>
              <a:rPr lang="en-US" dirty="0" smtClean="0"/>
              <a:t>the discrepancy </a:t>
            </a:r>
            <a:r>
              <a:rPr lang="en-US" dirty="0"/>
              <a:t>criteria and replacing </a:t>
            </a:r>
            <a:r>
              <a:rPr lang="en-US" dirty="0" smtClean="0"/>
              <a:t>it with </a:t>
            </a:r>
            <a:r>
              <a:rPr lang="en-US" dirty="0"/>
              <a:t>reference to academic skills </a:t>
            </a:r>
            <a:r>
              <a:rPr lang="en-US" dirty="0" smtClean="0"/>
              <a:t>that are </a:t>
            </a:r>
            <a:r>
              <a:rPr lang="en-US" dirty="0"/>
              <a:t>“substantially and </a:t>
            </a:r>
            <a:r>
              <a:rPr lang="en-US" dirty="0" smtClean="0"/>
              <a:t>quantifiably below </a:t>
            </a:r>
            <a:r>
              <a:rPr lang="en-US" dirty="0"/>
              <a:t>those expected for the </a:t>
            </a:r>
            <a:r>
              <a:rPr lang="en-US" dirty="0" smtClean="0"/>
              <a:t>individual’s chronological </a:t>
            </a:r>
            <a:r>
              <a:rPr lang="en-US" dirty="0"/>
              <a:t>age…as </a:t>
            </a:r>
            <a:r>
              <a:rPr lang="en-US" dirty="0" smtClean="0"/>
              <a:t>confirmed by </a:t>
            </a:r>
            <a:r>
              <a:rPr lang="en-US" dirty="0"/>
              <a:t>individually </a:t>
            </a:r>
            <a:r>
              <a:rPr lang="en-US" dirty="0" smtClean="0"/>
              <a:t>administered standardized </a:t>
            </a:r>
            <a:r>
              <a:rPr lang="en-US" dirty="0"/>
              <a:t>achievement </a:t>
            </a:r>
            <a:r>
              <a:rPr lang="en-US" dirty="0" smtClean="0"/>
              <a:t>measures and </a:t>
            </a:r>
            <a:r>
              <a:rPr lang="en-US" dirty="0"/>
              <a:t>clinical assessment”</a:t>
            </a:r>
          </a:p>
        </p:txBody>
      </p:sp>
    </p:spTree>
    <p:extLst>
      <p:ext uri="{BB962C8B-B14F-4D97-AF65-F5344CB8AC3E}">
        <p14:creationId xmlns:p14="http://schemas.microsoft.com/office/powerpoint/2010/main" val="3620944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Response to Intervention </a:t>
            </a:r>
            <a:r>
              <a:rPr lang="en-US" b="1" i="1" dirty="0" smtClean="0"/>
              <a:t>Models</a:t>
            </a:r>
            <a:endParaRPr lang="en-US" dirty="0"/>
          </a:p>
        </p:txBody>
      </p:sp>
      <p:sp>
        <p:nvSpPr>
          <p:cNvPr id="3" name="Content Placeholder 2"/>
          <p:cNvSpPr>
            <a:spLocks noGrp="1"/>
          </p:cNvSpPr>
          <p:nvPr>
            <p:ph idx="1"/>
          </p:nvPr>
        </p:nvSpPr>
        <p:spPr>
          <a:xfrm>
            <a:off x="457200" y="1295400"/>
            <a:ext cx="8229600" cy="5334000"/>
          </a:xfrm>
        </p:spPr>
        <p:txBody>
          <a:bodyPr>
            <a:normAutofit fontScale="62500" lnSpcReduction="20000"/>
          </a:bodyPr>
          <a:lstStyle/>
          <a:p>
            <a:r>
              <a:rPr lang="en-US" dirty="0" smtClean="0"/>
              <a:t>The </a:t>
            </a:r>
            <a:r>
              <a:rPr lang="en-US" dirty="0"/>
              <a:t>IDEA Act provides for the use of Response to </a:t>
            </a:r>
            <a:r>
              <a:rPr lang="en-US" dirty="0" smtClean="0"/>
              <a:t>Intervention (</a:t>
            </a:r>
            <a:r>
              <a:rPr lang="en-US" dirty="0"/>
              <a:t>RTI) models to identify and assess children. </a:t>
            </a:r>
            <a:r>
              <a:rPr lang="en-US" dirty="0" smtClean="0"/>
              <a:t>RTI consists </a:t>
            </a:r>
            <a:r>
              <a:rPr lang="en-US" dirty="0"/>
              <a:t>of tiered instruction where children who </a:t>
            </a:r>
            <a:r>
              <a:rPr lang="en-US" dirty="0" smtClean="0"/>
              <a:t>have difficulty </a:t>
            </a:r>
            <a:r>
              <a:rPr lang="en-US" dirty="0"/>
              <a:t>learning to read using typical methods of </a:t>
            </a:r>
            <a:r>
              <a:rPr lang="en-US" dirty="0" smtClean="0"/>
              <a:t>instruction are </a:t>
            </a:r>
            <a:r>
              <a:rPr lang="en-US" dirty="0"/>
              <a:t>provided with small-group, intensive instruction</a:t>
            </a:r>
            <a:r>
              <a:rPr lang="en-US" dirty="0" smtClean="0"/>
              <a:t>. Those </a:t>
            </a:r>
            <a:r>
              <a:rPr lang="en-US" dirty="0"/>
              <a:t>who need additional intervention may </a:t>
            </a:r>
            <a:r>
              <a:rPr lang="en-US" dirty="0" smtClean="0"/>
              <a:t>receive one-on-one </a:t>
            </a:r>
            <a:r>
              <a:rPr lang="en-US" dirty="0"/>
              <a:t>special education. This approach seeks to </a:t>
            </a:r>
            <a:r>
              <a:rPr lang="en-US" dirty="0" smtClean="0"/>
              <a:t>provide each </a:t>
            </a:r>
            <a:r>
              <a:rPr lang="en-US" dirty="0"/>
              <a:t>child with the appropriate level of </a:t>
            </a:r>
            <a:r>
              <a:rPr lang="en-US" dirty="0" smtClean="0"/>
              <a:t>instruction required </a:t>
            </a:r>
            <a:r>
              <a:rPr lang="en-US" dirty="0"/>
              <a:t>for his or her individual </a:t>
            </a:r>
            <a:r>
              <a:rPr lang="en-US" dirty="0" smtClean="0"/>
              <a:t>needs.</a:t>
            </a:r>
          </a:p>
          <a:p>
            <a:r>
              <a:rPr lang="en-US" dirty="0" smtClean="0"/>
              <a:t>First</a:t>
            </a:r>
            <a:r>
              <a:rPr lang="en-US" dirty="0"/>
              <a:t>, there are no clear guidelines provided or objective means to determine what are or are not considered appropriate forms or levels of </a:t>
            </a:r>
            <a:r>
              <a:rPr lang="en-US" dirty="0" smtClean="0"/>
              <a:t>intervention.</a:t>
            </a:r>
          </a:p>
          <a:p>
            <a:r>
              <a:rPr lang="en-US" dirty="0" smtClean="0"/>
              <a:t>While </a:t>
            </a:r>
            <a:r>
              <a:rPr lang="en-US" dirty="0"/>
              <a:t>some mainstream teachers naturally provide appropriate interventions which may even enable LD students to succeed, other teachers will have considerable difficulty providing any level of appropriate intervention. </a:t>
            </a:r>
            <a:endParaRPr lang="en-US" dirty="0" smtClean="0"/>
          </a:p>
          <a:p>
            <a:r>
              <a:rPr lang="en-US" dirty="0" smtClean="0"/>
              <a:t>Some students </a:t>
            </a:r>
            <a:r>
              <a:rPr lang="en-US" dirty="0"/>
              <a:t>(most notably those with lower cognitive abilities) will naturally struggle to keep up with their classmates regardless of any intervention which may be provided. As such, while some truly LD students may not be identified through RTI, many more non-LD underachievers will be found eligible for LD services</a:t>
            </a:r>
            <a:r>
              <a:rPr lang="en-US" dirty="0" smtClean="0"/>
              <a:t>. </a:t>
            </a:r>
          </a:p>
          <a:p>
            <a:r>
              <a:rPr lang="en-US" dirty="0" smtClean="0"/>
              <a:t>Please visit </a:t>
            </a:r>
            <a:r>
              <a:rPr lang="en-US" dirty="0" smtClean="0">
                <a:hlinkClick r:id="rId2"/>
              </a:rPr>
              <a:t>http</a:t>
            </a:r>
            <a:r>
              <a:rPr lang="en-US" dirty="0">
                <a:hlinkClick r:id="rId2"/>
              </a:rPr>
              <a:t>://</a:t>
            </a:r>
            <a:r>
              <a:rPr lang="en-US" dirty="0" smtClean="0">
                <a:hlinkClick r:id="rId2"/>
              </a:rPr>
              <a:t>www.ldinfo.com/rti.htm</a:t>
            </a:r>
            <a:r>
              <a:rPr lang="en-US" dirty="0" smtClean="0"/>
              <a:t> </a:t>
            </a:r>
            <a:endParaRPr lang="en-US" dirty="0"/>
          </a:p>
        </p:txBody>
      </p:sp>
    </p:spTree>
    <p:extLst>
      <p:ext uri="{BB962C8B-B14F-4D97-AF65-F5344CB8AC3E}">
        <p14:creationId xmlns:p14="http://schemas.microsoft.com/office/powerpoint/2010/main" val="3779728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PREVALENCE</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prevalence of specific learning disorder across the academic domains of reading, writing</a:t>
            </a:r>
            <a:r>
              <a:rPr lang="en-US" dirty="0" smtClean="0"/>
              <a:t>, and </a:t>
            </a:r>
            <a:r>
              <a:rPr lang="en-US" dirty="0"/>
              <a:t>mathematics is 5%-15% among school-age children across different </a:t>
            </a:r>
            <a:r>
              <a:rPr lang="en-US" dirty="0" smtClean="0"/>
              <a:t>languages and </a:t>
            </a:r>
            <a:r>
              <a:rPr lang="en-US" dirty="0"/>
              <a:t>cultures.</a:t>
            </a:r>
            <a:endParaRPr lang="en-US" dirty="0" smtClean="0"/>
          </a:p>
          <a:p>
            <a:r>
              <a:rPr lang="en-US" dirty="0" smtClean="0"/>
              <a:t>In studies </a:t>
            </a:r>
            <a:r>
              <a:rPr lang="en-US" dirty="0"/>
              <a:t>that have used a </a:t>
            </a:r>
            <a:r>
              <a:rPr lang="en-US" i="1" dirty="0"/>
              <a:t>discrepancy criterion </a:t>
            </a:r>
            <a:r>
              <a:rPr lang="en-US" dirty="0"/>
              <a:t>(standard score </a:t>
            </a:r>
            <a:r>
              <a:rPr lang="en-US" dirty="0" smtClean="0"/>
              <a:t>differences between </a:t>
            </a:r>
            <a:r>
              <a:rPr lang="en-US" dirty="0"/>
              <a:t>achievement scores and IQ scores), prevalence figures for </a:t>
            </a:r>
            <a:r>
              <a:rPr lang="en-US" dirty="0" smtClean="0"/>
              <a:t>comorbid ADHD </a:t>
            </a:r>
            <a:r>
              <a:rPr lang="en-US" dirty="0"/>
              <a:t>+ SLD have ranged from 16 to 21% (Frick et al., 1991</a:t>
            </a:r>
            <a:r>
              <a:rPr lang="en-US" dirty="0" smtClean="0"/>
              <a:t>) in a study where </a:t>
            </a:r>
            <a:r>
              <a:rPr lang="en-US" dirty="0"/>
              <a:t>a 20 point discrepancy between </a:t>
            </a:r>
            <a:r>
              <a:rPr lang="en-US" dirty="0" smtClean="0"/>
              <a:t> intelligence </a:t>
            </a:r>
            <a:r>
              <a:rPr lang="en-US" dirty="0"/>
              <a:t>(IQ) and achievement </a:t>
            </a:r>
            <a:r>
              <a:rPr lang="en-US" dirty="0" smtClean="0"/>
              <a:t>was used </a:t>
            </a:r>
            <a:r>
              <a:rPr lang="en-US" dirty="0"/>
              <a:t>to a prevalence of 38 to 45% </a:t>
            </a:r>
            <a:r>
              <a:rPr lang="en-US" dirty="0" smtClean="0"/>
              <a:t>in a </a:t>
            </a:r>
            <a:r>
              <a:rPr lang="en-US" dirty="0"/>
              <a:t>study where a 10 point discrepancy </a:t>
            </a:r>
            <a:r>
              <a:rPr lang="en-US" dirty="0" smtClean="0"/>
              <a:t>was used </a:t>
            </a:r>
            <a:r>
              <a:rPr lang="en-US" dirty="0"/>
              <a:t>between the standard reading scores and the IQ</a:t>
            </a:r>
          </a:p>
        </p:txBody>
      </p:sp>
    </p:spTree>
    <p:extLst>
      <p:ext uri="{BB962C8B-B14F-4D97-AF65-F5344CB8AC3E}">
        <p14:creationId xmlns:p14="http://schemas.microsoft.com/office/powerpoint/2010/main" val="176910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Nature of Learning Disabilities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Controversies and </a:t>
            </a:r>
            <a:r>
              <a:rPr lang="en-US" dirty="0"/>
              <a:t>trends </a:t>
            </a:r>
            <a:r>
              <a:rPr lang="en-US" dirty="0" smtClean="0"/>
              <a:t>in defining </a:t>
            </a:r>
            <a:r>
              <a:rPr lang="en-US" dirty="0"/>
              <a:t>specific learning </a:t>
            </a:r>
            <a:r>
              <a:rPr lang="en-US" dirty="0" smtClean="0"/>
              <a:t>disabilities.</a:t>
            </a:r>
          </a:p>
          <a:p>
            <a:r>
              <a:rPr lang="en-US" dirty="0"/>
              <a:t>The differences in definitions can be found based on the nature of the </a:t>
            </a:r>
            <a:r>
              <a:rPr lang="en-US" dirty="0" smtClean="0"/>
              <a:t>defining source </a:t>
            </a:r>
            <a:r>
              <a:rPr lang="en-US" dirty="0"/>
              <a:t>(e.g., the </a:t>
            </a:r>
            <a:r>
              <a:rPr lang="en-US" i="1" dirty="0" smtClean="0"/>
              <a:t>DSM </a:t>
            </a:r>
            <a:r>
              <a:rPr lang="en-US" dirty="0"/>
              <a:t>[APA, 2000]; U.S. Federal Educational; </a:t>
            </a:r>
            <a:r>
              <a:rPr lang="en-US" dirty="0" smtClean="0"/>
              <a:t>National Joint </a:t>
            </a:r>
            <a:r>
              <a:rPr lang="en-US" dirty="0"/>
              <a:t>Committee for Learning Disabilities) and on the country of origin</a:t>
            </a:r>
            <a:r>
              <a:rPr lang="en-US" dirty="0" smtClean="0"/>
              <a:t>.</a:t>
            </a:r>
          </a:p>
          <a:p>
            <a:r>
              <a:rPr lang="en-US" dirty="0"/>
              <a:t>In </a:t>
            </a:r>
            <a:r>
              <a:rPr lang="en-US" dirty="0" smtClean="0"/>
              <a:t>many countries </a:t>
            </a:r>
            <a:r>
              <a:rPr lang="en-US" dirty="0"/>
              <a:t>of the world, the term </a:t>
            </a:r>
            <a:r>
              <a:rPr lang="en-US" i="1" dirty="0"/>
              <a:t>learning disability </a:t>
            </a:r>
            <a:r>
              <a:rPr lang="en-US" dirty="0"/>
              <a:t>continues to be equated </a:t>
            </a:r>
            <a:r>
              <a:rPr lang="en-US" dirty="0" smtClean="0"/>
              <a:t>with Mental </a:t>
            </a:r>
            <a:r>
              <a:rPr lang="en-US" dirty="0"/>
              <a:t>Retardation ( MR) or intellectual disability. However, </a:t>
            </a:r>
            <a:r>
              <a:rPr lang="en-US" i="1" dirty="0"/>
              <a:t>specific learning </a:t>
            </a:r>
            <a:r>
              <a:rPr lang="en-US" i="1" dirty="0" smtClean="0"/>
              <a:t>disability </a:t>
            </a:r>
            <a:r>
              <a:rPr lang="en-US" dirty="0" smtClean="0"/>
              <a:t>has </a:t>
            </a:r>
            <a:r>
              <a:rPr lang="en-US" dirty="0"/>
              <a:t>also often become equated with </a:t>
            </a:r>
            <a:r>
              <a:rPr lang="en-US" i="1" dirty="0"/>
              <a:t>developmental dyslexia </a:t>
            </a:r>
            <a:r>
              <a:rPr lang="en-US" dirty="0"/>
              <a:t>(</a:t>
            </a:r>
            <a:r>
              <a:rPr lang="en-US" dirty="0" err="1"/>
              <a:t>Demonet</a:t>
            </a:r>
            <a:r>
              <a:rPr lang="en-US" dirty="0"/>
              <a:t> et al</a:t>
            </a:r>
            <a:r>
              <a:rPr lang="en-US" dirty="0" smtClean="0"/>
              <a:t>., 2004</a:t>
            </a:r>
            <a:r>
              <a:rPr lang="en-US" dirty="0"/>
              <a:t>), which is primarily used to describe a reading disability.</a:t>
            </a:r>
          </a:p>
        </p:txBody>
      </p:sp>
    </p:spTree>
    <p:extLst>
      <p:ext uri="{BB962C8B-B14F-4D97-AF65-F5344CB8AC3E}">
        <p14:creationId xmlns:p14="http://schemas.microsoft.com/office/powerpoint/2010/main" val="3923949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a:t>LEARNING DISABILITIES AND SOCIAL SKILLS DEFICITS</a:t>
            </a:r>
            <a:endParaRPr lang="en-US" sz="2800" dirty="0"/>
          </a:p>
        </p:txBody>
      </p:sp>
      <p:sp>
        <p:nvSpPr>
          <p:cNvPr id="3" name="Content Placeholder 2"/>
          <p:cNvSpPr>
            <a:spLocks noGrp="1"/>
          </p:cNvSpPr>
          <p:nvPr>
            <p:ph idx="1"/>
          </p:nvPr>
        </p:nvSpPr>
        <p:spPr>
          <a:xfrm>
            <a:off x="457200" y="1295400"/>
            <a:ext cx="8229600" cy="5410200"/>
          </a:xfrm>
        </p:spPr>
        <p:txBody>
          <a:bodyPr>
            <a:normAutofit fontScale="77500" lnSpcReduction="20000"/>
          </a:bodyPr>
          <a:lstStyle/>
          <a:p>
            <a:r>
              <a:rPr lang="en-US" dirty="0"/>
              <a:t>children with learning </a:t>
            </a:r>
            <a:r>
              <a:rPr lang="en-US" dirty="0" smtClean="0"/>
              <a:t>disabilities encounter </a:t>
            </a:r>
            <a:r>
              <a:rPr lang="en-US" dirty="0"/>
              <a:t>more social difficulties than their non–learning disabled </a:t>
            </a:r>
            <a:r>
              <a:rPr lang="en-US" dirty="0" smtClean="0"/>
              <a:t>peers.</a:t>
            </a:r>
          </a:p>
          <a:p>
            <a:r>
              <a:rPr lang="en-US" dirty="0"/>
              <a:t>The Interagency Committee on Learning </a:t>
            </a:r>
            <a:r>
              <a:rPr lang="en-US" dirty="0" smtClean="0"/>
              <a:t>Disabilities (</a:t>
            </a:r>
            <a:r>
              <a:rPr lang="en-US" dirty="0"/>
              <a:t>ICLD) conducted a massive evaluation of available research concerning </a:t>
            </a:r>
            <a:r>
              <a:rPr lang="en-US" dirty="0" smtClean="0"/>
              <a:t>learning disabilities </a:t>
            </a:r>
            <a:r>
              <a:rPr lang="en-US" dirty="0"/>
              <a:t>and social skills and concluded that social skills deficits can </a:t>
            </a:r>
            <a:r>
              <a:rPr lang="en-US" dirty="0" smtClean="0"/>
              <a:t>represent an </a:t>
            </a:r>
            <a:r>
              <a:rPr lang="en-US" dirty="0"/>
              <a:t>SLD (1987</a:t>
            </a:r>
            <a:r>
              <a:rPr lang="en-US" dirty="0" smtClean="0"/>
              <a:t>).</a:t>
            </a:r>
          </a:p>
          <a:p>
            <a:r>
              <a:rPr lang="en-US" dirty="0"/>
              <a:t>the ICLD suggested that the NJCLD </a:t>
            </a:r>
            <a:r>
              <a:rPr lang="en-US" dirty="0" smtClean="0"/>
              <a:t>definition be </a:t>
            </a:r>
            <a:r>
              <a:rPr lang="en-US" dirty="0"/>
              <a:t>altered to include social skills among the other areas of skill acquisition </a:t>
            </a:r>
            <a:r>
              <a:rPr lang="en-US" dirty="0" smtClean="0"/>
              <a:t>deficits (</a:t>
            </a:r>
            <a:r>
              <a:rPr lang="en-US" dirty="0"/>
              <a:t>e.g., listening, speaking, reading, writing, reasoning, mathematical abilities, or </a:t>
            </a:r>
            <a:r>
              <a:rPr lang="en-US" dirty="0" smtClean="0"/>
              <a:t>social skills).</a:t>
            </a:r>
          </a:p>
          <a:p>
            <a:r>
              <a:rPr lang="en-US" dirty="0"/>
              <a:t>children with SLD not only had significantly lower </a:t>
            </a:r>
            <a:r>
              <a:rPr lang="en-US" dirty="0" err="1"/>
              <a:t>sociometric</a:t>
            </a:r>
            <a:r>
              <a:rPr lang="en-US" dirty="0"/>
              <a:t> scores </a:t>
            </a:r>
            <a:r>
              <a:rPr lang="en-US" dirty="0" smtClean="0"/>
              <a:t>compared to </a:t>
            </a:r>
            <a:r>
              <a:rPr lang="en-US" dirty="0"/>
              <a:t>nondisabled peers but </a:t>
            </a:r>
            <a:r>
              <a:rPr lang="en-US" dirty="0" smtClean="0"/>
              <a:t>that they </a:t>
            </a:r>
            <a:r>
              <a:rPr lang="en-US" dirty="0"/>
              <a:t>also were overly represented </a:t>
            </a:r>
            <a:r>
              <a:rPr lang="en-US" dirty="0" smtClean="0"/>
              <a:t>in the </a:t>
            </a:r>
            <a:r>
              <a:rPr lang="en-US" dirty="0"/>
              <a:t>rejected and neglected </a:t>
            </a:r>
            <a:r>
              <a:rPr lang="en-US" dirty="0" err="1" smtClean="0"/>
              <a:t>sociometric</a:t>
            </a:r>
            <a:r>
              <a:rPr lang="en-US" dirty="0" smtClean="0"/>
              <a:t> groupings</a:t>
            </a:r>
            <a:r>
              <a:rPr lang="en-US" dirty="0"/>
              <a:t>.</a:t>
            </a:r>
          </a:p>
        </p:txBody>
      </p:sp>
    </p:spTree>
    <p:extLst>
      <p:ext uri="{BB962C8B-B14F-4D97-AF65-F5344CB8AC3E}">
        <p14:creationId xmlns:p14="http://schemas.microsoft.com/office/powerpoint/2010/main" val="1858084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three ways in which social </a:t>
            </a:r>
            <a:r>
              <a:rPr lang="en-US" dirty="0" smtClean="0"/>
              <a:t>competence can </a:t>
            </a:r>
            <a:r>
              <a:rPr lang="en-US" dirty="0"/>
              <a:t>be undermined: </a:t>
            </a:r>
            <a:endParaRPr lang="en-US" dirty="0" smtClean="0"/>
          </a:p>
          <a:p>
            <a:pPr lvl="1"/>
            <a:r>
              <a:rPr lang="en-US" i="1" dirty="0" smtClean="0"/>
              <a:t>skill deficit </a:t>
            </a:r>
            <a:r>
              <a:rPr lang="en-US" dirty="0" smtClean="0"/>
              <a:t>(</a:t>
            </a:r>
            <a:r>
              <a:rPr lang="en-US" dirty="0"/>
              <a:t>individual has not learned </a:t>
            </a:r>
            <a:r>
              <a:rPr lang="en-US" dirty="0" smtClean="0"/>
              <a:t>required skill</a:t>
            </a:r>
            <a:r>
              <a:rPr lang="en-US" dirty="0"/>
              <a:t>), </a:t>
            </a:r>
            <a:endParaRPr lang="en-US" dirty="0" smtClean="0"/>
          </a:p>
          <a:p>
            <a:pPr lvl="1"/>
            <a:r>
              <a:rPr lang="en-US" i="1" dirty="0" smtClean="0"/>
              <a:t>performance </a:t>
            </a:r>
            <a:r>
              <a:rPr lang="en-US" i="1" dirty="0"/>
              <a:t>deficit </a:t>
            </a:r>
            <a:r>
              <a:rPr lang="en-US" dirty="0"/>
              <a:t>(individual </a:t>
            </a:r>
            <a:r>
              <a:rPr lang="en-US" dirty="0" smtClean="0"/>
              <a:t>has the </a:t>
            </a:r>
            <a:r>
              <a:rPr lang="en-US" dirty="0"/>
              <a:t>skill but does not apply it</a:t>
            </a:r>
            <a:r>
              <a:rPr lang="en-US" dirty="0" smtClean="0"/>
              <a:t>)</a:t>
            </a:r>
          </a:p>
          <a:p>
            <a:pPr lvl="1"/>
            <a:r>
              <a:rPr lang="en-US" i="1" dirty="0" smtClean="0"/>
              <a:t>Self-control deficit </a:t>
            </a:r>
            <a:r>
              <a:rPr lang="en-US" dirty="0"/>
              <a:t>(individual </a:t>
            </a:r>
            <a:r>
              <a:rPr lang="en-US" dirty="0" smtClean="0"/>
              <a:t> demonstrates aversive </a:t>
            </a:r>
            <a:r>
              <a:rPr lang="en-US" dirty="0"/>
              <a:t>behaviors that compete or </a:t>
            </a:r>
            <a:r>
              <a:rPr lang="en-US" dirty="0" smtClean="0"/>
              <a:t>interfere with </a:t>
            </a:r>
            <a:r>
              <a:rPr lang="en-US" dirty="0"/>
              <a:t>the acquisition and </a:t>
            </a:r>
            <a:r>
              <a:rPr lang="en-US" dirty="0" smtClean="0"/>
              <a:t>performance of </a:t>
            </a:r>
            <a:r>
              <a:rPr lang="en-US" dirty="0"/>
              <a:t>appropriate social skills</a:t>
            </a:r>
            <a:r>
              <a:rPr lang="en-US" dirty="0" smtClean="0"/>
              <a:t>).</a:t>
            </a:r>
          </a:p>
          <a:p>
            <a:r>
              <a:rPr lang="en-US" dirty="0" smtClean="0"/>
              <a:t>In meta-analytical studies, results revealed </a:t>
            </a:r>
            <a:r>
              <a:rPr lang="en-US" dirty="0"/>
              <a:t>that almost .75 of the </a:t>
            </a:r>
            <a:r>
              <a:rPr lang="en-US" dirty="0" smtClean="0"/>
              <a:t>students (</a:t>
            </a:r>
            <a:r>
              <a:rPr lang="en-US" dirty="0"/>
              <a:t>74%) received negative assessments of their social skills that would clearly </a:t>
            </a:r>
            <a:r>
              <a:rPr lang="en-US" dirty="0" smtClean="0"/>
              <a:t>discriminate them </a:t>
            </a:r>
            <a:r>
              <a:rPr lang="en-US" dirty="0"/>
              <a:t>from their non-SLD peers.</a:t>
            </a:r>
          </a:p>
        </p:txBody>
      </p:sp>
    </p:spTree>
    <p:extLst>
      <p:ext uri="{BB962C8B-B14F-4D97-AF65-F5344CB8AC3E}">
        <p14:creationId xmlns:p14="http://schemas.microsoft.com/office/powerpoint/2010/main" val="345741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562600"/>
          </a:xfrm>
        </p:spPr>
        <p:txBody>
          <a:bodyPr>
            <a:normAutofit fontScale="92500"/>
          </a:bodyPr>
          <a:lstStyle/>
          <a:p>
            <a:r>
              <a:rPr lang="en-US" i="1" dirty="0"/>
              <a:t>teachers </a:t>
            </a:r>
            <a:r>
              <a:rPr lang="en-US" dirty="0" smtClean="0"/>
              <a:t>perceived the </a:t>
            </a:r>
            <a:r>
              <a:rPr lang="en-US" dirty="0"/>
              <a:t>SLD students to be less academically competent and having less </a:t>
            </a:r>
            <a:r>
              <a:rPr lang="en-US" dirty="0" smtClean="0"/>
              <a:t>social interaction </a:t>
            </a:r>
            <a:r>
              <a:rPr lang="en-US" dirty="0"/>
              <a:t>than their non-SLD peers. </a:t>
            </a:r>
            <a:endParaRPr lang="en-US" dirty="0" smtClean="0"/>
          </a:p>
          <a:p>
            <a:r>
              <a:rPr lang="en-US" dirty="0" smtClean="0"/>
              <a:t>Teachers </a:t>
            </a:r>
            <a:r>
              <a:rPr lang="en-US" dirty="0"/>
              <a:t>also rated 70% of the SLD </a:t>
            </a:r>
            <a:r>
              <a:rPr lang="en-US" dirty="0" smtClean="0"/>
              <a:t>population as </a:t>
            </a:r>
            <a:r>
              <a:rPr lang="en-US" dirty="0"/>
              <a:t>demonstrating </a:t>
            </a:r>
            <a:r>
              <a:rPr lang="en-US" dirty="0" smtClean="0"/>
              <a:t>anxiety.</a:t>
            </a:r>
          </a:p>
          <a:p>
            <a:r>
              <a:rPr lang="en-US" i="1" dirty="0"/>
              <a:t>Peer assessments </a:t>
            </a:r>
            <a:r>
              <a:rPr lang="en-US" dirty="0"/>
              <a:t>(non-SLD peers) revealed that 8 </a:t>
            </a:r>
            <a:r>
              <a:rPr lang="en-US" dirty="0" smtClean="0"/>
              <a:t>of 10 </a:t>
            </a:r>
            <a:r>
              <a:rPr lang="en-US" dirty="0"/>
              <a:t>SLD students were rejected by their peers, with 7 of 10 not considered </a:t>
            </a:r>
            <a:r>
              <a:rPr lang="en-US" dirty="0" smtClean="0"/>
              <a:t>as friends </a:t>
            </a:r>
            <a:r>
              <a:rPr lang="en-US" dirty="0"/>
              <a:t>by </a:t>
            </a:r>
            <a:r>
              <a:rPr lang="en-US" dirty="0" smtClean="0"/>
              <a:t>peers.</a:t>
            </a:r>
          </a:p>
          <a:p>
            <a:r>
              <a:rPr lang="en-US" dirty="0"/>
              <a:t>non-SLD peers rated the SLD </a:t>
            </a:r>
            <a:r>
              <a:rPr lang="en-US" dirty="0" smtClean="0"/>
              <a:t>children as </a:t>
            </a:r>
            <a:r>
              <a:rPr lang="en-US" dirty="0"/>
              <a:t>less popular, competent, communicative, and cooperative than their </a:t>
            </a:r>
            <a:r>
              <a:rPr lang="en-US" dirty="0" smtClean="0"/>
              <a:t>non-SLD peers</a:t>
            </a:r>
            <a:r>
              <a:rPr lang="en-US" dirty="0"/>
              <a:t>. </a:t>
            </a:r>
            <a:endParaRPr lang="en-US" dirty="0" smtClean="0"/>
          </a:p>
        </p:txBody>
      </p:sp>
    </p:spTree>
    <p:extLst>
      <p:ext uri="{BB962C8B-B14F-4D97-AF65-F5344CB8AC3E}">
        <p14:creationId xmlns:p14="http://schemas.microsoft.com/office/powerpoint/2010/main" val="3537475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Self-assessment </a:t>
            </a:r>
            <a:r>
              <a:rPr lang="en-US" dirty="0" smtClean="0"/>
              <a:t>results indicated that 70% of SLD students identified social skills deficits, while 80% identified lack of academic competence as their biggest concern. </a:t>
            </a:r>
          </a:p>
          <a:p>
            <a:r>
              <a:rPr lang="en-US" dirty="0" smtClean="0"/>
              <a:t>Measures </a:t>
            </a:r>
            <a:r>
              <a:rPr lang="en-US" dirty="0"/>
              <a:t>of external-internal locus of control and attributions revealed that </a:t>
            </a:r>
            <a:r>
              <a:rPr lang="en-US" dirty="0" smtClean="0"/>
              <a:t>the majority </a:t>
            </a:r>
            <a:r>
              <a:rPr lang="en-US" dirty="0"/>
              <a:t>of SLD students were externally </a:t>
            </a:r>
            <a:r>
              <a:rPr lang="en-US" dirty="0" smtClean="0"/>
              <a:t>driven.</a:t>
            </a:r>
            <a:endParaRPr lang="en-US" dirty="0"/>
          </a:p>
        </p:txBody>
      </p:sp>
    </p:spTree>
    <p:extLst>
      <p:ext uri="{BB962C8B-B14F-4D97-AF65-F5344CB8AC3E}">
        <p14:creationId xmlns:p14="http://schemas.microsoft.com/office/powerpoint/2010/main" val="981606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LEARNING DISABILITIES AND SUBTYPES</a:t>
            </a:r>
            <a:endParaRPr lang="en-US" sz="3600"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r>
              <a:rPr lang="en-US" dirty="0" err="1"/>
              <a:t>Rourke</a:t>
            </a:r>
            <a:r>
              <a:rPr lang="en-US" dirty="0"/>
              <a:t> and colleagues (</a:t>
            </a:r>
            <a:r>
              <a:rPr lang="en-US" dirty="0" err="1"/>
              <a:t>Harnadek</a:t>
            </a:r>
            <a:r>
              <a:rPr lang="en-US" dirty="0"/>
              <a:t> &amp; </a:t>
            </a:r>
            <a:r>
              <a:rPr lang="en-US" dirty="0" err="1"/>
              <a:t>Rourke</a:t>
            </a:r>
            <a:r>
              <a:rPr lang="en-US" dirty="0"/>
              <a:t>, 1994; </a:t>
            </a:r>
            <a:r>
              <a:rPr lang="en-US" dirty="0" err="1"/>
              <a:t>Rourke</a:t>
            </a:r>
            <a:r>
              <a:rPr lang="en-US" dirty="0"/>
              <a:t>, 1989</a:t>
            </a:r>
            <a:r>
              <a:rPr lang="en-US" dirty="0" smtClean="0"/>
              <a:t>) have </a:t>
            </a:r>
            <a:r>
              <a:rPr lang="en-US" dirty="0"/>
              <a:t>described a syndrome that they call </a:t>
            </a:r>
            <a:r>
              <a:rPr lang="en-US" i="1" dirty="0"/>
              <a:t>nonverbal learning disability </a:t>
            </a:r>
            <a:r>
              <a:rPr lang="en-US" dirty="0"/>
              <a:t>(NLD</a:t>
            </a:r>
            <a:r>
              <a:rPr lang="en-US" dirty="0" smtClean="0"/>
              <a:t>) or </a:t>
            </a:r>
            <a:r>
              <a:rPr lang="en-US" i="1" dirty="0"/>
              <a:t>developmental </a:t>
            </a:r>
            <a:r>
              <a:rPr lang="en-US" i="1" dirty="0" smtClean="0"/>
              <a:t>right-hemisphere syndrome </a:t>
            </a:r>
            <a:r>
              <a:rPr lang="en-US" dirty="0"/>
              <a:t>(DRHS) and </a:t>
            </a:r>
            <a:r>
              <a:rPr lang="en-US" i="1" dirty="0"/>
              <a:t>nonverbal learning </a:t>
            </a:r>
            <a:r>
              <a:rPr lang="en-US" i="1" dirty="0" smtClean="0"/>
              <a:t>disorder.</a:t>
            </a:r>
          </a:p>
          <a:p>
            <a:r>
              <a:rPr lang="en-US" dirty="0"/>
              <a:t>Predominant symptoms include </a:t>
            </a:r>
            <a:r>
              <a:rPr lang="en-US" dirty="0" smtClean="0"/>
              <a:t>interpersonal skill </a:t>
            </a:r>
            <a:r>
              <a:rPr lang="en-US" dirty="0"/>
              <a:t>deficits, nonverbal problem-solving deficits, visual perceptual disorganization</a:t>
            </a:r>
            <a:r>
              <a:rPr lang="en-US" dirty="0" smtClean="0"/>
              <a:t>, motoric </a:t>
            </a:r>
            <a:r>
              <a:rPr lang="en-US" dirty="0"/>
              <a:t>slowness, and mathematical disability. </a:t>
            </a:r>
            <a:endParaRPr lang="en-US" dirty="0" smtClean="0"/>
          </a:p>
          <a:p>
            <a:r>
              <a:rPr lang="en-US" dirty="0" smtClean="0"/>
              <a:t>The </a:t>
            </a:r>
            <a:r>
              <a:rPr lang="en-US" dirty="0"/>
              <a:t>Predominantly </a:t>
            </a:r>
            <a:r>
              <a:rPr lang="en-US" dirty="0" smtClean="0"/>
              <a:t>Inattentive Type </a:t>
            </a:r>
            <a:r>
              <a:rPr lang="en-US" dirty="0"/>
              <a:t>of ADHD is often a comorbid disorder</a:t>
            </a:r>
            <a:r>
              <a:rPr lang="en-US" dirty="0" smtClean="0"/>
              <a:t>.</a:t>
            </a:r>
          </a:p>
        </p:txBody>
      </p:sp>
    </p:spTree>
    <p:extLst>
      <p:ext uri="{BB962C8B-B14F-4D97-AF65-F5344CB8AC3E}">
        <p14:creationId xmlns:p14="http://schemas.microsoft.com/office/powerpoint/2010/main" val="2741369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long-term prognosis for NLD without intervention reveals an increased risk for internalizing disorders, depression, suicide ideation, and increased isolation as adults</a:t>
            </a:r>
          </a:p>
          <a:p>
            <a:r>
              <a:rPr lang="en-US" dirty="0" smtClean="0"/>
              <a:t>Difficulties </a:t>
            </a:r>
            <a:r>
              <a:rPr lang="en-US" dirty="0"/>
              <a:t>exist distinguishing </a:t>
            </a:r>
            <a:r>
              <a:rPr lang="en-US" dirty="0" smtClean="0"/>
              <a:t>NLD and </a:t>
            </a:r>
            <a:r>
              <a:rPr lang="en-US" dirty="0"/>
              <a:t>Asperger’s Disorder and in </a:t>
            </a:r>
            <a:r>
              <a:rPr lang="en-US" dirty="0" smtClean="0"/>
              <a:t>establishing legitimacy </a:t>
            </a:r>
            <a:r>
              <a:rPr lang="en-US" dirty="0"/>
              <a:t>for the NLD </a:t>
            </a:r>
            <a:r>
              <a:rPr lang="en-US" dirty="0" smtClean="0"/>
              <a:t>subtype within </a:t>
            </a:r>
            <a:r>
              <a:rPr lang="en-US" dirty="0"/>
              <a:t>education, which tends to </a:t>
            </a:r>
            <a:r>
              <a:rPr lang="en-US" dirty="0" smtClean="0"/>
              <a:t>conform to </a:t>
            </a:r>
            <a:r>
              <a:rPr lang="en-US" dirty="0"/>
              <a:t>the more traditional </a:t>
            </a:r>
            <a:r>
              <a:rPr lang="en-US" dirty="0" smtClean="0"/>
              <a:t>concept of </a:t>
            </a:r>
            <a:r>
              <a:rPr lang="en-US" dirty="0"/>
              <a:t>learning disabilities as </a:t>
            </a:r>
            <a:r>
              <a:rPr lang="en-US" dirty="0" smtClean="0"/>
              <a:t>language-based disorders </a:t>
            </a:r>
            <a:r>
              <a:rPr lang="en-US" dirty="0"/>
              <a:t>(Thompson, 1997).</a:t>
            </a:r>
          </a:p>
        </p:txBody>
      </p:sp>
    </p:spTree>
    <p:extLst>
      <p:ext uri="{BB962C8B-B14F-4D97-AF65-F5344CB8AC3E}">
        <p14:creationId xmlns:p14="http://schemas.microsoft.com/office/powerpoint/2010/main" val="2595582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81000" y="274638"/>
            <a:ext cx="8763000" cy="6354761"/>
          </a:xfrm>
          <a:prstGeom prst="rect">
            <a:avLst/>
          </a:prstGeom>
        </p:spPr>
      </p:pic>
    </p:spTree>
    <p:extLst>
      <p:ext uri="{BB962C8B-B14F-4D97-AF65-F5344CB8AC3E}">
        <p14:creationId xmlns:p14="http://schemas.microsoft.com/office/powerpoint/2010/main" val="2143154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Specific Reading Disability/Developmental Dyslexia</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a:t>the most prevalent (80% of </a:t>
            </a:r>
            <a:r>
              <a:rPr lang="en-US" dirty="0" smtClean="0"/>
              <a:t>learning disabilities</a:t>
            </a:r>
            <a:r>
              <a:rPr lang="en-US" dirty="0"/>
              <a:t>) and well-researched disability to </a:t>
            </a:r>
            <a:r>
              <a:rPr lang="en-US" dirty="0" smtClean="0"/>
              <a:t>date.</a:t>
            </a:r>
          </a:p>
          <a:p>
            <a:r>
              <a:rPr lang="en-US" dirty="0"/>
              <a:t>reading </a:t>
            </a:r>
            <a:r>
              <a:rPr lang="en-US" dirty="0" smtClean="0"/>
              <a:t>disabilities afflict </a:t>
            </a:r>
            <a:r>
              <a:rPr lang="en-US" dirty="0"/>
              <a:t>children who are usually at least of average intelligence, whose </a:t>
            </a:r>
            <a:r>
              <a:rPr lang="en-US" dirty="0" smtClean="0"/>
              <a:t>reading disability </a:t>
            </a:r>
            <a:r>
              <a:rPr lang="en-US" dirty="0"/>
              <a:t>is not related to </a:t>
            </a:r>
            <a:r>
              <a:rPr lang="en-US" dirty="0" smtClean="0"/>
              <a:t>general cognitive </a:t>
            </a:r>
            <a:r>
              <a:rPr lang="en-US" dirty="0"/>
              <a:t>limitations or other </a:t>
            </a:r>
            <a:r>
              <a:rPr lang="en-US" dirty="0" smtClean="0"/>
              <a:t>environmental factors</a:t>
            </a:r>
            <a:r>
              <a:rPr lang="en-US" dirty="0"/>
              <a:t>, such as </a:t>
            </a:r>
            <a:r>
              <a:rPr lang="en-US" dirty="0" smtClean="0"/>
              <a:t>inappropriate instruction</a:t>
            </a:r>
            <a:r>
              <a:rPr lang="en-US" dirty="0"/>
              <a:t>, socioeconomic disadvantage</a:t>
            </a:r>
            <a:r>
              <a:rPr lang="en-US" dirty="0" smtClean="0"/>
              <a:t>, or </a:t>
            </a:r>
            <a:r>
              <a:rPr lang="en-US" dirty="0"/>
              <a:t>sensory deficits</a:t>
            </a:r>
            <a:r>
              <a:rPr lang="en-US" dirty="0" smtClean="0"/>
              <a:t>.</a:t>
            </a:r>
          </a:p>
          <a:p>
            <a:r>
              <a:rPr lang="en-US" dirty="0"/>
              <a:t>The </a:t>
            </a:r>
            <a:r>
              <a:rPr lang="en-US" dirty="0" smtClean="0"/>
              <a:t>disability impacts </a:t>
            </a:r>
            <a:r>
              <a:rPr lang="en-US" dirty="0"/>
              <a:t>on the acquisition of </a:t>
            </a:r>
            <a:r>
              <a:rPr lang="en-US" dirty="0" smtClean="0"/>
              <a:t>basic reading </a:t>
            </a:r>
            <a:r>
              <a:rPr lang="en-US" dirty="0"/>
              <a:t>skills from simple </a:t>
            </a:r>
            <a:r>
              <a:rPr lang="en-US" dirty="0" smtClean="0"/>
              <a:t>phonological processing </a:t>
            </a:r>
            <a:r>
              <a:rPr lang="en-US" dirty="0"/>
              <a:t>(sound-symbol association</a:t>
            </a:r>
            <a:r>
              <a:rPr lang="en-US" dirty="0" smtClean="0"/>
              <a:t>) to </a:t>
            </a:r>
            <a:r>
              <a:rPr lang="en-US" dirty="0"/>
              <a:t>word identification and </a:t>
            </a:r>
            <a:r>
              <a:rPr lang="en-US" dirty="0" smtClean="0"/>
              <a:t>passage comprehension</a:t>
            </a:r>
            <a:r>
              <a:rPr lang="en-US" dirty="0"/>
              <a:t>.</a:t>
            </a:r>
          </a:p>
        </p:txBody>
      </p:sp>
    </p:spTree>
    <p:extLst>
      <p:ext uri="{BB962C8B-B14F-4D97-AF65-F5344CB8AC3E}">
        <p14:creationId xmlns:p14="http://schemas.microsoft.com/office/powerpoint/2010/main" val="4217267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r>
              <a:rPr lang="en-US" dirty="0"/>
              <a:t>The </a:t>
            </a:r>
            <a:r>
              <a:rPr lang="en-US" dirty="0" smtClean="0"/>
              <a:t>current definition </a:t>
            </a:r>
            <a:r>
              <a:rPr lang="en-US" dirty="0"/>
              <a:t>differs from that derived in 1994 by specifying the disability as </a:t>
            </a:r>
            <a:r>
              <a:rPr lang="en-US" dirty="0" smtClean="0"/>
              <a:t>neurobiological in </a:t>
            </a:r>
            <a:r>
              <a:rPr lang="en-US" dirty="0"/>
              <a:t>origin and conceptualizing the reading disability as a specific type </a:t>
            </a:r>
            <a:r>
              <a:rPr lang="en-US" dirty="0" smtClean="0"/>
              <a:t>of disability </a:t>
            </a:r>
            <a:r>
              <a:rPr lang="en-US" dirty="0"/>
              <a:t>rather than one of several general </a:t>
            </a:r>
            <a:r>
              <a:rPr lang="en-US" dirty="0" smtClean="0"/>
              <a:t>disabilities.</a:t>
            </a:r>
          </a:p>
          <a:p>
            <a:r>
              <a:rPr lang="en-US" dirty="0"/>
              <a:t>The definition </a:t>
            </a:r>
            <a:r>
              <a:rPr lang="en-US" dirty="0" smtClean="0"/>
              <a:t>characterizes the </a:t>
            </a:r>
            <a:r>
              <a:rPr lang="en-US" dirty="0"/>
              <a:t>disability manifested in difficulties with accurate and/or fluent </a:t>
            </a:r>
            <a:r>
              <a:rPr lang="en-US" dirty="0" smtClean="0"/>
              <a:t>word recognition </a:t>
            </a:r>
            <a:r>
              <a:rPr lang="en-US" dirty="0"/>
              <a:t>and by poor spelling and decoding abilities as a result of deficits </a:t>
            </a:r>
            <a:r>
              <a:rPr lang="en-US" dirty="0" smtClean="0"/>
              <a:t>in phonological </a:t>
            </a:r>
            <a:r>
              <a:rPr lang="en-US" dirty="0"/>
              <a:t>awareness. </a:t>
            </a:r>
            <a:endParaRPr lang="en-US" dirty="0" smtClean="0"/>
          </a:p>
          <a:p>
            <a:r>
              <a:rPr lang="en-US" dirty="0" smtClean="0"/>
              <a:t>The </a:t>
            </a:r>
            <a:r>
              <a:rPr lang="en-US" dirty="0"/>
              <a:t>disability is not predicted by either cognitive </a:t>
            </a:r>
            <a:r>
              <a:rPr lang="en-US" dirty="0" smtClean="0"/>
              <a:t>abilities or </a:t>
            </a:r>
            <a:r>
              <a:rPr lang="en-US" dirty="0"/>
              <a:t>instructional methods. Associated features may also include problems </a:t>
            </a:r>
            <a:r>
              <a:rPr lang="en-US" dirty="0" smtClean="0"/>
              <a:t>in reading </a:t>
            </a:r>
            <a:r>
              <a:rPr lang="en-US" dirty="0"/>
              <a:t>comprehension and poor vocabulary development resulting from </a:t>
            </a:r>
            <a:r>
              <a:rPr lang="en-US" dirty="0" smtClean="0"/>
              <a:t>lack of </a:t>
            </a:r>
            <a:r>
              <a:rPr lang="en-US" dirty="0"/>
              <a:t>reading.</a:t>
            </a:r>
          </a:p>
        </p:txBody>
      </p:sp>
    </p:spTree>
    <p:extLst>
      <p:ext uri="{BB962C8B-B14F-4D97-AF65-F5344CB8AC3E}">
        <p14:creationId xmlns:p14="http://schemas.microsoft.com/office/powerpoint/2010/main" val="681474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Individuals with dyslexia are compromised in several ways, since reading </a:t>
            </a:r>
            <a:r>
              <a:rPr lang="en-US" dirty="0" smtClean="0"/>
              <a:t>often provides </a:t>
            </a:r>
            <a:r>
              <a:rPr lang="en-US" dirty="0"/>
              <a:t>the foundation for learning about our world. As a result, a fluid </a:t>
            </a:r>
            <a:r>
              <a:rPr lang="en-US" dirty="0" smtClean="0"/>
              <a:t>reader can </a:t>
            </a:r>
            <a:r>
              <a:rPr lang="en-US" dirty="0"/>
              <a:t>obtain more information about many topics than an individual who </a:t>
            </a:r>
            <a:r>
              <a:rPr lang="en-US" dirty="0" smtClean="0"/>
              <a:t>struggles with </a:t>
            </a:r>
            <a:r>
              <a:rPr lang="en-US" dirty="0"/>
              <a:t>the written word. </a:t>
            </a:r>
            <a:r>
              <a:rPr lang="en-US" dirty="0" err="1"/>
              <a:t>Stanovich</a:t>
            </a:r>
            <a:r>
              <a:rPr lang="en-US" dirty="0"/>
              <a:t> (1986) labeled this process the “Matthew effect</a:t>
            </a:r>
            <a:r>
              <a:rPr lang="en-US" dirty="0" smtClean="0"/>
              <a:t>” to </a:t>
            </a:r>
            <a:r>
              <a:rPr lang="en-US" dirty="0"/>
              <a:t>refer to the increasing gap in knowledge that can exist between good and </a:t>
            </a:r>
            <a:r>
              <a:rPr lang="en-US" dirty="0" smtClean="0"/>
              <a:t>poor readers</a:t>
            </a:r>
            <a:r>
              <a:rPr lang="en-US" dirty="0"/>
              <a:t>. According to Ferrer et al. (2010), this gap can influence the </a:t>
            </a:r>
            <a:r>
              <a:rPr lang="en-US" dirty="0" smtClean="0"/>
              <a:t>development of </a:t>
            </a:r>
            <a:r>
              <a:rPr lang="en-US" dirty="0"/>
              <a:t>IQ over time, because measurement of IQ often includes an assessment of </a:t>
            </a:r>
            <a:r>
              <a:rPr lang="en-US" dirty="0" smtClean="0"/>
              <a:t>our acquisition </a:t>
            </a:r>
            <a:r>
              <a:rPr lang="en-US" dirty="0"/>
              <a:t>of vocabulary and general knowledge.</a:t>
            </a:r>
          </a:p>
        </p:txBody>
      </p:sp>
    </p:spTree>
    <p:extLst>
      <p:ext uri="{BB962C8B-B14F-4D97-AF65-F5344CB8AC3E}">
        <p14:creationId xmlns:p14="http://schemas.microsoft.com/office/powerpoint/2010/main" val="230233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THE </a:t>
            </a:r>
            <a:r>
              <a:rPr lang="en-US" sz="2800" b="1" i="1" dirty="0" smtClean="0"/>
              <a:t>DSM </a:t>
            </a:r>
            <a:r>
              <a:rPr lang="en-US" sz="2800" b="1" dirty="0"/>
              <a:t>DEFINITION OF LEARNING DISORDERS</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Formerly </a:t>
            </a:r>
            <a:r>
              <a:rPr lang="en-US" dirty="0"/>
              <a:t>called </a:t>
            </a:r>
            <a:r>
              <a:rPr lang="en-US" i="1" dirty="0"/>
              <a:t>Academic Skills </a:t>
            </a:r>
            <a:r>
              <a:rPr lang="en-US" i="1" dirty="0" smtClean="0"/>
              <a:t>Disorders</a:t>
            </a:r>
          </a:p>
          <a:p>
            <a:r>
              <a:rPr lang="en-US" dirty="0"/>
              <a:t>the </a:t>
            </a:r>
            <a:r>
              <a:rPr lang="en-US" i="1" dirty="0"/>
              <a:t>DSM-IV-TR </a:t>
            </a:r>
            <a:r>
              <a:rPr lang="en-US" dirty="0"/>
              <a:t>(APA, 2000) </a:t>
            </a:r>
            <a:r>
              <a:rPr lang="en-US" dirty="0" smtClean="0"/>
              <a:t>clusters specific </a:t>
            </a:r>
            <a:r>
              <a:rPr lang="en-US" dirty="0"/>
              <a:t>learning disabilities under </a:t>
            </a:r>
            <a:r>
              <a:rPr lang="en-US" i="1" dirty="0"/>
              <a:t>Learning Disorders </a:t>
            </a:r>
            <a:r>
              <a:rPr lang="en-US" dirty="0"/>
              <a:t>in the subsection </a:t>
            </a:r>
            <a:r>
              <a:rPr lang="en-US" dirty="0" smtClean="0"/>
              <a:t>entitled Disorders </a:t>
            </a:r>
            <a:r>
              <a:rPr lang="en-US" dirty="0"/>
              <a:t>Usually First Diagnosed in Infancy, Childhood, or </a:t>
            </a:r>
            <a:r>
              <a:rPr lang="en-US" dirty="0" smtClean="0"/>
              <a:t>Adolescence</a:t>
            </a:r>
          </a:p>
          <a:p>
            <a:r>
              <a:rPr lang="en-US" dirty="0" smtClean="0"/>
              <a:t>Reading Disorder</a:t>
            </a:r>
            <a:r>
              <a:rPr lang="en-US" dirty="0"/>
              <a:t>, Mathematics Disorder, Disorder of Written Expression, and </a:t>
            </a:r>
            <a:r>
              <a:rPr lang="en-US" dirty="0" smtClean="0"/>
              <a:t>Learning </a:t>
            </a:r>
            <a:r>
              <a:rPr lang="en-US" dirty="0"/>
              <a:t>Disorders </a:t>
            </a:r>
            <a:r>
              <a:rPr lang="en-US" dirty="0" smtClean="0"/>
              <a:t>NOS.</a:t>
            </a:r>
          </a:p>
          <a:p>
            <a:r>
              <a:rPr lang="en-US" dirty="0" smtClean="0"/>
              <a:t>Discrepancies between </a:t>
            </a:r>
            <a:r>
              <a:rPr lang="en-US" dirty="0"/>
              <a:t>1 and </a:t>
            </a:r>
            <a:r>
              <a:rPr lang="en-US" dirty="0" smtClean="0"/>
              <a:t>2 standard </a:t>
            </a:r>
            <a:r>
              <a:rPr lang="en-US" dirty="0"/>
              <a:t>deviations may be </a:t>
            </a:r>
            <a:r>
              <a:rPr lang="en-US" dirty="0" smtClean="0"/>
              <a:t>acceptable. </a:t>
            </a:r>
            <a:endParaRPr lang="en-US" dirty="0"/>
          </a:p>
        </p:txBody>
      </p:sp>
    </p:spTree>
    <p:extLst>
      <p:ext uri="{BB962C8B-B14F-4D97-AF65-F5344CB8AC3E}">
        <p14:creationId xmlns:p14="http://schemas.microsoft.com/office/powerpoint/2010/main" val="3101795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Etiology</a:t>
            </a:r>
            <a:endParaRPr lang="en-US" dirty="0"/>
          </a:p>
        </p:txBody>
      </p:sp>
      <p:sp>
        <p:nvSpPr>
          <p:cNvPr id="3" name="Content Placeholder 2"/>
          <p:cNvSpPr>
            <a:spLocks noGrp="1"/>
          </p:cNvSpPr>
          <p:nvPr>
            <p:ph idx="1"/>
          </p:nvPr>
        </p:nvSpPr>
        <p:spPr/>
        <p:txBody>
          <a:bodyPr>
            <a:normAutofit fontScale="85000" lnSpcReduction="20000"/>
          </a:bodyPr>
          <a:lstStyle/>
          <a:p>
            <a:r>
              <a:rPr lang="en-US" dirty="0"/>
              <a:t>Twin studies have found that </a:t>
            </a:r>
            <a:r>
              <a:rPr lang="en-US" dirty="0" smtClean="0"/>
              <a:t>dyslexia was </a:t>
            </a:r>
            <a:r>
              <a:rPr lang="en-US" dirty="0"/>
              <a:t>evident in 68% of monozygotic </a:t>
            </a:r>
            <a:r>
              <a:rPr lang="en-US" dirty="0" smtClean="0"/>
              <a:t>twins, and genetic </a:t>
            </a:r>
            <a:r>
              <a:rPr lang="en-US" dirty="0"/>
              <a:t>effects seem most pronounced in children with high IQs compared </a:t>
            </a:r>
            <a:r>
              <a:rPr lang="en-US" dirty="0" smtClean="0"/>
              <a:t>to those </a:t>
            </a:r>
            <a:r>
              <a:rPr lang="en-US" dirty="0"/>
              <a:t>with low </a:t>
            </a:r>
            <a:r>
              <a:rPr lang="en-US" dirty="0" smtClean="0"/>
              <a:t>IQs.</a:t>
            </a:r>
          </a:p>
          <a:p>
            <a:r>
              <a:rPr lang="en-US" dirty="0" smtClean="0"/>
              <a:t>Left-handedness (50% relatives)</a:t>
            </a:r>
          </a:p>
          <a:p>
            <a:r>
              <a:rPr lang="en-US" dirty="0"/>
              <a:t>the neurological basis of the </a:t>
            </a:r>
            <a:r>
              <a:rPr lang="en-US" dirty="0" smtClean="0"/>
              <a:t>disorder has </a:t>
            </a:r>
            <a:r>
              <a:rPr lang="en-US" dirty="0"/>
              <a:t>been confirmed </a:t>
            </a:r>
            <a:r>
              <a:rPr lang="en-US" dirty="0" smtClean="0"/>
              <a:t>through the </a:t>
            </a:r>
            <a:r>
              <a:rPr lang="en-US" dirty="0"/>
              <a:t>use of functional magnetic resonance brain imaging (fMRI) and </a:t>
            </a:r>
            <a:r>
              <a:rPr lang="en-US" dirty="0" smtClean="0"/>
              <a:t>magneto-encephalography (</a:t>
            </a:r>
            <a:r>
              <a:rPr lang="en-US" dirty="0"/>
              <a:t>MEG</a:t>
            </a:r>
            <a:r>
              <a:rPr lang="en-US" dirty="0" smtClean="0"/>
              <a:t>).</a:t>
            </a:r>
          </a:p>
          <a:p>
            <a:r>
              <a:rPr lang="en-US" dirty="0"/>
              <a:t>Results have demonstrated that the left-hemisphere </a:t>
            </a:r>
            <a:r>
              <a:rPr lang="en-US" dirty="0" smtClean="0"/>
              <a:t>posterior brain </a:t>
            </a:r>
            <a:r>
              <a:rPr lang="en-US" dirty="0"/>
              <a:t>system in dyslexics does not respond appropriately when reading</a:t>
            </a:r>
          </a:p>
        </p:txBody>
      </p:sp>
    </p:spTree>
    <p:extLst>
      <p:ext uri="{BB962C8B-B14F-4D97-AF65-F5344CB8AC3E}">
        <p14:creationId xmlns:p14="http://schemas.microsoft.com/office/powerpoint/2010/main" val="2749799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two different systems </a:t>
            </a:r>
            <a:r>
              <a:rPr lang="en-US" dirty="0" smtClean="0"/>
              <a:t>operate to </a:t>
            </a:r>
            <a:r>
              <a:rPr lang="en-US" dirty="0"/>
              <a:t>develop reading ability, an initial more laborious system of phonetic </a:t>
            </a:r>
            <a:r>
              <a:rPr lang="en-US" dirty="0" smtClean="0"/>
              <a:t>awareness (</a:t>
            </a:r>
            <a:r>
              <a:rPr lang="en-US" dirty="0" err="1"/>
              <a:t>parieto</a:t>
            </a:r>
            <a:r>
              <a:rPr lang="en-US" dirty="0"/>
              <a:t>-temporal region) and a more rapid decoding system used by </a:t>
            </a:r>
            <a:r>
              <a:rPr lang="en-US" dirty="0" smtClean="0"/>
              <a:t>more skilled readers </a:t>
            </a:r>
            <a:r>
              <a:rPr lang="en-US" dirty="0"/>
              <a:t>(e.g., sight vocabulary, from the </a:t>
            </a:r>
            <a:r>
              <a:rPr lang="en-US" dirty="0" err="1"/>
              <a:t>occipito</a:t>
            </a:r>
            <a:r>
              <a:rPr lang="en-US" dirty="0"/>
              <a:t>-temporal region</a:t>
            </a:r>
            <a:r>
              <a:rPr lang="en-US" dirty="0" smtClean="0"/>
              <a:t>).</a:t>
            </a:r>
          </a:p>
          <a:p>
            <a:r>
              <a:rPr lang="en-US" dirty="0"/>
              <a:t>Apparently, dyslexic readers demonstrate </a:t>
            </a:r>
            <a:r>
              <a:rPr lang="en-US" dirty="0" smtClean="0"/>
              <a:t> under-activation </a:t>
            </a:r>
            <a:r>
              <a:rPr lang="en-US" dirty="0"/>
              <a:t>of both these </a:t>
            </a:r>
            <a:r>
              <a:rPr lang="en-US" dirty="0" smtClean="0"/>
              <a:t>areas with </a:t>
            </a:r>
            <a:r>
              <a:rPr lang="en-US" dirty="0"/>
              <a:t>an increased activation of </a:t>
            </a:r>
            <a:r>
              <a:rPr lang="en-US" dirty="0" smtClean="0"/>
              <a:t>the frontal </a:t>
            </a:r>
            <a:r>
              <a:rPr lang="en-US" dirty="0" err="1"/>
              <a:t>gyrus</a:t>
            </a:r>
            <a:r>
              <a:rPr lang="en-US" dirty="0"/>
              <a:t> (letter to sound decoding</a:t>
            </a:r>
            <a:r>
              <a:rPr lang="en-US" dirty="0" smtClean="0"/>
              <a:t>), which </a:t>
            </a:r>
            <a:r>
              <a:rPr lang="en-US" dirty="0"/>
              <a:t>carries the entire </a:t>
            </a:r>
            <a:r>
              <a:rPr lang="en-US" dirty="0" smtClean="0"/>
              <a:t>decoding load </a:t>
            </a:r>
            <a:r>
              <a:rPr lang="en-US" dirty="0"/>
              <a:t>for the dyslexic </a:t>
            </a:r>
            <a:r>
              <a:rPr lang="en-US" dirty="0" smtClean="0"/>
              <a:t>population.</a:t>
            </a:r>
            <a:endParaRPr lang="en-US" dirty="0"/>
          </a:p>
        </p:txBody>
      </p:sp>
    </p:spTree>
    <p:extLst>
      <p:ext uri="{BB962C8B-B14F-4D97-AF65-F5344CB8AC3E}">
        <p14:creationId xmlns:p14="http://schemas.microsoft.com/office/powerpoint/2010/main" val="1191979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Ectopic cells (beneath the surface in dyslexics)</a:t>
            </a:r>
          </a:p>
          <a:p>
            <a:r>
              <a:rPr lang="en-US" dirty="0" smtClean="0"/>
              <a:t>Smaller </a:t>
            </a:r>
            <a:r>
              <a:rPr lang="en-US" dirty="0" err="1" smtClean="0"/>
              <a:t>magno</a:t>
            </a:r>
            <a:r>
              <a:rPr lang="en-US" dirty="0" smtClean="0"/>
              <a:t>-cellular system (seeing moving images).</a:t>
            </a:r>
          </a:p>
          <a:p>
            <a:r>
              <a:rPr lang="en-US" dirty="0"/>
              <a:t>anatomical differences in the medial geniculate (auditory) nucleus of the </a:t>
            </a:r>
            <a:r>
              <a:rPr lang="en-US" dirty="0" smtClean="0"/>
              <a:t>thalamus—an </a:t>
            </a:r>
            <a:r>
              <a:rPr lang="en-US" dirty="0"/>
              <a:t>overall reduction in the cell size.</a:t>
            </a:r>
            <a:endParaRPr lang="en-US" dirty="0" smtClean="0"/>
          </a:p>
          <a:p>
            <a:r>
              <a:rPr lang="en-US" dirty="0" smtClean="0"/>
              <a:t>Dyslexics have to use left as well as right hemispheres. </a:t>
            </a:r>
            <a:endParaRPr lang="en-US" dirty="0"/>
          </a:p>
        </p:txBody>
      </p:sp>
    </p:spTree>
    <p:extLst>
      <p:ext uri="{BB962C8B-B14F-4D97-AF65-F5344CB8AC3E}">
        <p14:creationId xmlns:p14="http://schemas.microsoft.com/office/powerpoint/2010/main" val="686598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Cognitively, the </a:t>
            </a:r>
            <a:r>
              <a:rPr lang="en-US" dirty="0" smtClean="0"/>
              <a:t>linguistic and </a:t>
            </a:r>
            <a:r>
              <a:rPr lang="en-US" dirty="0"/>
              <a:t>visual coding processes should work together to provide links between </a:t>
            </a:r>
            <a:r>
              <a:rPr lang="en-US" dirty="0" smtClean="0"/>
              <a:t>the written </a:t>
            </a:r>
            <a:r>
              <a:rPr lang="en-US" dirty="0"/>
              <a:t>and spoken word. </a:t>
            </a:r>
            <a:endParaRPr lang="en-US" dirty="0" smtClean="0"/>
          </a:p>
          <a:p>
            <a:r>
              <a:rPr lang="en-US" dirty="0" smtClean="0"/>
              <a:t>From </a:t>
            </a:r>
            <a:r>
              <a:rPr lang="en-US" dirty="0"/>
              <a:t>a cognitive perspective, both permanent </a:t>
            </a:r>
            <a:r>
              <a:rPr lang="en-US" dirty="0" smtClean="0"/>
              <a:t>memory and </a:t>
            </a:r>
            <a:r>
              <a:rPr lang="en-US" dirty="0"/>
              <a:t>working memory are involved in learning to read</a:t>
            </a:r>
            <a:r>
              <a:rPr lang="en-US" dirty="0" smtClean="0"/>
              <a:t>.</a:t>
            </a:r>
          </a:p>
          <a:p>
            <a:r>
              <a:rPr lang="en-US" dirty="0"/>
              <a:t>Increased research effort and technological advances have also confirmed </a:t>
            </a:r>
            <a:r>
              <a:rPr lang="en-US" dirty="0" smtClean="0"/>
              <a:t>that deficits </a:t>
            </a:r>
            <a:r>
              <a:rPr lang="en-US" dirty="0"/>
              <a:t>in the phonological components of language are at the basis of dyslexia.</a:t>
            </a:r>
          </a:p>
        </p:txBody>
      </p:sp>
    </p:spTree>
    <p:extLst>
      <p:ext uri="{BB962C8B-B14F-4D97-AF65-F5344CB8AC3E}">
        <p14:creationId xmlns:p14="http://schemas.microsoft.com/office/powerpoint/2010/main" val="719259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a:t>ASSESSMENT</a:t>
            </a:r>
            <a:endParaRPr lang="en-US" sz="2800" dirty="0"/>
          </a:p>
        </p:txBody>
      </p:sp>
      <p:sp>
        <p:nvSpPr>
          <p:cNvPr id="3" name="Content Placeholder 2"/>
          <p:cNvSpPr>
            <a:spLocks noGrp="1"/>
          </p:cNvSpPr>
          <p:nvPr>
            <p:ph idx="1"/>
          </p:nvPr>
        </p:nvSpPr>
        <p:spPr>
          <a:xfrm>
            <a:off x="457200" y="1219200"/>
            <a:ext cx="8229600" cy="5181600"/>
          </a:xfrm>
        </p:spPr>
        <p:txBody>
          <a:bodyPr>
            <a:normAutofit fontScale="77500" lnSpcReduction="20000"/>
          </a:bodyPr>
          <a:lstStyle/>
          <a:p>
            <a:r>
              <a:rPr lang="en-US" dirty="0" smtClean="0"/>
              <a:t>Assessment of </a:t>
            </a:r>
            <a:r>
              <a:rPr lang="en-US" dirty="0"/>
              <a:t>SLD has involved the process of exclusion; for example</a:t>
            </a:r>
            <a:r>
              <a:rPr lang="en-US" dirty="0" smtClean="0"/>
              <a:t>, assessment </a:t>
            </a:r>
            <a:r>
              <a:rPr lang="en-US" dirty="0"/>
              <a:t>is driven by differential diagnosis to rule out competing </a:t>
            </a:r>
            <a:r>
              <a:rPr lang="en-US" dirty="0" smtClean="0"/>
              <a:t>hypotheses to </a:t>
            </a:r>
            <a:r>
              <a:rPr lang="en-US" dirty="0"/>
              <a:t>explain why the child has a reading </a:t>
            </a:r>
            <a:r>
              <a:rPr lang="en-US" dirty="0" smtClean="0"/>
              <a:t>disability.</a:t>
            </a:r>
          </a:p>
          <a:p>
            <a:r>
              <a:rPr lang="en-US" dirty="0"/>
              <a:t>Ruling out other </a:t>
            </a:r>
            <a:r>
              <a:rPr lang="en-US" dirty="0" smtClean="0"/>
              <a:t>possible explanations </a:t>
            </a:r>
            <a:r>
              <a:rPr lang="en-US" dirty="0"/>
              <a:t>for a specific learning disability often entails assessment </a:t>
            </a:r>
            <a:r>
              <a:rPr lang="en-US" dirty="0" smtClean="0"/>
              <a:t>of intellectual</a:t>
            </a:r>
            <a:r>
              <a:rPr lang="en-US" dirty="0"/>
              <a:t>, sensory ( hearing, vision, language), familial, developmental, emotional</a:t>
            </a:r>
            <a:r>
              <a:rPr lang="en-US" dirty="0" smtClean="0"/>
              <a:t>, and </a:t>
            </a:r>
            <a:r>
              <a:rPr lang="en-US" dirty="0"/>
              <a:t>school history (absenteeism, number of schools attended, </a:t>
            </a:r>
            <a:r>
              <a:rPr lang="en-US" dirty="0" smtClean="0"/>
              <a:t>interventions attempted</a:t>
            </a:r>
            <a:r>
              <a:rPr lang="en-US" dirty="0"/>
              <a:t>, etc</a:t>
            </a:r>
            <a:r>
              <a:rPr lang="en-US" dirty="0" smtClean="0"/>
              <a:t>.)</a:t>
            </a:r>
          </a:p>
          <a:p>
            <a:r>
              <a:rPr lang="en-US" dirty="0" smtClean="0"/>
              <a:t>Lyon </a:t>
            </a:r>
            <a:r>
              <a:rPr lang="en-US" dirty="0"/>
              <a:t>&amp; </a:t>
            </a:r>
            <a:r>
              <a:rPr lang="en-US" dirty="0" err="1" smtClean="0"/>
              <a:t>Shaywitz</a:t>
            </a:r>
            <a:r>
              <a:rPr lang="en-US" dirty="0" smtClean="0"/>
              <a:t> (2003</a:t>
            </a:r>
            <a:r>
              <a:rPr lang="en-US" dirty="0"/>
              <a:t>) also </a:t>
            </a:r>
            <a:r>
              <a:rPr lang="en-US" dirty="0" smtClean="0"/>
              <a:t>include reference </a:t>
            </a:r>
            <a:r>
              <a:rPr lang="en-US" dirty="0"/>
              <a:t>to effective classroom instruction. The reason for inclusion of </a:t>
            </a:r>
            <a:r>
              <a:rPr lang="en-US" dirty="0" smtClean="0"/>
              <a:t>instructional history </a:t>
            </a:r>
            <a:r>
              <a:rPr lang="en-US" dirty="0"/>
              <a:t>is because the authors believe that many children with </a:t>
            </a:r>
            <a:r>
              <a:rPr lang="en-US" dirty="0" smtClean="0"/>
              <a:t>reading problems </a:t>
            </a:r>
            <a:r>
              <a:rPr lang="en-US" dirty="0"/>
              <a:t>lack early </a:t>
            </a:r>
            <a:r>
              <a:rPr lang="en-US" dirty="0" smtClean="0"/>
              <a:t>pre-reading </a:t>
            </a:r>
            <a:r>
              <a:rPr lang="en-US" dirty="0"/>
              <a:t>skills, and early intervention targeting </a:t>
            </a:r>
            <a:r>
              <a:rPr lang="en-US" dirty="0" smtClean="0"/>
              <a:t>these deficits </a:t>
            </a:r>
            <a:r>
              <a:rPr lang="en-US" dirty="0"/>
              <a:t>can alleviate the problem in many cases.</a:t>
            </a:r>
          </a:p>
        </p:txBody>
      </p:sp>
    </p:spTree>
    <p:extLst>
      <p:ext uri="{BB962C8B-B14F-4D97-AF65-F5344CB8AC3E}">
        <p14:creationId xmlns:p14="http://schemas.microsoft.com/office/powerpoint/2010/main" val="1981646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INTERVENTION</a:t>
            </a:r>
            <a:endParaRPr lang="en-US" dirty="0"/>
          </a:p>
        </p:txBody>
      </p:sp>
      <p:sp>
        <p:nvSpPr>
          <p:cNvPr id="3" name="Content Placeholder 2"/>
          <p:cNvSpPr>
            <a:spLocks noGrp="1"/>
          </p:cNvSpPr>
          <p:nvPr>
            <p:ph idx="1"/>
          </p:nvPr>
        </p:nvSpPr>
        <p:spPr/>
        <p:txBody>
          <a:bodyPr>
            <a:normAutofit lnSpcReduction="10000"/>
          </a:bodyPr>
          <a:lstStyle/>
          <a:p>
            <a:r>
              <a:rPr lang="en-US" dirty="0"/>
              <a:t>Aaron and Joshi (1992) suggest that poor readers can be grouped into one </a:t>
            </a:r>
            <a:r>
              <a:rPr lang="en-US" dirty="0" smtClean="0"/>
              <a:t>of three </a:t>
            </a:r>
            <a:r>
              <a:rPr lang="en-US" dirty="0"/>
              <a:t>categories: </a:t>
            </a:r>
            <a:endParaRPr lang="en-US" dirty="0" smtClean="0"/>
          </a:p>
          <a:p>
            <a:pPr lvl="1"/>
            <a:r>
              <a:rPr lang="en-US" dirty="0" smtClean="0"/>
              <a:t>deficient </a:t>
            </a:r>
            <a:r>
              <a:rPr lang="en-US" dirty="0"/>
              <a:t>decoding but adequate </a:t>
            </a:r>
            <a:r>
              <a:rPr lang="en-US" dirty="0" smtClean="0"/>
              <a:t>comprehension (</a:t>
            </a:r>
            <a:r>
              <a:rPr lang="en-US" i="1" dirty="0" smtClean="0"/>
              <a:t>fluency </a:t>
            </a:r>
            <a:r>
              <a:rPr lang="en-US" i="1" dirty="0"/>
              <a:t>problem</a:t>
            </a:r>
            <a:r>
              <a:rPr lang="en-US" dirty="0"/>
              <a:t>),</a:t>
            </a:r>
          </a:p>
          <a:p>
            <a:pPr lvl="1"/>
            <a:r>
              <a:rPr lang="en-US" dirty="0" smtClean="0"/>
              <a:t>adequate </a:t>
            </a:r>
            <a:r>
              <a:rPr lang="en-US" dirty="0"/>
              <a:t>decoding but poor comprehension, </a:t>
            </a:r>
            <a:endParaRPr lang="en-US" dirty="0" smtClean="0"/>
          </a:p>
          <a:p>
            <a:pPr lvl="1"/>
            <a:r>
              <a:rPr lang="en-US" dirty="0" smtClean="0"/>
              <a:t>poor </a:t>
            </a:r>
            <a:r>
              <a:rPr lang="en-US" dirty="0"/>
              <a:t>decoding </a:t>
            </a:r>
            <a:r>
              <a:rPr lang="en-US" dirty="0" smtClean="0"/>
              <a:t>and comprehension</a:t>
            </a:r>
            <a:r>
              <a:rPr lang="en-US" dirty="0"/>
              <a:t>. </a:t>
            </a:r>
            <a:endParaRPr lang="en-US" dirty="0" smtClean="0"/>
          </a:p>
          <a:p>
            <a:r>
              <a:rPr lang="en-US" dirty="0" smtClean="0"/>
              <a:t>It </a:t>
            </a:r>
            <a:r>
              <a:rPr lang="en-US" dirty="0"/>
              <a:t>is most likely that children with dyslexia will fall into </a:t>
            </a:r>
            <a:r>
              <a:rPr lang="en-US" dirty="0" smtClean="0"/>
              <a:t>either category </a:t>
            </a:r>
            <a:r>
              <a:rPr lang="en-US" dirty="0"/>
              <a:t>1 or 3.</a:t>
            </a:r>
          </a:p>
        </p:txBody>
      </p:sp>
    </p:spTree>
    <p:extLst>
      <p:ext uri="{BB962C8B-B14F-4D97-AF65-F5344CB8AC3E}">
        <p14:creationId xmlns:p14="http://schemas.microsoft.com/office/powerpoint/2010/main" val="2693609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0000" lnSpcReduction="20000"/>
          </a:bodyPr>
          <a:lstStyle/>
          <a:p>
            <a:r>
              <a:rPr lang="en-US" sz="3400" b="1" i="1" dirty="0"/>
              <a:t>Early Intervention</a:t>
            </a:r>
          </a:p>
          <a:p>
            <a:r>
              <a:rPr lang="en-US" sz="3400" dirty="0"/>
              <a:t>Programs that target phonemic awareness and context in the early years (kindergarten</a:t>
            </a:r>
            <a:r>
              <a:rPr lang="en-US" sz="3400" dirty="0" smtClean="0"/>
              <a:t>, first </a:t>
            </a:r>
            <a:r>
              <a:rPr lang="en-US" sz="3400" dirty="0"/>
              <a:t>grade) have been instrumental in reducing the risk of reading </a:t>
            </a:r>
            <a:r>
              <a:rPr lang="en-US" sz="3400" dirty="0" smtClean="0"/>
              <a:t>difficulties to </a:t>
            </a:r>
            <a:r>
              <a:rPr lang="en-US" sz="3400" dirty="0"/>
              <a:t>less than 5% (</a:t>
            </a:r>
            <a:r>
              <a:rPr lang="en-US" sz="3400" dirty="0" err="1"/>
              <a:t>Shaywitz</a:t>
            </a:r>
            <a:r>
              <a:rPr lang="en-US" sz="3400" dirty="0"/>
              <a:t> et al., 2008), regardless of whether </a:t>
            </a:r>
            <a:r>
              <a:rPr lang="en-US" sz="3400" dirty="0" smtClean="0"/>
              <a:t>programs were </a:t>
            </a:r>
            <a:r>
              <a:rPr lang="en-US" sz="3400" dirty="0"/>
              <a:t>embedded in the classroom, offered in a resource room, or a </a:t>
            </a:r>
            <a:r>
              <a:rPr lang="en-US" sz="3400" dirty="0" smtClean="0"/>
              <a:t>combination of both.</a:t>
            </a:r>
          </a:p>
          <a:p>
            <a:r>
              <a:rPr lang="en-US" sz="3400" b="1" i="1" dirty="0" smtClean="0"/>
              <a:t>Late </a:t>
            </a:r>
            <a:r>
              <a:rPr lang="en-US" sz="3400" b="1" i="1" dirty="0"/>
              <a:t>Intervention</a:t>
            </a:r>
          </a:p>
          <a:p>
            <a:r>
              <a:rPr lang="en-US" sz="3400" dirty="0" smtClean="0"/>
              <a:t>Although direct instruction </a:t>
            </a:r>
            <a:r>
              <a:rPr lang="en-US" sz="3400" dirty="0"/>
              <a:t>and practice in phonological processing can improve accuracy </a:t>
            </a:r>
            <a:r>
              <a:rPr lang="en-US" sz="3400" dirty="0" smtClean="0"/>
              <a:t>of decoding </a:t>
            </a:r>
            <a:r>
              <a:rPr lang="en-US" sz="3400" dirty="0"/>
              <a:t>(Lovett, Barron, &amp; Benson, 2003), the majority of those with </a:t>
            </a:r>
            <a:r>
              <a:rPr lang="en-US" sz="3400" dirty="0" smtClean="0"/>
              <a:t>dyslexia continue </a:t>
            </a:r>
            <a:r>
              <a:rPr lang="en-US" sz="3400" dirty="0"/>
              <a:t>to be plagued by fluency issues and problems with labored reading</a:t>
            </a:r>
            <a:r>
              <a:rPr lang="en-US" sz="3400" dirty="0" smtClean="0"/>
              <a:t>, which </a:t>
            </a:r>
            <a:r>
              <a:rPr lang="en-US" sz="3400" dirty="0"/>
              <a:t>impedes progress and hinders comprehension. Programs that </a:t>
            </a:r>
            <a:r>
              <a:rPr lang="en-US" sz="3400" dirty="0" smtClean="0"/>
              <a:t>target reading </a:t>
            </a:r>
            <a:r>
              <a:rPr lang="en-US" sz="3400" dirty="0"/>
              <a:t>for comprehension and repeated reading approaches (student reads </a:t>
            </a:r>
            <a:r>
              <a:rPr lang="en-US" sz="3400" dirty="0" smtClean="0"/>
              <a:t>the same </a:t>
            </a:r>
            <a:r>
              <a:rPr lang="en-US" sz="3400" dirty="0"/>
              <a:t>passage multiple times, trying to beat his or her earlier time) have </a:t>
            </a:r>
            <a:r>
              <a:rPr lang="en-US" sz="3400" dirty="0" smtClean="0"/>
              <a:t>been successful </a:t>
            </a:r>
            <a:r>
              <a:rPr lang="en-US" sz="3400" dirty="0"/>
              <a:t>in enhancing reading fluency and critical thinking in some students</a:t>
            </a:r>
          </a:p>
          <a:p>
            <a:endParaRPr lang="en-US" dirty="0"/>
          </a:p>
        </p:txBody>
      </p:sp>
    </p:spTree>
    <p:extLst>
      <p:ext uri="{BB962C8B-B14F-4D97-AF65-F5344CB8AC3E}">
        <p14:creationId xmlns:p14="http://schemas.microsoft.com/office/powerpoint/2010/main" val="3105517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Reading Fluency and Repeated Readings</a:t>
            </a:r>
            <a:endParaRPr lang="en-US" sz="3600" dirty="0"/>
          </a:p>
        </p:txBody>
      </p:sp>
      <p:sp>
        <p:nvSpPr>
          <p:cNvPr id="3" name="Content Placeholder 2"/>
          <p:cNvSpPr>
            <a:spLocks noGrp="1"/>
          </p:cNvSpPr>
          <p:nvPr>
            <p:ph idx="1"/>
          </p:nvPr>
        </p:nvSpPr>
        <p:spPr/>
        <p:txBody>
          <a:bodyPr>
            <a:normAutofit lnSpcReduction="10000"/>
          </a:bodyPr>
          <a:lstStyle/>
          <a:p>
            <a:r>
              <a:rPr lang="en-US" dirty="0"/>
              <a:t>Students read a </a:t>
            </a:r>
            <a:r>
              <a:rPr lang="en-US" dirty="0" smtClean="0"/>
              <a:t>selected passage </a:t>
            </a:r>
            <a:r>
              <a:rPr lang="en-US" dirty="0"/>
              <a:t>(curriculum based) and use their own reading rate as a baseline </a:t>
            </a:r>
            <a:r>
              <a:rPr lang="en-US" dirty="0" smtClean="0"/>
              <a:t>for improved </a:t>
            </a:r>
            <a:r>
              <a:rPr lang="en-US" dirty="0"/>
              <a:t>performance</a:t>
            </a:r>
            <a:r>
              <a:rPr lang="en-US" dirty="0" smtClean="0"/>
              <a:t>.</a:t>
            </a:r>
          </a:p>
          <a:p>
            <a:r>
              <a:rPr lang="en-US" dirty="0"/>
              <a:t>Reading rate (words per minute) is calculated by </a:t>
            </a:r>
            <a:r>
              <a:rPr lang="en-US" dirty="0" smtClean="0"/>
              <a:t>dividing the </a:t>
            </a:r>
            <a:r>
              <a:rPr lang="en-US" dirty="0"/>
              <a:t>number of words read </a:t>
            </a:r>
            <a:r>
              <a:rPr lang="en-US" dirty="0" smtClean="0"/>
              <a:t>correctly by </a:t>
            </a:r>
            <a:r>
              <a:rPr lang="en-US" dirty="0"/>
              <a:t>seconds read and multiplying </a:t>
            </a:r>
            <a:r>
              <a:rPr lang="en-US" dirty="0" smtClean="0"/>
              <a:t>by 60</a:t>
            </a:r>
            <a:r>
              <a:rPr lang="en-US" dirty="0"/>
              <a:t>. Comprehension questions at </a:t>
            </a:r>
            <a:r>
              <a:rPr lang="en-US" dirty="0" smtClean="0"/>
              <a:t>the end </a:t>
            </a:r>
            <a:r>
              <a:rPr lang="en-US" dirty="0"/>
              <a:t>of the reading passage provide </a:t>
            </a:r>
            <a:r>
              <a:rPr lang="en-US" dirty="0" smtClean="0"/>
              <a:t>an index </a:t>
            </a:r>
            <a:r>
              <a:rPr lang="en-US" dirty="0"/>
              <a:t>of rate/comprehension.</a:t>
            </a:r>
          </a:p>
        </p:txBody>
      </p:sp>
    </p:spTree>
    <p:extLst>
      <p:ext uri="{BB962C8B-B14F-4D97-AF65-F5344CB8AC3E}">
        <p14:creationId xmlns:p14="http://schemas.microsoft.com/office/powerpoint/2010/main" val="4201254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t>Reading Comprehension </a:t>
            </a:r>
            <a:r>
              <a:rPr lang="en-US" sz="2800" b="1" dirty="0" smtClean="0"/>
              <a:t>and Graphic </a:t>
            </a:r>
            <a:r>
              <a:rPr lang="en-US" sz="2800" b="1" dirty="0"/>
              <a:t>Organizers</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a:t>Graphic organizers </a:t>
            </a:r>
            <a:r>
              <a:rPr lang="en-US" dirty="0" smtClean="0"/>
              <a:t>are </a:t>
            </a:r>
            <a:r>
              <a:rPr lang="en-US" dirty="0"/>
              <a:t>visual and/or spatial methods </a:t>
            </a:r>
            <a:r>
              <a:rPr lang="en-US" dirty="0" smtClean="0"/>
              <a:t>of highlighting </a:t>
            </a:r>
            <a:r>
              <a:rPr lang="en-US" dirty="0"/>
              <a:t>important information </a:t>
            </a:r>
            <a:r>
              <a:rPr lang="en-US" dirty="0" smtClean="0"/>
              <a:t>to be </a:t>
            </a:r>
            <a:r>
              <a:rPr lang="en-US" dirty="0"/>
              <a:t>presented by drawing on a </a:t>
            </a:r>
            <a:r>
              <a:rPr lang="en-US" dirty="0" smtClean="0"/>
              <a:t>reader’s previous </a:t>
            </a:r>
            <a:r>
              <a:rPr lang="en-US" dirty="0"/>
              <a:t>knowledge base and </a:t>
            </a:r>
            <a:r>
              <a:rPr lang="en-US" dirty="0" smtClean="0"/>
              <a:t>providing a </a:t>
            </a:r>
            <a:r>
              <a:rPr lang="en-US" dirty="0"/>
              <a:t>framework for facilitating and </a:t>
            </a:r>
            <a:r>
              <a:rPr lang="en-US" dirty="0" smtClean="0"/>
              <a:t>incorporating new </a:t>
            </a:r>
            <a:r>
              <a:rPr lang="en-US" dirty="0"/>
              <a:t>information.</a:t>
            </a:r>
            <a:endParaRPr lang="en-US" dirty="0" smtClean="0"/>
          </a:p>
          <a:p>
            <a:r>
              <a:rPr lang="en-US" dirty="0" smtClean="0"/>
              <a:t>Studies have </a:t>
            </a:r>
            <a:r>
              <a:rPr lang="en-US" dirty="0"/>
              <a:t>demonstrated that graphic </a:t>
            </a:r>
            <a:r>
              <a:rPr lang="en-US" dirty="0" smtClean="0"/>
              <a:t>organizers are </a:t>
            </a:r>
            <a:r>
              <a:rPr lang="en-US" dirty="0"/>
              <a:t>most effective when </a:t>
            </a:r>
            <a:r>
              <a:rPr lang="en-US" dirty="0" smtClean="0"/>
              <a:t>they are </a:t>
            </a:r>
            <a:r>
              <a:rPr lang="en-US" dirty="0"/>
              <a:t>created by the students, </a:t>
            </a:r>
            <a:r>
              <a:rPr lang="en-US" dirty="0" smtClean="0"/>
              <a:t>positioned after </a:t>
            </a:r>
            <a:r>
              <a:rPr lang="en-US" dirty="0"/>
              <a:t>the text, and used for </a:t>
            </a:r>
            <a:r>
              <a:rPr lang="en-US" dirty="0" smtClean="0"/>
              <a:t>a longer </a:t>
            </a:r>
            <a:r>
              <a:rPr lang="en-US" dirty="0"/>
              <a:t>period of </a:t>
            </a:r>
            <a:r>
              <a:rPr lang="en-US" dirty="0" smtClean="0"/>
              <a:t>time. </a:t>
            </a:r>
          </a:p>
          <a:p>
            <a:r>
              <a:rPr lang="en-US" dirty="0"/>
              <a:t>particularly helpful for SLD students because of their documented problems </a:t>
            </a:r>
            <a:r>
              <a:rPr lang="en-US" dirty="0" smtClean="0"/>
              <a:t>organizing and </a:t>
            </a:r>
            <a:r>
              <a:rPr lang="en-US" dirty="0"/>
              <a:t>recalling verbal </a:t>
            </a:r>
            <a:r>
              <a:rPr lang="en-US" dirty="0" smtClean="0"/>
              <a:t>information </a:t>
            </a:r>
            <a:r>
              <a:rPr lang="en-US" dirty="0"/>
              <a:t>and their noted </a:t>
            </a:r>
            <a:r>
              <a:rPr lang="en-US" dirty="0" smtClean="0"/>
              <a:t>strengths in </a:t>
            </a:r>
            <a:r>
              <a:rPr lang="en-US" dirty="0"/>
              <a:t>spatial or visual reasoning</a:t>
            </a:r>
          </a:p>
        </p:txBody>
      </p:sp>
    </p:spTree>
    <p:extLst>
      <p:ext uri="{BB962C8B-B14F-4D97-AF65-F5344CB8AC3E}">
        <p14:creationId xmlns:p14="http://schemas.microsoft.com/office/powerpoint/2010/main" val="280345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Response to Intervention </a:t>
            </a:r>
            <a:r>
              <a:rPr lang="en-US" b="1" i="1" dirty="0" smtClean="0"/>
              <a:t>Models</a:t>
            </a:r>
            <a:endParaRPr lang="en-US" dirty="0"/>
          </a:p>
        </p:txBody>
      </p:sp>
      <p:sp>
        <p:nvSpPr>
          <p:cNvPr id="3" name="Content Placeholder 2"/>
          <p:cNvSpPr>
            <a:spLocks noGrp="1"/>
          </p:cNvSpPr>
          <p:nvPr>
            <p:ph idx="1"/>
          </p:nvPr>
        </p:nvSpPr>
        <p:spPr>
          <a:xfrm>
            <a:off x="457200" y="1295400"/>
            <a:ext cx="8229600" cy="5334000"/>
          </a:xfrm>
        </p:spPr>
        <p:txBody>
          <a:bodyPr>
            <a:normAutofit fontScale="62500" lnSpcReduction="20000"/>
          </a:bodyPr>
          <a:lstStyle/>
          <a:p>
            <a:r>
              <a:rPr lang="en-US" dirty="0" smtClean="0"/>
              <a:t>The </a:t>
            </a:r>
            <a:r>
              <a:rPr lang="en-US" dirty="0"/>
              <a:t>IDEA Act provides for the use of Response to </a:t>
            </a:r>
            <a:r>
              <a:rPr lang="en-US" dirty="0" smtClean="0"/>
              <a:t>Intervention (</a:t>
            </a:r>
            <a:r>
              <a:rPr lang="en-US" dirty="0"/>
              <a:t>RTI) models to identify and assess children. </a:t>
            </a:r>
            <a:r>
              <a:rPr lang="en-US" dirty="0" smtClean="0"/>
              <a:t>RTI consists </a:t>
            </a:r>
            <a:r>
              <a:rPr lang="en-US" dirty="0"/>
              <a:t>of tiered instruction where children who </a:t>
            </a:r>
            <a:r>
              <a:rPr lang="en-US" dirty="0" smtClean="0"/>
              <a:t>have difficulty </a:t>
            </a:r>
            <a:r>
              <a:rPr lang="en-US" dirty="0"/>
              <a:t>learning to read using typical methods of </a:t>
            </a:r>
            <a:r>
              <a:rPr lang="en-US" dirty="0" smtClean="0"/>
              <a:t>instruction are </a:t>
            </a:r>
            <a:r>
              <a:rPr lang="en-US" dirty="0"/>
              <a:t>provided with small-group, intensive instruction</a:t>
            </a:r>
            <a:r>
              <a:rPr lang="en-US" dirty="0" smtClean="0"/>
              <a:t>. Those </a:t>
            </a:r>
            <a:r>
              <a:rPr lang="en-US" dirty="0"/>
              <a:t>who need additional intervention may </a:t>
            </a:r>
            <a:r>
              <a:rPr lang="en-US" dirty="0" smtClean="0"/>
              <a:t>receive one-on-one </a:t>
            </a:r>
            <a:r>
              <a:rPr lang="en-US" dirty="0"/>
              <a:t>special education. This approach seeks to </a:t>
            </a:r>
            <a:r>
              <a:rPr lang="en-US" dirty="0" smtClean="0"/>
              <a:t>provide each </a:t>
            </a:r>
            <a:r>
              <a:rPr lang="en-US" dirty="0"/>
              <a:t>child with the appropriate level of </a:t>
            </a:r>
            <a:r>
              <a:rPr lang="en-US" dirty="0" smtClean="0"/>
              <a:t>instruction required </a:t>
            </a:r>
            <a:r>
              <a:rPr lang="en-US" dirty="0"/>
              <a:t>for his or her individual </a:t>
            </a:r>
            <a:r>
              <a:rPr lang="en-US" dirty="0" smtClean="0"/>
              <a:t>needs.</a:t>
            </a:r>
          </a:p>
          <a:p>
            <a:r>
              <a:rPr lang="en-US" dirty="0" smtClean="0"/>
              <a:t>First</a:t>
            </a:r>
            <a:r>
              <a:rPr lang="en-US" dirty="0"/>
              <a:t>, there are no clear guidelines provided or objective means to determine what are or are not considered appropriate forms or levels of </a:t>
            </a:r>
            <a:r>
              <a:rPr lang="en-US" dirty="0" smtClean="0"/>
              <a:t>intervention.</a:t>
            </a:r>
          </a:p>
          <a:p>
            <a:r>
              <a:rPr lang="en-US" dirty="0" smtClean="0"/>
              <a:t>While </a:t>
            </a:r>
            <a:r>
              <a:rPr lang="en-US" dirty="0"/>
              <a:t>some mainstream teachers naturally provide appropriate interventions which may even enable LD students to succeed, other teachers will have considerable difficulty providing any level of appropriate intervention. </a:t>
            </a:r>
            <a:endParaRPr lang="en-US" dirty="0" smtClean="0"/>
          </a:p>
          <a:p>
            <a:r>
              <a:rPr lang="en-US" dirty="0" smtClean="0"/>
              <a:t>Some students </a:t>
            </a:r>
            <a:r>
              <a:rPr lang="en-US" dirty="0"/>
              <a:t>(most notably those with lower cognitive abilities) will naturally struggle to keep up with their classmates regardless of any intervention which may be provided. As such, while some truly LD students may not be identified through RTI, many more non-LD underachievers will be found eligible for LD services.</a:t>
            </a:r>
          </a:p>
        </p:txBody>
      </p:sp>
    </p:spTree>
    <p:extLst>
      <p:ext uri="{BB962C8B-B14F-4D97-AF65-F5344CB8AC3E}">
        <p14:creationId xmlns:p14="http://schemas.microsoft.com/office/powerpoint/2010/main" val="709547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i="1" dirty="0"/>
              <a:t>dyslexia </a:t>
            </a:r>
            <a:r>
              <a:rPr lang="en-US" dirty="0" smtClean="0"/>
              <a:t>is diagnosed </a:t>
            </a:r>
            <a:r>
              <a:rPr lang="en-US" dirty="0"/>
              <a:t>if achievement in </a:t>
            </a:r>
            <a:r>
              <a:rPr lang="en-US" dirty="0" smtClean="0"/>
              <a:t>reading (</a:t>
            </a:r>
            <a:r>
              <a:rPr lang="en-US" dirty="0"/>
              <a:t>accuracy, fluency (speed), or comprehension</a:t>
            </a:r>
            <a:r>
              <a:rPr lang="en-US" dirty="0" smtClean="0"/>
              <a:t>) is </a:t>
            </a:r>
            <a:r>
              <a:rPr lang="en-US" dirty="0"/>
              <a:t>significantly below </a:t>
            </a:r>
            <a:r>
              <a:rPr lang="en-US" dirty="0" smtClean="0"/>
              <a:t>the expected </a:t>
            </a:r>
            <a:r>
              <a:rPr lang="en-US" dirty="0"/>
              <a:t>level</a:t>
            </a:r>
            <a:r>
              <a:rPr lang="en-US" dirty="0" smtClean="0"/>
              <a:t>.</a:t>
            </a:r>
          </a:p>
          <a:p>
            <a:r>
              <a:rPr lang="en-US" dirty="0"/>
              <a:t>the prevalence of Reading Disorder </a:t>
            </a:r>
            <a:r>
              <a:rPr lang="en-US" dirty="0" smtClean="0"/>
              <a:t>in US is estimated </a:t>
            </a:r>
            <a:r>
              <a:rPr lang="en-US" dirty="0"/>
              <a:t>to be approximately 4% </a:t>
            </a:r>
            <a:r>
              <a:rPr lang="en-US" dirty="0" smtClean="0"/>
              <a:t>of the </a:t>
            </a:r>
            <a:r>
              <a:rPr lang="en-US" dirty="0"/>
              <a:t>school-age population and is </a:t>
            </a:r>
            <a:r>
              <a:rPr lang="en-US" dirty="0" smtClean="0"/>
              <a:t>far more </a:t>
            </a:r>
            <a:r>
              <a:rPr lang="en-US" dirty="0"/>
              <a:t>prevalent in males (60 to 80</a:t>
            </a:r>
            <a:r>
              <a:rPr lang="en-US" dirty="0" smtClean="0"/>
              <a:t>%).</a:t>
            </a:r>
          </a:p>
          <a:p>
            <a:r>
              <a:rPr lang="en-US" dirty="0"/>
              <a:t>A Mathematics Disorder may be </a:t>
            </a:r>
            <a:r>
              <a:rPr lang="en-US" dirty="0" smtClean="0"/>
              <a:t>evident in </a:t>
            </a:r>
            <a:r>
              <a:rPr lang="en-US" dirty="0"/>
              <a:t>problems understanding </a:t>
            </a:r>
            <a:r>
              <a:rPr lang="en-US" dirty="0" smtClean="0"/>
              <a:t>or naming </a:t>
            </a:r>
            <a:r>
              <a:rPr lang="en-US" dirty="0"/>
              <a:t>mathematical concepts, operations</a:t>
            </a:r>
            <a:r>
              <a:rPr lang="en-US" dirty="0" smtClean="0"/>
              <a:t>, and </a:t>
            </a:r>
            <a:r>
              <a:rPr lang="en-US" dirty="0"/>
              <a:t>functions. </a:t>
            </a:r>
            <a:endParaRPr lang="en-US" dirty="0" smtClean="0"/>
          </a:p>
          <a:p>
            <a:r>
              <a:rPr lang="en-US" dirty="0" smtClean="0"/>
              <a:t>Mathematics disorders </a:t>
            </a:r>
            <a:r>
              <a:rPr lang="en-US" dirty="0"/>
              <a:t>are less prevalent than </a:t>
            </a:r>
            <a:r>
              <a:rPr lang="en-US" dirty="0" smtClean="0"/>
              <a:t>reading disorders </a:t>
            </a:r>
            <a:r>
              <a:rPr lang="en-US" dirty="0"/>
              <a:t>and appear in 1% </a:t>
            </a:r>
            <a:r>
              <a:rPr lang="en-US" dirty="0" smtClean="0"/>
              <a:t>of school-aged </a:t>
            </a:r>
            <a:r>
              <a:rPr lang="en-US" dirty="0"/>
              <a:t>children.</a:t>
            </a:r>
          </a:p>
        </p:txBody>
      </p:sp>
    </p:spTree>
    <p:extLst>
      <p:ext uri="{BB962C8B-B14F-4D97-AF65-F5344CB8AC3E}">
        <p14:creationId xmlns:p14="http://schemas.microsoft.com/office/powerpoint/2010/main" val="20314881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Steps in Direct Behavioral </a:t>
            </a:r>
            <a:r>
              <a:rPr lang="en-US" dirty="0" smtClean="0"/>
              <a:t>Instruction</a:t>
            </a:r>
            <a:endParaRPr lang="en-US" dirty="0"/>
          </a:p>
        </p:txBody>
      </p:sp>
      <p:sp>
        <p:nvSpPr>
          <p:cNvPr id="3" name="Content Placeholder 2"/>
          <p:cNvSpPr>
            <a:spLocks noGrp="1"/>
          </p:cNvSpPr>
          <p:nvPr>
            <p:ph idx="1"/>
          </p:nvPr>
        </p:nvSpPr>
        <p:spPr>
          <a:xfrm>
            <a:off x="457200" y="914400"/>
            <a:ext cx="8229600" cy="4953000"/>
          </a:xfrm>
        </p:spPr>
        <p:txBody>
          <a:bodyPr>
            <a:noAutofit/>
          </a:bodyPr>
          <a:lstStyle/>
          <a:p>
            <a:pPr marL="0" indent="0">
              <a:buNone/>
            </a:pPr>
            <a:r>
              <a:rPr lang="en-US" sz="2400" dirty="0" smtClean="0"/>
              <a:t>1</a:t>
            </a:r>
            <a:r>
              <a:rPr lang="en-US" sz="2400" dirty="0"/>
              <a:t>. Review the child’s existing abilities.</a:t>
            </a:r>
          </a:p>
          <a:p>
            <a:pPr marL="0" indent="0">
              <a:buNone/>
            </a:pPr>
            <a:r>
              <a:rPr lang="en-US" sz="2400" dirty="0"/>
              <a:t>2. Develop a short statement of goals at the </a:t>
            </a:r>
            <a:r>
              <a:rPr lang="en-US" sz="2400" dirty="0" smtClean="0"/>
              <a:t>beginning of </a:t>
            </a:r>
            <a:r>
              <a:rPr lang="en-US" sz="2400" dirty="0"/>
              <a:t>each lesson.</a:t>
            </a:r>
          </a:p>
          <a:p>
            <a:pPr marL="0" indent="0">
              <a:buNone/>
            </a:pPr>
            <a:r>
              <a:rPr lang="en-US" sz="2400" dirty="0"/>
              <a:t>3. Present new concepts and material in small steps, </a:t>
            </a:r>
            <a:r>
              <a:rPr lang="en-US" sz="2400" dirty="0" smtClean="0"/>
              <a:t>each followed </a:t>
            </a:r>
            <a:r>
              <a:rPr lang="en-US" sz="2400" dirty="0"/>
              <a:t>by student practice.</a:t>
            </a:r>
          </a:p>
          <a:p>
            <a:pPr marL="0" indent="0">
              <a:buNone/>
            </a:pPr>
            <a:r>
              <a:rPr lang="en-US" sz="2400" dirty="0"/>
              <a:t>4. Provide clear and detailed instructions and explanations.</a:t>
            </a:r>
          </a:p>
          <a:p>
            <a:pPr marL="0" indent="0">
              <a:buNone/>
            </a:pPr>
            <a:r>
              <a:rPr lang="en-US" sz="2400" dirty="0"/>
              <a:t>5. Provide considerable practice for all students.</a:t>
            </a:r>
          </a:p>
          <a:p>
            <a:pPr marL="0" indent="0">
              <a:buNone/>
            </a:pPr>
            <a:r>
              <a:rPr lang="en-US" sz="2400" dirty="0"/>
              <a:t>6. Check student understanding of concepts continually</a:t>
            </a:r>
            <a:r>
              <a:rPr lang="en-US" sz="2400" dirty="0" smtClean="0"/>
              <a:t>, in </a:t>
            </a:r>
            <a:r>
              <a:rPr lang="en-US" sz="2400" dirty="0"/>
              <a:t>response to teacher questions.</a:t>
            </a:r>
          </a:p>
          <a:p>
            <a:pPr marL="0" indent="0">
              <a:buNone/>
            </a:pPr>
            <a:r>
              <a:rPr lang="en-US" sz="2400" dirty="0"/>
              <a:t>7. Provide explicit guidance for each student during </a:t>
            </a:r>
            <a:r>
              <a:rPr lang="en-US" sz="2400" dirty="0" smtClean="0"/>
              <a:t>initial practice</a:t>
            </a:r>
            <a:r>
              <a:rPr lang="en-US" sz="2400" dirty="0"/>
              <a:t>.</a:t>
            </a:r>
          </a:p>
          <a:p>
            <a:pPr marL="0" indent="0">
              <a:buNone/>
            </a:pPr>
            <a:r>
              <a:rPr lang="en-US" sz="2400" dirty="0"/>
              <a:t>8. Provide systematic feedback and corrections.</a:t>
            </a:r>
          </a:p>
          <a:p>
            <a:pPr marL="0" indent="0">
              <a:buNone/>
            </a:pPr>
            <a:r>
              <a:rPr lang="en-US" sz="2400" dirty="0"/>
              <a:t>9. Provide explicit instruction and practice for </a:t>
            </a:r>
            <a:r>
              <a:rPr lang="en-US" sz="2400" dirty="0" smtClean="0"/>
              <a:t>exercises completed </a:t>
            </a:r>
            <a:r>
              <a:rPr lang="en-US" sz="2400" dirty="0"/>
              <a:t>by students at their desks.</a:t>
            </a:r>
          </a:p>
        </p:txBody>
      </p:sp>
    </p:spTree>
    <p:extLst>
      <p:ext uri="{BB962C8B-B14F-4D97-AF65-F5344CB8AC3E}">
        <p14:creationId xmlns:p14="http://schemas.microsoft.com/office/powerpoint/2010/main" val="253039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 Disorder </a:t>
            </a:r>
            <a:r>
              <a:rPr lang="en-US" dirty="0" smtClean="0"/>
              <a:t>of Written </a:t>
            </a:r>
            <a:r>
              <a:rPr lang="en-US" dirty="0"/>
              <a:t>Expression beyond </a:t>
            </a:r>
            <a:r>
              <a:rPr lang="en-US" dirty="0" smtClean="0"/>
              <a:t>spelling is </a:t>
            </a:r>
            <a:r>
              <a:rPr lang="en-US" dirty="0"/>
              <a:t>more difficult to assess due to a </a:t>
            </a:r>
            <a:r>
              <a:rPr lang="en-US" dirty="0" smtClean="0"/>
              <a:t>lack of </a:t>
            </a:r>
            <a:r>
              <a:rPr lang="en-US" dirty="0"/>
              <a:t>standardized measures and the </a:t>
            </a:r>
            <a:r>
              <a:rPr lang="en-US" dirty="0" smtClean="0"/>
              <a:t>difficult and </a:t>
            </a:r>
            <a:r>
              <a:rPr lang="en-US" dirty="0"/>
              <a:t>often laborious methods </a:t>
            </a:r>
            <a:r>
              <a:rPr lang="en-US" dirty="0" smtClean="0"/>
              <a:t>of scoring </a:t>
            </a:r>
            <a:r>
              <a:rPr lang="en-US" dirty="0"/>
              <a:t>instruments that are available.</a:t>
            </a:r>
          </a:p>
          <a:p>
            <a:r>
              <a:rPr lang="en-US" dirty="0"/>
              <a:t>Prevalence rates are also </a:t>
            </a:r>
            <a:r>
              <a:rPr lang="en-US" dirty="0" smtClean="0"/>
              <a:t>lacking for </a:t>
            </a:r>
            <a:r>
              <a:rPr lang="en-US" dirty="0"/>
              <a:t>this lesser known disorder</a:t>
            </a:r>
            <a:r>
              <a:rPr lang="en-US" dirty="0" smtClean="0"/>
              <a:t>.</a:t>
            </a:r>
            <a:endParaRPr lang="en-US" dirty="0"/>
          </a:p>
          <a:p>
            <a:r>
              <a:rPr lang="en-US" dirty="0"/>
              <a:t>disorders of spelling or handwriting alone are not considered sufficient </a:t>
            </a:r>
            <a:r>
              <a:rPr lang="en-US" dirty="0" smtClean="0"/>
              <a:t>to diagnose </a:t>
            </a:r>
            <a:r>
              <a:rPr lang="en-US" dirty="0"/>
              <a:t>a Disorder of Written Expression.</a:t>
            </a:r>
          </a:p>
        </p:txBody>
      </p:sp>
    </p:spTree>
    <p:extLst>
      <p:ext uri="{BB962C8B-B14F-4D97-AF65-F5344CB8AC3E}">
        <p14:creationId xmlns:p14="http://schemas.microsoft.com/office/powerpoint/2010/main" val="20854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Autofit/>
          </a:bodyPr>
          <a:lstStyle/>
          <a:p>
            <a:r>
              <a:rPr lang="en-US" sz="2600" b="1" dirty="0" smtClean="0"/>
              <a:t>DSM V Diagnostic Criteria of Specific Learning Disorder</a:t>
            </a:r>
            <a:endParaRPr lang="en-US" sz="2600" b="1" dirty="0"/>
          </a:p>
        </p:txBody>
      </p:sp>
      <p:sp>
        <p:nvSpPr>
          <p:cNvPr id="3" name="Content Placeholder 2"/>
          <p:cNvSpPr>
            <a:spLocks noGrp="1"/>
          </p:cNvSpPr>
          <p:nvPr>
            <p:ph idx="1"/>
          </p:nvPr>
        </p:nvSpPr>
        <p:spPr>
          <a:xfrm>
            <a:off x="457200" y="533400"/>
            <a:ext cx="8229600" cy="6172200"/>
          </a:xfrm>
        </p:spPr>
        <p:txBody>
          <a:bodyPr>
            <a:noAutofit/>
          </a:bodyPr>
          <a:lstStyle/>
          <a:p>
            <a:pPr marL="0" indent="0">
              <a:buNone/>
            </a:pPr>
            <a:r>
              <a:rPr lang="en-US" sz="1900" dirty="0" smtClean="0"/>
              <a:t>A. Difficulties </a:t>
            </a:r>
            <a:r>
              <a:rPr lang="en-US" sz="1900" dirty="0"/>
              <a:t>learning and using academic skills, as indicated by the presence of at </a:t>
            </a:r>
            <a:r>
              <a:rPr lang="en-US" sz="1900" dirty="0" smtClean="0"/>
              <a:t>least one </a:t>
            </a:r>
            <a:r>
              <a:rPr lang="en-US" sz="1900" dirty="0"/>
              <a:t>of the following symptoms that have persisted for at least 6 months, despite </a:t>
            </a:r>
            <a:r>
              <a:rPr lang="en-US" sz="1900" dirty="0" smtClean="0"/>
              <a:t>the provision </a:t>
            </a:r>
            <a:r>
              <a:rPr lang="en-US" sz="1900" dirty="0"/>
              <a:t>of interventions that target those difficulties:</a:t>
            </a:r>
          </a:p>
          <a:p>
            <a:pPr marL="0" indent="0">
              <a:buNone/>
            </a:pPr>
            <a:r>
              <a:rPr lang="en-US" sz="1900" dirty="0"/>
              <a:t>1. Inaccurate or slow and effortful word reading (e.g., reads single words aloud </a:t>
            </a:r>
            <a:r>
              <a:rPr lang="en-US" sz="1900" dirty="0" smtClean="0"/>
              <a:t>incorrectly or </a:t>
            </a:r>
            <a:r>
              <a:rPr lang="en-US" sz="1900" dirty="0"/>
              <a:t>slowly and hesitantly, frequently guesses words, has difficulty </a:t>
            </a:r>
            <a:r>
              <a:rPr lang="en-US" sz="1900" dirty="0" smtClean="0"/>
              <a:t>sounding out </a:t>
            </a:r>
            <a:r>
              <a:rPr lang="en-US" sz="1900" dirty="0"/>
              <a:t>words).</a:t>
            </a:r>
          </a:p>
          <a:p>
            <a:pPr marL="0" indent="0">
              <a:buNone/>
            </a:pPr>
            <a:r>
              <a:rPr lang="en-US" sz="1900" dirty="0"/>
              <a:t>2. Difficulty understanding the meaning of what is read (e.g., may read text </a:t>
            </a:r>
            <a:r>
              <a:rPr lang="en-US" sz="1900" dirty="0" smtClean="0"/>
              <a:t>accurately but </a:t>
            </a:r>
            <a:r>
              <a:rPr lang="en-US" sz="1900" dirty="0"/>
              <a:t>not understand the sequence, relationships, inferences, or deeper meanings </a:t>
            </a:r>
            <a:r>
              <a:rPr lang="en-US" sz="1900" dirty="0" smtClean="0"/>
              <a:t>of what </a:t>
            </a:r>
            <a:r>
              <a:rPr lang="en-US" sz="1900" dirty="0"/>
              <a:t>is read).</a:t>
            </a:r>
          </a:p>
          <a:p>
            <a:pPr marL="0" indent="0">
              <a:buNone/>
            </a:pPr>
            <a:r>
              <a:rPr lang="en-US" sz="1900" dirty="0"/>
              <a:t>3. Difficulties with spelling (e.g., may add, omit, or substitute vowels or consonants).</a:t>
            </a:r>
          </a:p>
          <a:p>
            <a:pPr marL="0" indent="0">
              <a:buNone/>
            </a:pPr>
            <a:r>
              <a:rPr lang="en-US" sz="1900" dirty="0"/>
              <a:t>4. Difficulties with written expression (e.g., makes multiple grammatical or </a:t>
            </a:r>
            <a:r>
              <a:rPr lang="en-US" sz="1900" dirty="0" smtClean="0"/>
              <a:t>punctuation errors </a:t>
            </a:r>
            <a:r>
              <a:rPr lang="en-US" sz="1900" dirty="0"/>
              <a:t>within sentences; employs poor paragraph organization; written </a:t>
            </a:r>
            <a:r>
              <a:rPr lang="en-US" sz="1900" dirty="0" smtClean="0"/>
              <a:t>expression of </a:t>
            </a:r>
            <a:r>
              <a:rPr lang="en-US" sz="1900" dirty="0"/>
              <a:t>ideas lacks clarity).</a:t>
            </a:r>
          </a:p>
          <a:p>
            <a:pPr marL="0" indent="0">
              <a:buNone/>
            </a:pPr>
            <a:r>
              <a:rPr lang="en-US" sz="1900" dirty="0"/>
              <a:t>5. Difficulties mastering number sense, number facts, or calculation (e.g., has </a:t>
            </a:r>
            <a:r>
              <a:rPr lang="en-US" sz="1900" dirty="0" smtClean="0"/>
              <a:t>poor understanding </a:t>
            </a:r>
            <a:r>
              <a:rPr lang="en-US" sz="1900" dirty="0"/>
              <a:t>of numbers, their magnitude, and relationships; counts on fingers </a:t>
            </a:r>
            <a:r>
              <a:rPr lang="en-US" sz="1900" dirty="0" smtClean="0"/>
              <a:t>to add </a:t>
            </a:r>
            <a:r>
              <a:rPr lang="en-US" sz="1900" dirty="0"/>
              <a:t>single-digit numbers instead of recalling the math fact as peers do; gets lost </a:t>
            </a:r>
            <a:r>
              <a:rPr lang="en-US" sz="1900" dirty="0" smtClean="0"/>
              <a:t>in the </a:t>
            </a:r>
            <a:r>
              <a:rPr lang="en-US" sz="1900" dirty="0"/>
              <a:t>midst of arithmetic computation and may switch procedures).</a:t>
            </a:r>
          </a:p>
          <a:p>
            <a:pPr marL="0" indent="0">
              <a:buNone/>
            </a:pPr>
            <a:r>
              <a:rPr lang="en-US" sz="1900" dirty="0"/>
              <a:t>6. Difficulties with mathematical reasoning (e.g., has severe difficulty applying </a:t>
            </a:r>
            <a:r>
              <a:rPr lang="en-US" sz="1900" dirty="0" smtClean="0"/>
              <a:t>mathematical concepts</a:t>
            </a:r>
            <a:r>
              <a:rPr lang="en-US" sz="1900" dirty="0"/>
              <a:t>, facts, or procedures to solve quantitative problems).</a:t>
            </a:r>
          </a:p>
        </p:txBody>
      </p:sp>
    </p:spTree>
    <p:extLst>
      <p:ext uri="{BB962C8B-B14F-4D97-AF65-F5344CB8AC3E}">
        <p14:creationId xmlns:p14="http://schemas.microsoft.com/office/powerpoint/2010/main" val="12369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486400"/>
          </a:xfrm>
        </p:spPr>
        <p:txBody>
          <a:bodyPr>
            <a:normAutofit fontScale="70000" lnSpcReduction="20000"/>
          </a:bodyPr>
          <a:lstStyle/>
          <a:p>
            <a:pPr marL="0" indent="0">
              <a:buNone/>
            </a:pPr>
            <a:r>
              <a:rPr lang="en-US" b="1" dirty="0"/>
              <a:t>B</a:t>
            </a:r>
            <a:r>
              <a:rPr lang="en-US" dirty="0"/>
              <a:t>. The affected academic skills are substantially and quantifiably below those </a:t>
            </a:r>
            <a:r>
              <a:rPr lang="en-US" dirty="0" smtClean="0"/>
              <a:t>expected for </a:t>
            </a:r>
            <a:r>
              <a:rPr lang="en-US" dirty="0"/>
              <a:t>the individual’s chronological age, and cause significant interference with </a:t>
            </a:r>
            <a:r>
              <a:rPr lang="en-US" dirty="0" smtClean="0"/>
              <a:t>academic or </a:t>
            </a:r>
            <a:r>
              <a:rPr lang="en-US" dirty="0"/>
              <a:t>occupational performance, or with activities of daily living, as confirmed by </a:t>
            </a:r>
            <a:r>
              <a:rPr lang="en-US" dirty="0" smtClean="0"/>
              <a:t>individually administered </a:t>
            </a:r>
            <a:r>
              <a:rPr lang="en-US" dirty="0"/>
              <a:t>standardized achievement measures and comprehensive </a:t>
            </a:r>
            <a:r>
              <a:rPr lang="en-US" dirty="0" smtClean="0"/>
              <a:t>clinical assessment</a:t>
            </a:r>
            <a:r>
              <a:rPr lang="en-US" dirty="0"/>
              <a:t>. For individuals age 17 years and older, a documented history of </a:t>
            </a:r>
            <a:r>
              <a:rPr lang="en-US" dirty="0" smtClean="0"/>
              <a:t>impairing learning </a:t>
            </a:r>
            <a:r>
              <a:rPr lang="en-US" dirty="0"/>
              <a:t>difficulties may be substituted for the standardized assessment.</a:t>
            </a:r>
          </a:p>
          <a:p>
            <a:pPr marL="0" indent="0">
              <a:buNone/>
            </a:pPr>
            <a:r>
              <a:rPr lang="en-US" dirty="0"/>
              <a:t>C. The learning difficulties begin during school-age years but may not become fully </a:t>
            </a:r>
            <a:r>
              <a:rPr lang="en-US" dirty="0" smtClean="0"/>
              <a:t>manifest until </a:t>
            </a:r>
            <a:r>
              <a:rPr lang="en-US" dirty="0"/>
              <a:t>the demands for those affected academic </a:t>
            </a:r>
            <a:r>
              <a:rPr lang="en-US" dirty="0" smtClean="0"/>
              <a:t>skills </a:t>
            </a:r>
            <a:r>
              <a:rPr lang="en-US" dirty="0"/>
              <a:t>exceed the individual’s </a:t>
            </a:r>
            <a:r>
              <a:rPr lang="en-US" dirty="0" smtClean="0"/>
              <a:t>limited capacities </a:t>
            </a:r>
            <a:r>
              <a:rPr lang="en-US" dirty="0"/>
              <a:t>(e.g., as in timed tests, reading or writing lengthy complex reports for </a:t>
            </a:r>
            <a:r>
              <a:rPr lang="en-US" dirty="0" smtClean="0"/>
              <a:t>a tight </a:t>
            </a:r>
            <a:r>
              <a:rPr lang="en-US" dirty="0"/>
              <a:t>deadline, excessively heavy academic loads).</a:t>
            </a:r>
          </a:p>
          <a:p>
            <a:pPr marL="0" indent="0">
              <a:buNone/>
            </a:pPr>
            <a:r>
              <a:rPr lang="en-US" dirty="0"/>
              <a:t>D. The learning difficulties are not better accounted for by intellectual disabilities, </a:t>
            </a:r>
            <a:r>
              <a:rPr lang="en-US" dirty="0" smtClean="0"/>
              <a:t>uncorrected visual </a:t>
            </a:r>
            <a:r>
              <a:rPr lang="en-US" dirty="0"/>
              <a:t>or auditory acuity, other mental or neurological disorders, </a:t>
            </a:r>
            <a:r>
              <a:rPr lang="en-US" dirty="0" smtClean="0"/>
              <a:t>psychosocial adversity</a:t>
            </a:r>
            <a:r>
              <a:rPr lang="en-US" dirty="0"/>
              <a:t>, lack of proficiency in the language of academic instruction, or </a:t>
            </a:r>
            <a:r>
              <a:rPr lang="en-US" dirty="0" smtClean="0"/>
              <a:t>inadequate educational </a:t>
            </a:r>
            <a:r>
              <a:rPr lang="en-US" dirty="0"/>
              <a:t>instruction.</a:t>
            </a:r>
          </a:p>
        </p:txBody>
      </p:sp>
    </p:spTree>
    <p:extLst>
      <p:ext uri="{BB962C8B-B14F-4D97-AF65-F5344CB8AC3E}">
        <p14:creationId xmlns:p14="http://schemas.microsoft.com/office/powerpoint/2010/main" val="3947797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Note; The four diagnostic criteria are to be met based on a clinical synthesis of the </a:t>
            </a:r>
            <a:r>
              <a:rPr lang="en-US" b="1" dirty="0" smtClean="0"/>
              <a:t>individual’s history </a:t>
            </a:r>
            <a:r>
              <a:rPr lang="en-US" b="1" dirty="0"/>
              <a:t>(developmental, medical, family, educational), school reports, and </a:t>
            </a:r>
            <a:r>
              <a:rPr lang="en-US" b="1" dirty="0" err="1" smtClean="0"/>
              <a:t>psychoeducational</a:t>
            </a:r>
            <a:r>
              <a:rPr lang="en-US" b="1" dirty="0" smtClean="0"/>
              <a:t> assessment</a:t>
            </a:r>
            <a:r>
              <a:rPr lang="en-US" b="1" dirty="0"/>
              <a:t>.</a:t>
            </a:r>
          </a:p>
          <a:p>
            <a:pPr marL="0" indent="0">
              <a:buNone/>
            </a:pPr>
            <a:r>
              <a:rPr lang="en-US" b="1" dirty="0"/>
              <a:t>Coding note: Specify all academic domains and </a:t>
            </a:r>
            <a:r>
              <a:rPr lang="en-US" b="1" dirty="0" err="1"/>
              <a:t>subskills</a:t>
            </a:r>
            <a:r>
              <a:rPr lang="en-US" b="1" dirty="0"/>
              <a:t> that are impaired. When </a:t>
            </a:r>
            <a:r>
              <a:rPr lang="en-US" b="1" dirty="0" smtClean="0"/>
              <a:t>more than </a:t>
            </a:r>
            <a:r>
              <a:rPr lang="en-US" b="1" dirty="0"/>
              <a:t>one domain is impaired, each one should be coded individually according to the </a:t>
            </a:r>
            <a:r>
              <a:rPr lang="en-US" b="1" dirty="0" smtClean="0"/>
              <a:t>following </a:t>
            </a:r>
            <a:r>
              <a:rPr lang="en-US" b="1" dirty="0" err="1" smtClean="0"/>
              <a:t>specifiers</a:t>
            </a:r>
            <a:r>
              <a:rPr lang="en-US" b="1" dirty="0"/>
              <a:t>.</a:t>
            </a:r>
          </a:p>
          <a:p>
            <a:pPr marL="0" indent="0">
              <a:buNone/>
            </a:pPr>
            <a:r>
              <a:rPr lang="en-US" b="1" i="1" dirty="0" smtClean="0"/>
              <a:t>Specify </a:t>
            </a:r>
            <a:r>
              <a:rPr lang="en-US" b="1" dirty="0"/>
              <a:t>if:</a:t>
            </a:r>
          </a:p>
          <a:p>
            <a:pPr marL="0" indent="0">
              <a:buNone/>
            </a:pPr>
            <a:r>
              <a:rPr lang="en-US" b="1" dirty="0" smtClean="0"/>
              <a:t>315.00 </a:t>
            </a:r>
            <a:r>
              <a:rPr lang="en-US" b="1" dirty="0"/>
              <a:t>(F81.0) With impairment in reading:</a:t>
            </a:r>
          </a:p>
          <a:p>
            <a:pPr lvl="1"/>
            <a:r>
              <a:rPr lang="en-US" b="1" dirty="0"/>
              <a:t>Word reading accuracy</a:t>
            </a:r>
          </a:p>
          <a:p>
            <a:pPr lvl="1"/>
            <a:r>
              <a:rPr lang="en-US" b="1" dirty="0"/>
              <a:t>Reading rate or fluency</a:t>
            </a:r>
          </a:p>
          <a:p>
            <a:pPr lvl="1"/>
            <a:r>
              <a:rPr lang="en-US" b="1" dirty="0"/>
              <a:t>Reading comprehension</a:t>
            </a:r>
          </a:p>
          <a:p>
            <a:pPr marL="0" indent="0">
              <a:buNone/>
            </a:pPr>
            <a:r>
              <a:rPr lang="en-US" b="1" dirty="0"/>
              <a:t>Note: </a:t>
            </a:r>
            <a:r>
              <a:rPr lang="en-US" b="1" i="1" dirty="0"/>
              <a:t>Dyslexia </a:t>
            </a:r>
            <a:r>
              <a:rPr lang="en-US" b="1" dirty="0"/>
              <a:t>is an alternative term used to refer to a pattern of learning </a:t>
            </a:r>
            <a:r>
              <a:rPr lang="en-US" b="1" dirty="0" smtClean="0"/>
              <a:t>difficulties characterized </a:t>
            </a:r>
            <a:r>
              <a:rPr lang="en-US" b="1" dirty="0"/>
              <a:t>by problems with accurate or fluent word recognition, poor decoding</a:t>
            </a:r>
            <a:r>
              <a:rPr lang="en-US" b="1" dirty="0" smtClean="0"/>
              <a:t>, and </a:t>
            </a:r>
            <a:r>
              <a:rPr lang="en-US" b="1" dirty="0"/>
              <a:t>poor spelling abilities. If dyslexia is used to specify this particular pattern of difficulties</a:t>
            </a:r>
            <a:r>
              <a:rPr lang="en-US" b="1" dirty="0" smtClean="0"/>
              <a:t>, it </a:t>
            </a:r>
            <a:r>
              <a:rPr lang="en-US" b="1" dirty="0"/>
              <a:t>is important also to specify any additional difficulties that are present</a:t>
            </a:r>
            <a:r>
              <a:rPr lang="en-US" b="1" dirty="0" smtClean="0"/>
              <a:t>, such </a:t>
            </a:r>
            <a:r>
              <a:rPr lang="en-US" b="1" dirty="0"/>
              <a:t>as difficulties with reading comprehension or math reasoning.</a:t>
            </a:r>
            <a:endParaRPr lang="en-US" dirty="0"/>
          </a:p>
        </p:txBody>
      </p:sp>
    </p:spTree>
    <p:extLst>
      <p:ext uri="{BB962C8B-B14F-4D97-AF65-F5344CB8AC3E}">
        <p14:creationId xmlns:p14="http://schemas.microsoft.com/office/powerpoint/2010/main" val="195262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dirty="0"/>
              <a:t>315.2 (F81.81) </a:t>
            </a:r>
            <a:r>
              <a:rPr lang="en-US" dirty="0" smtClean="0"/>
              <a:t>With </a:t>
            </a:r>
            <a:r>
              <a:rPr lang="en-US" dirty="0"/>
              <a:t>impairment in written expression:</a:t>
            </a:r>
          </a:p>
          <a:p>
            <a:pPr lvl="1"/>
            <a:r>
              <a:rPr lang="en-US" dirty="0"/>
              <a:t>Spelling accuracy</a:t>
            </a:r>
          </a:p>
          <a:p>
            <a:pPr lvl="1"/>
            <a:r>
              <a:rPr lang="en-US" dirty="0"/>
              <a:t>Grammar and punctuation accuracy</a:t>
            </a:r>
          </a:p>
          <a:p>
            <a:pPr lvl="1"/>
            <a:r>
              <a:rPr lang="en-US" dirty="0"/>
              <a:t>Clarity or organization of written expression</a:t>
            </a:r>
          </a:p>
          <a:p>
            <a:pPr marL="0" indent="0">
              <a:buNone/>
            </a:pPr>
            <a:r>
              <a:rPr lang="en-US" dirty="0"/>
              <a:t>315.1 (</a:t>
            </a:r>
            <a:r>
              <a:rPr lang="en-US" dirty="0" smtClean="0"/>
              <a:t>F81 </a:t>
            </a:r>
            <a:r>
              <a:rPr lang="en-US" dirty="0"/>
              <a:t>.2) With impairment in mathematics:</a:t>
            </a:r>
          </a:p>
          <a:p>
            <a:pPr lvl="1"/>
            <a:r>
              <a:rPr lang="en-US" dirty="0"/>
              <a:t>Number sense</a:t>
            </a:r>
          </a:p>
          <a:p>
            <a:pPr lvl="1"/>
            <a:r>
              <a:rPr lang="en-US" dirty="0"/>
              <a:t>Memorization of arithmetic facts</a:t>
            </a:r>
          </a:p>
          <a:p>
            <a:pPr lvl="1"/>
            <a:r>
              <a:rPr lang="en-US" dirty="0"/>
              <a:t>Accurate or fluent calculation</a:t>
            </a:r>
          </a:p>
          <a:p>
            <a:pPr lvl="1"/>
            <a:r>
              <a:rPr lang="en-US" dirty="0"/>
              <a:t>Accurate math reasoning</a:t>
            </a:r>
          </a:p>
          <a:p>
            <a:pPr marL="0" indent="0">
              <a:buNone/>
            </a:pPr>
            <a:r>
              <a:rPr lang="en-US" dirty="0"/>
              <a:t>Note: </a:t>
            </a:r>
            <a:r>
              <a:rPr lang="en-US" i="1" dirty="0"/>
              <a:t>Dyscalculia </a:t>
            </a:r>
            <a:r>
              <a:rPr lang="en-US" dirty="0"/>
              <a:t>is an </a:t>
            </a:r>
            <a:r>
              <a:rPr lang="en-US" dirty="0" smtClean="0"/>
              <a:t>alterative </a:t>
            </a:r>
            <a:r>
              <a:rPr lang="en-US" dirty="0"/>
              <a:t>term used to refer to a pattern of difficulties </a:t>
            </a:r>
            <a:r>
              <a:rPr lang="en-US" dirty="0" smtClean="0"/>
              <a:t>characterized by </a:t>
            </a:r>
            <a:r>
              <a:rPr lang="en-US" dirty="0"/>
              <a:t>problems processing numerical information, learning arithmetic facts</a:t>
            </a:r>
            <a:r>
              <a:rPr lang="en-US" dirty="0" smtClean="0"/>
              <a:t>, and </a:t>
            </a:r>
            <a:r>
              <a:rPr lang="en-US" dirty="0"/>
              <a:t>performing accurate or fluent calculations. If dyscalculia is used to specify </a:t>
            </a:r>
            <a:r>
              <a:rPr lang="en-US" dirty="0" smtClean="0"/>
              <a:t>this particular </a:t>
            </a:r>
            <a:r>
              <a:rPr lang="en-US" dirty="0"/>
              <a:t>pattern of mathematic difficulties, it is important also to specify any </a:t>
            </a:r>
            <a:r>
              <a:rPr lang="en-US" dirty="0" smtClean="0"/>
              <a:t>additional difficulties </a:t>
            </a:r>
            <a:r>
              <a:rPr lang="en-US" dirty="0"/>
              <a:t>that are present, such as difficulties with math reasoning or word </a:t>
            </a:r>
            <a:r>
              <a:rPr lang="en-US" dirty="0" smtClean="0"/>
              <a:t>reasoning accuracy</a:t>
            </a:r>
            <a:r>
              <a:rPr lang="en-US" dirty="0"/>
              <a:t>.</a:t>
            </a:r>
          </a:p>
        </p:txBody>
      </p:sp>
    </p:spTree>
    <p:extLst>
      <p:ext uri="{BB962C8B-B14F-4D97-AF65-F5344CB8AC3E}">
        <p14:creationId xmlns:p14="http://schemas.microsoft.com/office/powerpoint/2010/main" val="1323126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4399</TotalTime>
  <Words>4263</Words>
  <Application>Microsoft Office PowerPoint</Application>
  <PresentationFormat>On-screen Show (4:3)</PresentationFormat>
  <Paragraphs>174</Paragraphs>
  <Slides>40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SPECIFIC LEARNING DISABILITIES</vt:lpstr>
      <vt:lpstr>Nature of Learning Disabilities</vt:lpstr>
      <vt:lpstr>THE DSM DEFINITION OF LEARNING DISORDERS</vt:lpstr>
      <vt:lpstr>PowerPoint Presentation</vt:lpstr>
      <vt:lpstr>PowerPoint Presentation</vt:lpstr>
      <vt:lpstr>DSM V Diagnostic Criteria of Specific Learning Disorder</vt:lpstr>
      <vt:lpstr>PowerPoint Presentation</vt:lpstr>
      <vt:lpstr>PowerPoint Presentation</vt:lpstr>
      <vt:lpstr>PowerPoint Presentation</vt:lpstr>
      <vt:lpstr>PowerPoint Presentation</vt:lpstr>
      <vt:lpstr>THE FEDERAL DEFINITION OF LEARNING DISABILITY</vt:lpstr>
      <vt:lpstr>Discrepancy Criteria</vt:lpstr>
      <vt:lpstr>PowerPoint Presentation</vt:lpstr>
      <vt:lpstr>PowerPoint Presentation</vt:lpstr>
      <vt:lpstr>THE NATIONAL JOINT COMMITTEE FOR LEARNING DISABILITIES</vt:lpstr>
      <vt:lpstr>CONTROVERSY AND TRENDS IN THE DEFINITION OF LEARNING DISABILITIES</vt:lpstr>
      <vt:lpstr>PowerPoint Presentation</vt:lpstr>
      <vt:lpstr>Response to Intervention Models</vt:lpstr>
      <vt:lpstr>PREVALENCE</vt:lpstr>
      <vt:lpstr>LEARNING DISABILITIES AND SOCIAL SKILLS DEFICITS</vt:lpstr>
      <vt:lpstr>PowerPoint Presentation</vt:lpstr>
      <vt:lpstr>PowerPoint Presentation</vt:lpstr>
      <vt:lpstr>PowerPoint Presentation</vt:lpstr>
      <vt:lpstr>LEARNING DISABILITIES AND SUBTYPES</vt:lpstr>
      <vt:lpstr>PowerPoint Presentation</vt:lpstr>
      <vt:lpstr>PowerPoint Presentation</vt:lpstr>
      <vt:lpstr>Specific Reading Disability/Developmental Dyslexia</vt:lpstr>
      <vt:lpstr>PowerPoint Presentation</vt:lpstr>
      <vt:lpstr>PowerPoint Presentation</vt:lpstr>
      <vt:lpstr>Etiology</vt:lpstr>
      <vt:lpstr>PowerPoint Presentation</vt:lpstr>
      <vt:lpstr>PowerPoint Presentation</vt:lpstr>
      <vt:lpstr>PowerPoint Presentation</vt:lpstr>
      <vt:lpstr>ASSESSMENT</vt:lpstr>
      <vt:lpstr>INTERVENTION</vt:lpstr>
      <vt:lpstr>PowerPoint Presentation</vt:lpstr>
      <vt:lpstr>Reading Fluency and Repeated Readings</vt:lpstr>
      <vt:lpstr>Reading Comprehension and Graphic Organizers</vt:lpstr>
      <vt:lpstr>Response to Intervention Models</vt:lpstr>
      <vt:lpstr>Steps in Direct Behavioral Instruction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 LEARNING DISABILITIES</dc:title>
  <dc:creator>Adnan Adil</dc:creator>
  <cp:lastModifiedBy>Mohsin</cp:lastModifiedBy>
  <cp:revision>32</cp:revision>
  <dcterms:created xsi:type="dcterms:W3CDTF">2012-06-20T04:45:26Z</dcterms:created>
  <dcterms:modified xsi:type="dcterms:W3CDTF">2020-04-30T04:34:53Z</dcterms:modified>
</cp:coreProperties>
</file>