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80C1-18E3-43EE-9A17-67D83E994591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5AD1C-7927-44BF-9543-697F70441E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EC54-38BB-4573-A825-C42130F1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33E2-8FFE-4D0B-BD62-2AB935E0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00B9-BFCE-4D5F-9A32-EC2221FACDAE}" type="datetimeFigureOut">
              <a:rPr lang="en-US" smtClean="0"/>
              <a:pPr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364D-9D32-4917-A6A7-3B2E68FBB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/>
              <a:t>Bioenergetics and Biological Oxidation</a:t>
            </a:r>
            <a:br>
              <a:rPr lang="en-US" sz="6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 </a:t>
            </a:r>
            <a:r>
              <a:rPr lang="en-US" b="1" dirty="0" err="1" smtClean="0"/>
              <a:t>Usman</a:t>
            </a:r>
            <a:r>
              <a:rPr lang="en-US" b="1" dirty="0" smtClean="0"/>
              <a:t> </a:t>
            </a:r>
            <a:r>
              <a:rPr lang="en-US" b="1" dirty="0" err="1" smtClean="0"/>
              <a:t>ShahNawaz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 eaLnBrk="1" hangingPunct="1"/>
            <a:r>
              <a:rPr lang="en-US" smtClean="0"/>
              <a:t>The concentration of protons is assumed to be 10</a:t>
            </a:r>
            <a:r>
              <a:rPr lang="en-US" baseline="30000" smtClean="0"/>
              <a:t>7</a:t>
            </a:r>
            <a:r>
              <a:rPr lang="en-US" smtClean="0"/>
              <a:t> mol/L – that is, pH=7. 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mtClean="0"/>
              <a:t>Although </a:t>
            </a:r>
            <a:r>
              <a:rPr lang="el-GR" smtClean="0"/>
              <a:t>Δ</a:t>
            </a:r>
            <a:r>
              <a:rPr lang="en-US" smtClean="0"/>
              <a:t>G° represents energy changes at these nonphysiologic concentrations of reactants and products, it is nonetheless useful in comparing the energy changes of different reactions. 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mtClean="0"/>
              <a:t>Further, </a:t>
            </a:r>
            <a:r>
              <a:rPr lang="el-GR" smtClean="0"/>
              <a:t>Δ</a:t>
            </a:r>
            <a:r>
              <a:rPr lang="en-US" smtClean="0"/>
              <a:t>G° can readily be determined from measurement of the equilibrium constant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Sign of </a:t>
            </a:r>
            <a:r>
              <a:rPr lang="el-GR" sz="4000" dirty="0" smtClean="0"/>
              <a:t>Δ</a:t>
            </a:r>
            <a:r>
              <a:rPr lang="en-US" sz="4000" b="1" dirty="0" smtClean="0"/>
              <a:t>G predicts the direction of a reaction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63000" cy="4800600"/>
          </a:xfrm>
        </p:spPr>
        <p:txBody>
          <a:bodyPr/>
          <a:lstStyle/>
          <a:p>
            <a:pPr eaLnBrk="1" hangingPunct="1"/>
            <a:r>
              <a:rPr lang="en-US" smtClean="0"/>
              <a:t>The change in free energy, </a:t>
            </a:r>
            <a:r>
              <a:rPr lang="el-GR" smtClean="0"/>
              <a:t>Δ</a:t>
            </a:r>
            <a:r>
              <a:rPr lang="en-US" smtClean="0"/>
              <a:t>G, can be used to predict the direction of a reaction at constant temperature and pressure.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Consider the reaction: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		A		B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2743200" y="4876800"/>
            <a:ext cx="914400" cy="2286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Negative </a:t>
            </a:r>
            <a:r>
              <a:rPr lang="el-GR" dirty="0" smtClean="0"/>
              <a:t>Δ</a:t>
            </a:r>
            <a:r>
              <a:rPr lang="en-US" b="1" dirty="0" smtClean="0"/>
              <a:t>G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4958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If </a:t>
            </a:r>
            <a:r>
              <a:rPr lang="el-GR" sz="2800" smtClean="0"/>
              <a:t>Δ</a:t>
            </a:r>
            <a:r>
              <a:rPr lang="en-US" sz="2800" smtClean="0"/>
              <a:t>G is a negative number, there is a net loss of energy, and the reaction goes spontaneously – that is, A is converted into B. 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The reaction is said to be </a:t>
            </a:r>
            <a:r>
              <a:rPr lang="en-US" sz="2800" b="1" smtClean="0"/>
              <a:t>exergonic</a:t>
            </a:r>
            <a:r>
              <a:rPr lang="en-US" sz="2800" smtClean="0"/>
              <a:t>.</a:t>
            </a:r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4854" y="1981200"/>
            <a:ext cx="3285292" cy="3886200"/>
          </a:xfr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Positive </a:t>
            </a:r>
            <a:r>
              <a:rPr lang="el-GR" sz="4000" dirty="0" smtClean="0"/>
              <a:t>Δ</a:t>
            </a:r>
            <a:r>
              <a:rPr lang="en-US" sz="4000" b="1" dirty="0" smtClean="0"/>
              <a:t>G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95800" cy="5562600"/>
          </a:xfrm>
        </p:spPr>
        <p:txBody>
          <a:bodyPr/>
          <a:lstStyle/>
          <a:p>
            <a:pPr eaLnBrk="1" hangingPunct="1"/>
            <a:r>
              <a:rPr lang="en-US" sz="2800" smtClean="0"/>
              <a:t>If </a:t>
            </a:r>
            <a:r>
              <a:rPr lang="el-GR" sz="2800" smtClean="0"/>
              <a:t>Δ</a:t>
            </a:r>
            <a:r>
              <a:rPr lang="en-US" sz="2800" smtClean="0"/>
              <a:t>G is a positive number, there is a net gain of energy, and the reaction does not go spontaneously from B to A.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800" smtClean="0"/>
              <a:t>The reaction is said to be </a:t>
            </a:r>
            <a:r>
              <a:rPr lang="en-US" sz="2800" b="1" smtClean="0"/>
              <a:t>endergonic, </a:t>
            </a:r>
            <a:r>
              <a:rPr lang="en-US" sz="2800" smtClean="0"/>
              <a:t>and energy must be added to the system to make the reaction go from B to A.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271588"/>
            <a:ext cx="4343400" cy="5281612"/>
          </a:xfr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dirty="0" smtClean="0"/>
              <a:t>Δ</a:t>
            </a:r>
            <a:r>
              <a:rPr lang="en-US" b="1" dirty="0" smtClean="0"/>
              <a:t>G is zero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l-GR" smtClean="0"/>
              <a:t>Δ</a:t>
            </a:r>
            <a:r>
              <a:rPr lang="en-US" smtClean="0"/>
              <a:t>G = 0, the reactants are in equilibrium.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When a reaction is proceeding spontaneously – that is, free energy is being lost – then the reaction continues until </a:t>
            </a:r>
            <a:r>
              <a:rPr lang="el-GR" smtClean="0"/>
              <a:t>Δ</a:t>
            </a:r>
            <a:r>
              <a:rPr lang="en-US" smtClean="0"/>
              <a:t>G reaches zero and equilibrium is established.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/>
              <a:t>Δ</a:t>
            </a:r>
            <a:r>
              <a:rPr lang="en-US" sz="4000" b="1" dirty="0" smtClean="0"/>
              <a:t>G of the forward and back reactions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839200" cy="4724400"/>
          </a:xfrm>
        </p:spPr>
        <p:txBody>
          <a:bodyPr/>
          <a:lstStyle/>
          <a:p>
            <a:pPr eaLnBrk="1" hangingPunct="1"/>
            <a:r>
              <a:rPr lang="en-US" smtClean="0"/>
              <a:t>The free energy of the forward reaction (A → B) is equal in magnitude but opposite in sign to that of the back reaction (B → A).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For example, if </a:t>
            </a:r>
            <a:r>
              <a:rPr lang="el-GR" smtClean="0"/>
              <a:t>Δ</a:t>
            </a:r>
            <a:r>
              <a:rPr lang="en-US" smtClean="0"/>
              <a:t>G of the forward reaction is -5000 cal/mol, then that of the backward reaction is +5000 cal/mol.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dirty="0" smtClean="0"/>
              <a:t>Δ</a:t>
            </a:r>
            <a:r>
              <a:rPr lang="en-US" sz="3600" b="1" dirty="0" smtClean="0"/>
              <a:t>G depends on the concentration of reactants and products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eaLnBrk="1" hangingPunct="1"/>
            <a:r>
              <a:rPr lang="el-GR" smtClean="0"/>
              <a:t>Δ</a:t>
            </a:r>
            <a:r>
              <a:rPr lang="en-US" smtClean="0"/>
              <a:t>G of the reaction A → B depends on the concentration of the reactant and product.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At constant temperature and pressure, the following relationship can be derived: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</a:t>
            </a:r>
          </a:p>
          <a:p>
            <a:pPr eaLnBrk="1" hangingPunct="1"/>
            <a:endParaRPr lang="en-US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4724400"/>
            <a:ext cx="4041775" cy="804863"/>
          </a:xfr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5745163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l-GR" sz="2800" smtClean="0"/>
              <a:t>Δ</a:t>
            </a:r>
            <a:r>
              <a:rPr lang="en-US" sz="2800" smtClean="0"/>
              <a:t>G° is the standard free energy change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800" smtClean="0"/>
              <a:t>R is the gas constant cal/mol • degree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800" smtClean="0"/>
              <a:t>T is the absolute temperature (°K)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800" smtClean="0"/>
              <a:t>[A] and [B] are the actual concentrations of the reactant and product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800" smtClean="0"/>
              <a:t>ln represents the natural logarithm.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381000"/>
            <a:ext cx="5181600" cy="1473200"/>
          </a:xfr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pPr eaLnBrk="1" hangingPunct="1"/>
            <a:r>
              <a:rPr lang="el-GR" sz="3600" dirty="0" smtClean="0"/>
              <a:t>Δ</a:t>
            </a:r>
            <a:r>
              <a:rPr lang="en-US" sz="3200" b="1" dirty="0" smtClean="0"/>
              <a:t>G depends on the concentration of reactants and products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A reaction with a positive </a:t>
            </a:r>
            <a:r>
              <a:rPr lang="el-GR" sz="2800" smtClean="0"/>
              <a:t>Δ</a:t>
            </a:r>
            <a:r>
              <a:rPr lang="en-US" sz="2800" smtClean="0"/>
              <a:t>G° can proceed in the forward direction (have a negative overall </a:t>
            </a:r>
            <a:r>
              <a:rPr lang="el-GR" sz="2800" smtClean="0"/>
              <a:t>Δ</a:t>
            </a:r>
            <a:r>
              <a:rPr lang="en-US" sz="2800" smtClean="0"/>
              <a:t>G) if the ratio of products to reactants ([B]/[A]) is sufficiently small (that is, the ratio of reactants to products is large). For example, consider the reaction: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4572000"/>
            <a:ext cx="6324600" cy="1109663"/>
          </a:xfr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Example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5720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Figure shows reaction conditions in which the concentration of reactant, glucose 6-phosphate, is high compared with the concentration of product, fructose 6-phosphate.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This means that the ratio of the product to reactant is small, 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RT </a:t>
            </a:r>
            <a:r>
              <a:rPr lang="en-US" sz="2000" dirty="0" err="1" smtClean="0"/>
              <a:t>ln</a:t>
            </a:r>
            <a:r>
              <a:rPr lang="en-US" sz="2000" dirty="0" smtClean="0"/>
              <a:t>([fructose 6-phosphate] 	[glucose 6-phosphate])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is large and negative, causing </a:t>
            </a:r>
            <a:r>
              <a:rPr lang="el-GR" sz="2000" dirty="0" smtClean="0"/>
              <a:t>Δ</a:t>
            </a:r>
            <a:r>
              <a:rPr lang="en-US" sz="2000" dirty="0" smtClean="0"/>
              <a:t>G to be negative despite </a:t>
            </a:r>
            <a:r>
              <a:rPr lang="el-GR" sz="2000" dirty="0" smtClean="0"/>
              <a:t>Δ</a:t>
            </a:r>
            <a:r>
              <a:rPr lang="en-US" sz="2000" dirty="0" smtClean="0"/>
              <a:t>G° being positive.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Thus, the reaction can proceed in the forward direction.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2458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838200"/>
            <a:ext cx="4495800" cy="6019800"/>
          </a:xfrm>
          <a:noFill/>
        </p:spPr>
      </p:pic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914400" y="3657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Bioenergetics is the quantitative study of the energy transduction that occur in living cells and of the nature and function of the chemical processes underlying these transductions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Standard free energy change, </a:t>
            </a:r>
            <a:r>
              <a:rPr lang="el-GR" sz="4000" dirty="0" smtClean="0"/>
              <a:t>Δ</a:t>
            </a:r>
            <a:r>
              <a:rPr lang="en-US" sz="3600" b="1" dirty="0" smtClean="0"/>
              <a:t>G°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648200" cy="5410200"/>
          </a:xfrm>
        </p:spPr>
        <p:txBody>
          <a:bodyPr/>
          <a:lstStyle/>
          <a:p>
            <a:pPr eaLnBrk="1" hangingPunct="1"/>
            <a:r>
              <a:rPr lang="el-GR" sz="2800" dirty="0" smtClean="0"/>
              <a:t>Δ</a:t>
            </a:r>
            <a:r>
              <a:rPr lang="en-US" sz="2800" dirty="0" smtClean="0"/>
              <a:t>G° is called the standard free energy change because it is equal to the free energy change, </a:t>
            </a:r>
            <a:r>
              <a:rPr lang="el-GR" sz="2800" dirty="0" smtClean="0"/>
              <a:t>Δ</a:t>
            </a:r>
            <a:r>
              <a:rPr lang="en-US" sz="2800" dirty="0" smtClean="0"/>
              <a:t>G, under standard conditions – that is, when </a:t>
            </a:r>
            <a:r>
              <a:rPr lang="en-US" sz="2800" b="1" dirty="0" smtClean="0">
                <a:solidFill>
                  <a:srgbClr val="CC0000"/>
                </a:solidFill>
              </a:rPr>
              <a:t>reactants and products are kept at 1 mol/L concentrations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00600" y="990600"/>
            <a:ext cx="4343400" cy="5715000"/>
          </a:xfr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Standard free energy change, </a:t>
            </a:r>
            <a:r>
              <a:rPr lang="el-GR" dirty="0" smtClean="0"/>
              <a:t>Δ</a:t>
            </a:r>
            <a:r>
              <a:rPr lang="en-US" sz="4000" b="1" dirty="0" smtClean="0"/>
              <a:t>G°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8006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Under these conditions, the natural logarithm (In) of the ratio of products to reactants is zero (In1 = 0) and, therefore, the equation becomes: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6628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267200"/>
            <a:ext cx="4191000" cy="1069975"/>
          </a:xfrm>
          <a:noFill/>
        </p:spPr>
      </p:pic>
      <p:pic>
        <p:nvPicPr>
          <p:cNvPr id="26629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143000"/>
            <a:ext cx="4191000" cy="5638800"/>
          </a:xfr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At equilibrium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648200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At equilibrium </a:t>
            </a:r>
            <a:r>
              <a:rPr lang="el-GR" sz="2800" dirty="0" smtClean="0"/>
              <a:t>Δ</a:t>
            </a:r>
            <a:r>
              <a:rPr lang="en-US" sz="2800" dirty="0" smtClean="0"/>
              <a:t>G = 0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reaction does not move in any direction.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1066800"/>
            <a:ext cx="4876800" cy="56388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dirty="0" smtClean="0"/>
              <a:t>Δ</a:t>
            </a:r>
            <a:r>
              <a:rPr lang="en-US" sz="3600" dirty="0" smtClean="0"/>
              <a:t>G° </a:t>
            </a:r>
            <a:r>
              <a:rPr lang="en-US" sz="3600" b="1" dirty="0" smtClean="0"/>
              <a:t>is predictive only under standard conditions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Under standard conditions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G° can be used to predict the direction a reaction proceeds because, under these conditions, </a:t>
            </a:r>
            <a:r>
              <a:rPr lang="el-GR" dirty="0" smtClean="0"/>
              <a:t>Δ</a:t>
            </a:r>
            <a:r>
              <a:rPr lang="en-US" dirty="0" smtClean="0"/>
              <a:t>G° is equal to </a:t>
            </a:r>
            <a:r>
              <a:rPr lang="el-GR" dirty="0" smtClean="0"/>
              <a:t>Δ</a:t>
            </a:r>
            <a:r>
              <a:rPr lang="en-US" dirty="0" smtClean="0"/>
              <a:t>G.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However, </a:t>
            </a:r>
            <a:r>
              <a:rPr lang="en-US" b="1" dirty="0" smtClean="0"/>
              <a:t>under physiologic conditions,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G° cannot predict the direction of a reaction, because it is composed solely of constants (R, T,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r>
              <a:rPr lang="en-US" dirty="0" smtClean="0"/>
              <a:t>) and is, therefore, not altered by changes in product or substrate concentrations.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Relationship between </a:t>
            </a:r>
            <a:r>
              <a:rPr lang="el-GR" dirty="0" smtClean="0"/>
              <a:t>Δ</a:t>
            </a:r>
            <a:r>
              <a:rPr lang="en-US" sz="4000" b="1" dirty="0" smtClean="0"/>
              <a:t>G° and</a:t>
            </a:r>
            <a:r>
              <a:rPr lang="en-US" sz="4000" dirty="0" smtClean="0"/>
              <a:t> </a:t>
            </a:r>
            <a:r>
              <a:rPr lang="en-US" sz="4000" b="1" dirty="0" err="1" smtClean="0"/>
              <a:t>K</a:t>
            </a:r>
            <a:r>
              <a:rPr lang="en-US" sz="4000" b="1" baseline="-25000" dirty="0" err="1" smtClean="0"/>
              <a:t>eq</a:t>
            </a:r>
            <a:endParaRPr lang="en-US" sz="4000" b="1" baseline="-250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a reaction A → B, a point of equilibrium is reached at which no further net</a:t>
            </a:r>
            <a:r>
              <a:rPr lang="en-US" sz="2400" b="1" smtClean="0"/>
              <a:t> </a:t>
            </a:r>
            <a:r>
              <a:rPr lang="en-US" sz="2400" smtClean="0"/>
              <a:t>chemical change takes place – that is, when A is being converted to B as fast as B is being converted to A. 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this state, the ratio of [B] to [A] is constant, regardless of the actual concentrations of the two compounds: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where K</a:t>
            </a:r>
            <a:r>
              <a:rPr lang="en-US" sz="2400" baseline="-25000" smtClean="0"/>
              <a:t>eq</a:t>
            </a:r>
            <a:r>
              <a:rPr lang="en-US" sz="2400" smtClean="0"/>
              <a:t> is the equilibrium constant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[A]</a:t>
            </a:r>
            <a:r>
              <a:rPr lang="en-US" sz="2400" baseline="-25000" smtClean="0"/>
              <a:t>eq</a:t>
            </a:r>
            <a:r>
              <a:rPr lang="en-US" sz="2400" smtClean="0"/>
              <a:t> and [B]</a:t>
            </a:r>
            <a:r>
              <a:rPr lang="en-US" sz="2400" baseline="-25000" smtClean="0"/>
              <a:t>eq</a:t>
            </a:r>
            <a:r>
              <a:rPr lang="en-US" sz="2400" smtClean="0"/>
              <a:t> are the concentrations of A and B at equilibrium.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505200"/>
            <a:ext cx="5410200" cy="990600"/>
          </a:xfr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81000"/>
            <a:ext cx="8839200" cy="5745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If the reaction A ↔ B is allowed to go to equilibrium at constant temperature and pressure, then at equilibrium the overall free energy change (</a:t>
            </a:r>
            <a:r>
              <a:rPr lang="el-GR" sz="2800" smtClean="0"/>
              <a:t>Δ</a:t>
            </a:r>
            <a:r>
              <a:rPr lang="en-US" sz="2800" smtClean="0"/>
              <a:t>G) is zero.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800" smtClean="0"/>
              <a:t>Therefore,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where the actual concentrations of A and B are  equal to the equilibrium concentrations of reactant and product [A]</a:t>
            </a:r>
            <a:r>
              <a:rPr lang="en-US" sz="2800" baseline="-25000" smtClean="0"/>
              <a:t>eq</a:t>
            </a:r>
            <a:r>
              <a:rPr lang="en-US" sz="2800" smtClean="0"/>
              <a:t> and [B]</a:t>
            </a:r>
            <a:r>
              <a:rPr lang="en-US" sz="2800" baseline="-25000" smtClean="0"/>
              <a:t>eq</a:t>
            </a:r>
            <a:r>
              <a:rPr lang="en-US" sz="2800" smtClean="0"/>
              <a:t>  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their ratio as shown above is equal to the K</a:t>
            </a:r>
            <a:r>
              <a:rPr lang="en-US" sz="2800" baseline="-25000" smtClean="0"/>
              <a:t>eq.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514600"/>
            <a:ext cx="6019800" cy="1143000"/>
          </a:xfr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Thus,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standard free-energy change of a chemical reaction is simply an alternative mathematical way of expressing its equilibrium constant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l-GR" sz="2800" dirty="0" smtClean="0"/>
              <a:t>Δ</a:t>
            </a:r>
            <a:r>
              <a:rPr lang="en-US" sz="2800" b="1" dirty="0" smtClean="0"/>
              <a:t>G°` is the difference between the free energy content of the products and the free energy content of the reactants, under standard conditions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r="5195" b="18750"/>
          <a:stretch>
            <a:fillRect/>
          </a:stretch>
        </p:blipFill>
        <p:spPr>
          <a:xfrm>
            <a:off x="1447800" y="304800"/>
            <a:ext cx="6096000" cy="990600"/>
          </a:xfrm>
          <a:noFill/>
        </p:spPr>
      </p:pic>
      <p:sp>
        <p:nvSpPr>
          <p:cNvPr id="31748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6553200"/>
            <a:ext cx="4038600" cy="1524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</a:p>
        </p:txBody>
      </p:sp>
      <p:pic>
        <p:nvPicPr>
          <p:cNvPr id="327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"/>
          </a:xfrm>
        </p:spPr>
        <p:txBody>
          <a:bodyPr>
            <a:normAutofit fontScale="90000"/>
          </a:bodyPr>
          <a:lstStyle/>
          <a:p>
            <a:endParaRPr lang="en-US" smtClean="0"/>
          </a:p>
        </p:txBody>
      </p:sp>
      <p:pic>
        <p:nvPicPr>
          <p:cNvPr id="33795" name="Picture 2" descr="O:\Dr. Naim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37" t="1630" r="34167" b="5111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dirty="0" smtClean="0"/>
              <a:t>Δ</a:t>
            </a:r>
            <a:r>
              <a:rPr lang="en-US" sz="3600" b="1" dirty="0" smtClean="0"/>
              <a:t>G° of two consecutive reactions are additive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standard free energy changes (</a:t>
            </a:r>
            <a:r>
              <a:rPr lang="el-GR" sz="2400" dirty="0" smtClean="0"/>
              <a:t>Δ</a:t>
            </a:r>
            <a:r>
              <a:rPr lang="en-US" sz="2400" dirty="0" smtClean="0"/>
              <a:t>G°) are additive in any sequence of consecutive reactions, as are the free energy changes (</a:t>
            </a:r>
            <a:r>
              <a:rPr lang="el-GR" sz="2400" dirty="0" smtClean="0"/>
              <a:t>Δ</a:t>
            </a:r>
            <a:r>
              <a:rPr lang="en-US" sz="2400" dirty="0" smtClean="0"/>
              <a:t>G).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For example: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Glucose + ATP → glucose 6-P + ADP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 </a:t>
            </a:r>
            <a:r>
              <a:rPr lang="el-GR" sz="2400" dirty="0" smtClean="0"/>
              <a:t>Δ</a:t>
            </a:r>
            <a:r>
              <a:rPr lang="en-US" sz="2400" dirty="0" smtClean="0"/>
              <a:t>G° = -4000 cal/mol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Glucose 6-P → fructose 6-P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 </a:t>
            </a:r>
            <a:r>
              <a:rPr lang="el-GR" sz="2400" dirty="0" smtClean="0"/>
              <a:t>Δ</a:t>
            </a:r>
            <a:r>
              <a:rPr lang="en-US" sz="2400" dirty="0" smtClean="0"/>
              <a:t>G° = +400 cal/mol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Glucose + ATP → fructose 6-P + ADP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 </a:t>
            </a:r>
            <a:r>
              <a:rPr lang="el-GR" sz="2400" dirty="0" smtClean="0"/>
              <a:t>Δ</a:t>
            </a:r>
            <a:r>
              <a:rPr lang="en-US" sz="2400" dirty="0" smtClean="0"/>
              <a:t>G° = -3600 cal/mol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Bioenergetics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Bioenergetics</a:t>
            </a:r>
            <a:r>
              <a:rPr lang="en-US" sz="2400" dirty="0" smtClean="0"/>
              <a:t> describes the transfer and utilization of energy in biologic systems.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It makes use of a few basic ideas from the field of thermodynamics, particularly the concept of </a:t>
            </a:r>
            <a:r>
              <a:rPr lang="en-US" sz="2400" b="1" dirty="0" smtClean="0"/>
              <a:t>free energy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Changes in free energy (</a:t>
            </a:r>
            <a:r>
              <a:rPr lang="el-GR" sz="2400" b="1" dirty="0" smtClean="0"/>
              <a:t>Δ</a:t>
            </a:r>
            <a:r>
              <a:rPr lang="en-US" sz="2400" b="1" dirty="0" smtClean="0"/>
              <a:t>G)</a:t>
            </a:r>
            <a:r>
              <a:rPr lang="en-US" sz="2400" dirty="0" smtClean="0"/>
              <a:t> provide a measure of the energetic feasibility of a chemical reaction and can, therefore, allow prediction of whether a reaction or process can take place.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Bioenergetics concerns only the </a:t>
            </a:r>
            <a:r>
              <a:rPr lang="en-US" sz="2400" b="1" dirty="0" smtClean="0"/>
              <a:t>initial </a:t>
            </a:r>
            <a:r>
              <a:rPr lang="en-US" sz="2400" dirty="0" smtClean="0"/>
              <a:t>and </a:t>
            </a:r>
            <a:r>
              <a:rPr lang="en-US" sz="2400" b="1" dirty="0" smtClean="0"/>
              <a:t>final energy states </a:t>
            </a:r>
            <a:r>
              <a:rPr lang="en-US" sz="2400" dirty="0" smtClean="0"/>
              <a:t>of reaction components, not the mechanism or how much time is needed for the chemical change to take place.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short, </a:t>
            </a:r>
            <a:r>
              <a:rPr lang="en-US" sz="2400" b="1" dirty="0" smtClean="0"/>
              <a:t>bioenergetics</a:t>
            </a:r>
            <a:r>
              <a:rPr lang="en-US" sz="2400" dirty="0" smtClean="0"/>
              <a:t> predicts if a process is possible, whereas </a:t>
            </a:r>
            <a:r>
              <a:rPr lang="en-US" sz="2400" b="1" dirty="0" smtClean="0"/>
              <a:t>kinetics</a:t>
            </a:r>
            <a:r>
              <a:rPr lang="en-US" sz="2400" dirty="0" smtClean="0"/>
              <a:t> measure how fast the reaction occurs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57250"/>
          </a:xfrm>
        </p:spPr>
        <p:txBody>
          <a:bodyPr/>
          <a:lstStyle/>
          <a:p>
            <a:pPr eaLnBrk="1" hangingPunct="1"/>
            <a:r>
              <a:rPr lang="el-GR" dirty="0" smtClean="0"/>
              <a:t>Δ</a:t>
            </a:r>
            <a:r>
              <a:rPr lang="en-US" b="1" dirty="0" smtClean="0"/>
              <a:t>Gs of a pathway are additive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This additive property of free energy changes is very important in biochemical pathways through which substrates must pass in a particular direction for example, A → B → C → D. 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 long as the </a:t>
            </a:r>
            <a:r>
              <a:rPr lang="en-US" sz="2800" b="1" smtClean="0"/>
              <a:t>sum </a:t>
            </a:r>
            <a:r>
              <a:rPr lang="en-US" sz="2800" smtClean="0"/>
              <a:t>of the </a:t>
            </a:r>
            <a:r>
              <a:rPr lang="el-GR" sz="2800" smtClean="0"/>
              <a:t>Δ</a:t>
            </a:r>
            <a:r>
              <a:rPr lang="en-US" sz="2800" smtClean="0"/>
              <a:t>Gs of the individual reactions is </a:t>
            </a:r>
            <a:r>
              <a:rPr lang="en-US" sz="2800" b="1" smtClean="0"/>
              <a:t>negative, </a:t>
            </a:r>
            <a:r>
              <a:rPr lang="en-US" sz="2800" smtClean="0"/>
              <a:t>the pathway can potentially proceed, even if some of the individual component reactions of the pathway have a positive </a:t>
            </a:r>
            <a:r>
              <a:rPr lang="el-GR" sz="2800" smtClean="0"/>
              <a:t>Δ</a:t>
            </a:r>
            <a:r>
              <a:rPr lang="en-US" sz="2800" smtClean="0"/>
              <a:t>G. 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actual rate of the reactions does, of course, depend on the activity of the enzymes that catalyze the reactions.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Applications of Bioenergetics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</a:pPr>
            <a:r>
              <a:rPr lang="en-US" sz="2400" smtClean="0"/>
              <a:t>Knowledge of bioenergetics helps in the understanding of </a:t>
            </a:r>
          </a:p>
          <a:p>
            <a:pPr marL="1035050" lvl="1" indent="-577850" eaLnBrk="1" hangingPunct="1">
              <a:lnSpc>
                <a:spcPct val="90000"/>
              </a:lnSpc>
            </a:pPr>
            <a:r>
              <a:rPr lang="en-US" sz="2000" smtClean="0"/>
              <a:t>obesity </a:t>
            </a:r>
          </a:p>
          <a:p>
            <a:pPr marL="1035050" lvl="1" indent="-577850" eaLnBrk="1" hangingPunct="1">
              <a:lnSpc>
                <a:spcPct val="90000"/>
              </a:lnSpc>
            </a:pPr>
            <a:r>
              <a:rPr lang="en-US" sz="2000" smtClean="0"/>
              <a:t>hyperthyroidism </a:t>
            </a:r>
          </a:p>
          <a:p>
            <a:pPr marL="1035050" lvl="1" indent="-577850" eaLnBrk="1" hangingPunct="1">
              <a:lnSpc>
                <a:spcPct val="90000"/>
              </a:lnSpc>
            </a:pPr>
            <a:r>
              <a:rPr lang="en-US" sz="2000" smtClean="0"/>
              <a:t>myocardial infarction. </a:t>
            </a:r>
          </a:p>
          <a:p>
            <a:pPr marL="1035050" lvl="1" indent="-577850" eaLnBrk="1" hangingPunct="1">
              <a:lnSpc>
                <a:spcPct val="90000"/>
              </a:lnSpc>
            </a:pPr>
            <a:r>
              <a:rPr lang="en-US" sz="2000" smtClean="0"/>
              <a:t>It also explains how the human beings able to maintain body temperature.</a:t>
            </a:r>
          </a:p>
          <a:p>
            <a:pPr marL="1035050" lvl="1" indent="-577850" eaLnBrk="1" hangingPunct="1">
              <a:lnSpc>
                <a:spcPct val="90000"/>
              </a:lnSpc>
            </a:pPr>
            <a:endParaRPr lang="en-US" sz="2000" smtClean="0"/>
          </a:p>
          <a:p>
            <a:pPr marL="660400" indent="-660400" eaLnBrk="1" hangingPunct="1">
              <a:lnSpc>
                <a:spcPct val="90000"/>
              </a:lnSpc>
            </a:pPr>
            <a:r>
              <a:rPr lang="en-US" sz="2400" smtClean="0"/>
              <a:t>Bioenergetics is the basis for </a:t>
            </a:r>
          </a:p>
          <a:p>
            <a:pPr marL="660400" indent="-660400" eaLnBrk="1" hangingPunct="1">
              <a:lnSpc>
                <a:spcPct val="90000"/>
              </a:lnSpc>
              <a:buFont typeface="Arial" charset="0"/>
              <a:buAutoNum type="romanLcParenBoth"/>
            </a:pPr>
            <a:r>
              <a:rPr lang="en-US" sz="2400" smtClean="0"/>
              <a:t>calculating the person’s daily requirement of energy, which is dependent on height, weight and the work one does, and </a:t>
            </a:r>
          </a:p>
          <a:p>
            <a:pPr marL="660400" indent="-660400" eaLnBrk="1" hangingPunct="1">
              <a:lnSpc>
                <a:spcPct val="90000"/>
              </a:lnSpc>
              <a:buFont typeface="Arial" charset="0"/>
              <a:buAutoNum type="romanLcParenBoth"/>
            </a:pPr>
            <a:endParaRPr lang="en-US" sz="1600" smtClean="0"/>
          </a:p>
          <a:p>
            <a:pPr marL="660400" indent="-660400" eaLnBrk="1" hangingPunct="1">
              <a:lnSpc>
                <a:spcPct val="90000"/>
              </a:lnSpc>
              <a:buFont typeface="Arial" charset="0"/>
              <a:buAutoNum type="romanLcParenBoth"/>
            </a:pPr>
            <a:r>
              <a:rPr lang="en-US" sz="2400" smtClean="0"/>
              <a:t>recommending the amount and type of food intake.</a:t>
            </a:r>
          </a:p>
          <a:p>
            <a:pPr marL="660400" indent="-660400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Free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smtClean="0"/>
              <a:t>Free energy</a:t>
            </a:r>
            <a:r>
              <a:rPr lang="en-US" sz="2800" smtClean="0"/>
              <a:t>, G, expresses the amount of energy capable of doing work during a reaction at constant temperature and pressure. 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800" b="1" smtClean="0"/>
              <a:t>Exergonic reactions:</a:t>
            </a:r>
            <a:r>
              <a:rPr lang="en-US" sz="2800" smtClean="0"/>
              <a:t> When a reaction proceeds with the release of free energy (that is, when the system changes so as to possess less free energy), the free-energy change </a:t>
            </a:r>
            <a:r>
              <a:rPr lang="el-GR" sz="2800" smtClean="0"/>
              <a:t>Δ</a:t>
            </a:r>
            <a:r>
              <a:rPr lang="en-US" sz="2800" smtClean="0"/>
              <a:t>G, has a negative value and the reaction is said to be </a:t>
            </a:r>
            <a:r>
              <a:rPr lang="en-US" sz="2800" b="1" smtClean="0"/>
              <a:t>exergonic</a:t>
            </a:r>
            <a:r>
              <a:rPr lang="en-US" sz="2800" smtClean="0"/>
              <a:t>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2800" smtClean="0"/>
              <a:t>In </a:t>
            </a:r>
            <a:r>
              <a:rPr lang="en-US" sz="2800" b="1" smtClean="0"/>
              <a:t>endergonic</a:t>
            </a:r>
            <a:r>
              <a:rPr lang="en-US" sz="2800" smtClean="0"/>
              <a:t> </a:t>
            </a:r>
            <a:r>
              <a:rPr lang="en-US" sz="2800" b="1" smtClean="0"/>
              <a:t>reactions</a:t>
            </a:r>
            <a:r>
              <a:rPr lang="en-US" sz="2800" smtClean="0"/>
              <a:t>, the system gains free energy and </a:t>
            </a:r>
            <a:r>
              <a:rPr lang="el-GR" sz="2800" smtClean="0"/>
              <a:t>Δ</a:t>
            </a:r>
            <a:r>
              <a:rPr lang="en-US" sz="2800" smtClean="0"/>
              <a:t>G is positive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FREE ENERGY</a:t>
            </a:r>
            <a:endParaRPr 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5410200"/>
          </a:xfrm>
        </p:spPr>
        <p:txBody>
          <a:bodyPr/>
          <a:lstStyle/>
          <a:p>
            <a:pPr eaLnBrk="1" hangingPunct="1"/>
            <a:r>
              <a:rPr lang="en-US" smtClean="0"/>
              <a:t>The direction and extent to which a chemical reaction proceeds is determined by the degree to which two factors change during the reaction.</a:t>
            </a:r>
          </a:p>
          <a:p>
            <a:pPr lvl="1" eaLnBrk="1" hangingPunct="1"/>
            <a:r>
              <a:rPr lang="en-US" b="1" smtClean="0"/>
              <a:t>Enthalpy</a:t>
            </a:r>
          </a:p>
          <a:p>
            <a:pPr lvl="1" eaLnBrk="1" hangingPunct="1"/>
            <a:r>
              <a:rPr lang="en-US" b="1" smtClean="0"/>
              <a:t>Entropy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Enthalpy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Enthalpy </a:t>
            </a:r>
            <a:r>
              <a:rPr lang="en-US" sz="2800" smtClean="0"/>
              <a:t>(</a:t>
            </a:r>
            <a:r>
              <a:rPr lang="el-GR" sz="2800" smtClean="0"/>
              <a:t>Δ</a:t>
            </a:r>
            <a:r>
              <a:rPr lang="en-US" sz="2800" smtClean="0"/>
              <a:t>H) is a measure of the change in heat content of the reactants and products.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It reflects the number and kinds of chemical bonds in the reactants and products.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Negative </a:t>
            </a:r>
            <a:r>
              <a:rPr lang="el-GR" sz="2800" b="1" smtClean="0"/>
              <a:t>Δ</a:t>
            </a:r>
            <a:r>
              <a:rPr lang="en-US" sz="2800" b="1" smtClean="0"/>
              <a:t>H:</a:t>
            </a:r>
            <a:r>
              <a:rPr lang="en-US" sz="2800" smtClean="0"/>
              <a:t> When a chemical reaction releases heat, it is said to be exothermic; the heat content of the products is less than that of the reactants and </a:t>
            </a:r>
            <a:r>
              <a:rPr lang="el-GR" sz="2800" smtClean="0"/>
              <a:t>Δ</a:t>
            </a:r>
            <a:r>
              <a:rPr lang="en-US" sz="2800" smtClean="0"/>
              <a:t>H has, by convention, a negative value.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Positive </a:t>
            </a:r>
            <a:r>
              <a:rPr lang="el-GR" sz="2800" b="1" smtClean="0"/>
              <a:t>Δ</a:t>
            </a:r>
            <a:r>
              <a:rPr lang="en-US" sz="2800" b="1" smtClean="0"/>
              <a:t>H:</a:t>
            </a:r>
            <a:r>
              <a:rPr lang="en-US" sz="2800" smtClean="0"/>
              <a:t> Reacting systems that take up heat from their surroundings are endothermic and have positive values of </a:t>
            </a:r>
            <a:r>
              <a:rPr lang="el-GR" sz="2800" smtClean="0"/>
              <a:t>Δ</a:t>
            </a:r>
            <a:r>
              <a:rPr lang="en-US" sz="2800" smtClean="0"/>
              <a:t>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Entropy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/>
          <a:p>
            <a:pPr eaLnBrk="1" hangingPunct="1"/>
            <a:r>
              <a:rPr lang="en-US" b="1" smtClean="0"/>
              <a:t>Entropy </a:t>
            </a:r>
            <a:r>
              <a:rPr lang="en-US" smtClean="0"/>
              <a:t>(</a:t>
            </a:r>
            <a:r>
              <a:rPr lang="el-GR" smtClean="0"/>
              <a:t>Δ</a:t>
            </a:r>
            <a:r>
              <a:rPr lang="en-US" smtClean="0"/>
              <a:t>S) is a measure of the change in randomness or disorder of reactants and products.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When the products of a reaction are less complex and more disordered than the reactants, the reaction is said to proceed with a gain in entropy.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4343400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smtClean="0"/>
              <a:t>Neither of these thermodynamic quantities by itself is sufficient to determine whether a chemical reaction will proceed spontaneously in the direction it is written.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400" smtClean="0"/>
              <a:t>However, when combined mathematically, enthalpy and entropy can be used to define a third quantity, </a:t>
            </a:r>
            <a:r>
              <a:rPr lang="en-US" sz="2400" b="1" smtClean="0"/>
              <a:t>free energy (G), </a:t>
            </a:r>
            <a:r>
              <a:rPr lang="en-US" sz="2400" smtClean="0"/>
              <a:t>which predicts the direction in which a reaction will spontaneously proceed.</a:t>
            </a:r>
          </a:p>
        </p:txBody>
      </p:sp>
      <p:pic>
        <p:nvPicPr>
          <p:cNvPr id="1331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2400"/>
            <a:ext cx="4343400" cy="6477000"/>
          </a:xfr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FREE ENERGY CHANGE</a:t>
            </a:r>
            <a:endParaRPr lang="en-US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change in free energy comes in two forms,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/>
              <a:t>Δ</a:t>
            </a:r>
            <a:r>
              <a:rPr lang="en-US" sz="2400" smtClean="0"/>
              <a:t>G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/>
              <a:t>Δ</a:t>
            </a:r>
            <a:r>
              <a:rPr lang="en-US" sz="2400" smtClean="0"/>
              <a:t>G°</a:t>
            </a:r>
          </a:p>
          <a:p>
            <a:pPr lvl="1"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l-GR" sz="2800" b="1" smtClean="0"/>
              <a:t>Δ</a:t>
            </a:r>
            <a:r>
              <a:rPr lang="en-US" sz="2800" b="1" smtClean="0"/>
              <a:t>G:</a:t>
            </a:r>
            <a:r>
              <a:rPr lang="en-US" sz="2800" smtClean="0"/>
              <a:t> </a:t>
            </a:r>
            <a:r>
              <a:rPr lang="el-GR" sz="2800" b="1" smtClean="0"/>
              <a:t>Δ</a:t>
            </a:r>
            <a:r>
              <a:rPr lang="en-US" sz="2800" b="1" smtClean="0"/>
              <a:t>G</a:t>
            </a:r>
            <a:r>
              <a:rPr lang="en-US" sz="2800" smtClean="0"/>
              <a:t> (without the superscript "o"), is the more general because it predicts the change in free energy and, thus, the direction of a reaction at any specified concentration of products and reactants. 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l-GR" sz="2800" b="1" smtClean="0"/>
              <a:t>Δ</a:t>
            </a:r>
            <a:r>
              <a:rPr lang="en-US" sz="2800" b="1" smtClean="0"/>
              <a:t>G°:</a:t>
            </a:r>
            <a:r>
              <a:rPr lang="en-US" sz="2800" smtClean="0"/>
              <a:t> This contrasts with the change in </a:t>
            </a:r>
            <a:r>
              <a:rPr lang="en-US" sz="2800" b="1" smtClean="0"/>
              <a:t>standard free energy, </a:t>
            </a:r>
            <a:r>
              <a:rPr lang="el-GR" sz="2800" smtClean="0"/>
              <a:t>Δ</a:t>
            </a:r>
            <a:r>
              <a:rPr lang="en-US" sz="2800" smtClean="0"/>
              <a:t>G° (with the superscript "o"), which is the energy change when reactants and products are at a concentration of 1 mol/L.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1709</Words>
  <Application>Microsoft Office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Bioenergetics and Biological Oxidation   Dr Usman ShahNawaz</vt:lpstr>
      <vt:lpstr>.</vt:lpstr>
      <vt:lpstr>Bioenergetics</vt:lpstr>
      <vt:lpstr>Free energy</vt:lpstr>
      <vt:lpstr>FREE ENERGY</vt:lpstr>
      <vt:lpstr>Enthalpy</vt:lpstr>
      <vt:lpstr>Entropy</vt:lpstr>
      <vt:lpstr>PowerPoint Presentation</vt:lpstr>
      <vt:lpstr>FREE ENERGY CHANGE</vt:lpstr>
      <vt:lpstr>PowerPoint Presentation</vt:lpstr>
      <vt:lpstr>Sign of ΔG predicts the direction of a reaction</vt:lpstr>
      <vt:lpstr>Negative ΔG</vt:lpstr>
      <vt:lpstr>Positive ΔG</vt:lpstr>
      <vt:lpstr>ΔG is zero</vt:lpstr>
      <vt:lpstr>ΔG of the forward and back reactions</vt:lpstr>
      <vt:lpstr>ΔG depends on the concentration of reactants and products</vt:lpstr>
      <vt:lpstr>PowerPoint Presentation</vt:lpstr>
      <vt:lpstr>ΔG depends on the concentration of reactants and products</vt:lpstr>
      <vt:lpstr>Example</vt:lpstr>
      <vt:lpstr>Standard free energy change, ΔG°</vt:lpstr>
      <vt:lpstr>Standard free energy change, ΔG°</vt:lpstr>
      <vt:lpstr>At equilibrium</vt:lpstr>
      <vt:lpstr>ΔG° is predictive only under standard conditions</vt:lpstr>
      <vt:lpstr>Relationship between ΔG° and Keq</vt:lpstr>
      <vt:lpstr>PowerPoint Presentation</vt:lpstr>
      <vt:lpstr>PowerPoint Presentation</vt:lpstr>
      <vt:lpstr>.</vt:lpstr>
      <vt:lpstr>PowerPoint Presentation</vt:lpstr>
      <vt:lpstr>ΔG° of two consecutive reactions are additive</vt:lpstr>
      <vt:lpstr>ΔGs of a pathway are additive</vt:lpstr>
      <vt:lpstr>Applications of Bioenergetics</vt:lpstr>
    </vt:vector>
  </TitlesOfParts>
  <Company>SMDC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Bioenergetics and Biological Oxidation</dc:title>
  <dc:creator>naim.ahmed</dc:creator>
  <cp:lastModifiedBy>Dr.Usman Shahnawaz</cp:lastModifiedBy>
  <cp:revision>11</cp:revision>
  <dcterms:created xsi:type="dcterms:W3CDTF">2012-04-27T06:56:38Z</dcterms:created>
  <dcterms:modified xsi:type="dcterms:W3CDTF">2020-05-05T16:03:49Z</dcterms:modified>
</cp:coreProperties>
</file>