
<file path=[Content_Types].xml><?xml version="1.0" encoding="utf-8"?>
<Types xmlns="http://schemas.openxmlformats.org/package/2006/content-types">
  <Default Extension="png" ContentType="image/png"/>
  <Default Extension="bin" ContentType="audio/unknown"/>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40"/>
  </p:notesMasterIdLst>
  <p:handoutMasterIdLst>
    <p:handoutMasterId r:id="rId41"/>
  </p:handoutMasterIdLst>
  <p:sldIdLst>
    <p:sldId id="301" r:id="rId3"/>
    <p:sldId id="267" r:id="rId4"/>
    <p:sldId id="281" r:id="rId5"/>
    <p:sldId id="282" r:id="rId6"/>
    <p:sldId id="283" r:id="rId7"/>
    <p:sldId id="284" r:id="rId8"/>
    <p:sldId id="285" r:id="rId9"/>
    <p:sldId id="286" r:id="rId10"/>
    <p:sldId id="287" r:id="rId11"/>
    <p:sldId id="256" r:id="rId12"/>
    <p:sldId id="274" r:id="rId13"/>
    <p:sldId id="275" r:id="rId14"/>
    <p:sldId id="257" r:id="rId15"/>
    <p:sldId id="276" r:id="rId16"/>
    <p:sldId id="277" r:id="rId17"/>
    <p:sldId id="278" r:id="rId18"/>
    <p:sldId id="279" r:id="rId19"/>
    <p:sldId id="263" r:id="rId20"/>
    <p:sldId id="269" r:id="rId21"/>
    <p:sldId id="271" r:id="rId22"/>
    <p:sldId id="270" r:id="rId23"/>
    <p:sldId id="272" r:id="rId24"/>
    <p:sldId id="273"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266"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02" autoAdjust="0"/>
    <p:restoredTop sz="94660"/>
  </p:normalViewPr>
  <p:slideViewPr>
    <p:cSldViewPr>
      <p:cViewPr>
        <p:scale>
          <a:sx n="49" d="100"/>
          <a:sy n="49" d="100"/>
        </p:scale>
        <p:origin x="-1171"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2662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B2D32A72-A94D-4352-9356-DFE043C51ACF}" type="datetimeFigureOut">
              <a:rPr lang="en-US"/>
              <a:pPr/>
              <a:t>4/21/2020</a:t>
            </a:fld>
            <a:endParaRPr lang="en-US"/>
          </a:p>
        </p:txBody>
      </p:sp>
      <p:sp>
        <p:nvSpPr>
          <p:cNvPr id="2662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2662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A803F4DC-ED0E-43B5-BE50-A3E67A070855}" type="slidenum">
              <a:rPr lang="en-US"/>
              <a:pPr/>
              <a:t>‹#›</a:t>
            </a:fld>
            <a:endParaRPr lang="en-US"/>
          </a:p>
        </p:txBody>
      </p:sp>
    </p:spTree>
    <p:extLst>
      <p:ext uri="{BB962C8B-B14F-4D97-AF65-F5344CB8AC3E}">
        <p14:creationId xmlns:p14="http://schemas.microsoft.com/office/powerpoint/2010/main" val="2070685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6FB0062-188E-467B-B74D-ADED09AC420F}" type="datetimeFigureOut">
              <a:rPr lang="en-US"/>
              <a:pPr>
                <a:defRPr/>
              </a:pPr>
              <a:t>4/21/2020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15CC55E-B583-4CAB-A96F-6CABEA1314F6}" type="slidenum">
              <a:rPr lang="en-US"/>
              <a:pPr>
                <a:defRPr/>
              </a:pPr>
              <a:t>‹#›</a:t>
            </a:fld>
            <a:endParaRPr lang="en-US"/>
          </a:p>
        </p:txBody>
      </p:sp>
    </p:spTree>
    <p:extLst>
      <p:ext uri="{BB962C8B-B14F-4D97-AF65-F5344CB8AC3E}">
        <p14:creationId xmlns:p14="http://schemas.microsoft.com/office/powerpoint/2010/main" val="7314417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fld id="{E7C7A35E-B591-4FF6-BFAC-C8B8086CEF35}" type="slidenum">
              <a:rPr lang="en-US" altLang="en-US" sz="1200">
                <a:latin typeface="Times"/>
              </a:rPr>
              <a:pPr/>
              <a:t>34</a:t>
            </a:fld>
            <a:endParaRPr lang="en-US" altLang="en-US" sz="1200">
              <a:latin typeface="Times"/>
            </a:endParaRPr>
          </a:p>
        </p:txBody>
      </p:sp>
      <p:sp>
        <p:nvSpPr>
          <p:cNvPr id="17411" name="Rectangle 2"/>
          <p:cNvSpPr>
            <a:spLocks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7091FDF-F24F-4967-B508-BB3C26E427F2}" type="datetimeFigureOut">
              <a:rPr lang="en-US"/>
              <a:pPr>
                <a:defRPr/>
              </a:pPr>
              <a:t>4/21/2020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AC273BB-CAC4-4380-80C2-AEBF80DA0F30}" type="slidenum">
              <a:rPr lang="en-US"/>
              <a:pPr>
                <a:defRPr/>
              </a:pPr>
              <a:t>‹#›</a:t>
            </a:fld>
            <a:endParaRPr lang="en-US"/>
          </a:p>
        </p:txBody>
      </p:sp>
    </p:spTree>
    <p:extLst>
      <p:ext uri="{BB962C8B-B14F-4D97-AF65-F5344CB8AC3E}">
        <p14:creationId xmlns:p14="http://schemas.microsoft.com/office/powerpoint/2010/main" val="335785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8738643-4498-4D1E-AFC6-F3045D6EA0CE}" type="datetimeFigureOut">
              <a:rPr lang="en-US"/>
              <a:pPr>
                <a:defRPr/>
              </a:pPr>
              <a:t>4/21/2020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6F9F11-6DF7-4201-B441-F8CC31CD46FB}" type="slidenum">
              <a:rPr lang="en-US"/>
              <a:pPr>
                <a:defRPr/>
              </a:pPr>
              <a:t>‹#›</a:t>
            </a:fld>
            <a:endParaRPr lang="en-US"/>
          </a:p>
        </p:txBody>
      </p:sp>
    </p:spTree>
    <p:extLst>
      <p:ext uri="{BB962C8B-B14F-4D97-AF65-F5344CB8AC3E}">
        <p14:creationId xmlns:p14="http://schemas.microsoft.com/office/powerpoint/2010/main" val="1830566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96A71C7-F085-47C7-A41F-C5317D016813}" type="datetimeFigureOut">
              <a:rPr lang="en-US"/>
              <a:pPr>
                <a:defRPr/>
              </a:pPr>
              <a:t>4/21/2020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939052-7750-4E49-97A2-BFFD3C6175BD}" type="slidenum">
              <a:rPr lang="en-US"/>
              <a:pPr>
                <a:defRPr/>
              </a:pPr>
              <a:t>‹#›</a:t>
            </a:fld>
            <a:endParaRPr lang="en-US"/>
          </a:p>
        </p:txBody>
      </p:sp>
    </p:spTree>
    <p:extLst>
      <p:ext uri="{BB962C8B-B14F-4D97-AF65-F5344CB8AC3E}">
        <p14:creationId xmlns:p14="http://schemas.microsoft.com/office/powerpoint/2010/main" val="1188482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0"/>
          </p:nvPr>
        </p:nvSpPr>
        <p:spPr>
          <a:xfrm>
            <a:off x="457200" y="6356350"/>
            <a:ext cx="2133600" cy="365125"/>
          </a:xfrm>
        </p:spPr>
        <p:txBody>
          <a:bodyPr/>
          <a:lstStyle>
            <a:lvl1pPr>
              <a:defRPr/>
            </a:lvl1pPr>
          </a:lstStyle>
          <a:p>
            <a:pPr>
              <a:defRPr/>
            </a:pPr>
            <a:fld id="{1784F722-C3F6-47BD-B110-DE73DDA9B59F}" type="datetimeFigureOut">
              <a:rPr lang="en-US"/>
              <a:pPr>
                <a:defRPr/>
              </a:pPr>
              <a:t>4/21/2020</a:t>
            </a:fld>
            <a:endParaRPr lang="en-US"/>
          </a:p>
        </p:txBody>
      </p:sp>
      <p:sp>
        <p:nvSpPr>
          <p:cNvPr id="4" name="Footer Placeholder 3"/>
          <p:cNvSpPr>
            <a:spLocks noGrp="1"/>
          </p:cNvSpPr>
          <p:nvPr>
            <p:ph type="ftr" sz="quarter" idx="11"/>
          </p:nvPr>
        </p:nvSpPr>
        <p:spPr>
          <a:xfrm>
            <a:off x="3124200" y="6356350"/>
            <a:ext cx="2895600" cy="365125"/>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p:spPr>
        <p:txBody>
          <a:bodyPr/>
          <a:lstStyle>
            <a:lvl1pPr>
              <a:defRPr/>
            </a:lvl1pPr>
          </a:lstStyle>
          <a:p>
            <a:pPr>
              <a:defRPr/>
            </a:pPr>
            <a:fld id="{AA14EA6F-E1D8-4F4E-96A6-684C410F1959}" type="slidenum">
              <a:rPr lang="en-US"/>
              <a:pPr>
                <a:defRPr/>
              </a:pPr>
              <a:t>‹#›</a:t>
            </a:fld>
            <a:endParaRPr lang="en-US"/>
          </a:p>
        </p:txBody>
      </p:sp>
    </p:spTree>
    <p:extLst>
      <p:ext uri="{BB962C8B-B14F-4D97-AF65-F5344CB8AC3E}">
        <p14:creationId xmlns:p14="http://schemas.microsoft.com/office/powerpoint/2010/main" val="3959740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p:spPr>
        <p:txBody>
          <a:bodyPr/>
          <a:lstStyle>
            <a:lvl1pPr>
              <a:defRPr/>
            </a:lvl1pPr>
          </a:lstStyle>
          <a:p>
            <a:pPr>
              <a:defRPr/>
            </a:pPr>
            <a:fld id="{E197938F-B49F-413D-A4E5-3CAC5D184B60}" type="datetimeFigureOut">
              <a:rPr lang="en-US"/>
              <a:pPr>
                <a:defRPr/>
              </a:pPr>
              <a:t>4/21/2020</a:t>
            </a:fld>
            <a:endParaRPr lang="en-US"/>
          </a:p>
        </p:txBody>
      </p:sp>
      <p:sp>
        <p:nvSpPr>
          <p:cNvPr id="6" name="Footer Placeholder 5"/>
          <p:cNvSpPr>
            <a:spLocks noGrp="1"/>
          </p:cNvSpPr>
          <p:nvPr>
            <p:ph type="ftr" sz="quarter" idx="11"/>
          </p:nvPr>
        </p:nvSpPr>
        <p:spPr>
          <a:xfrm>
            <a:off x="3124200" y="6356350"/>
            <a:ext cx="2895600" cy="365125"/>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p:spPr>
        <p:txBody>
          <a:bodyPr/>
          <a:lstStyle>
            <a:lvl1pPr>
              <a:defRPr/>
            </a:lvl1pPr>
          </a:lstStyle>
          <a:p>
            <a:pPr>
              <a:defRPr/>
            </a:pPr>
            <a:fld id="{D99310DA-C462-4746-A451-45B133336241}" type="slidenum">
              <a:rPr lang="en-US"/>
              <a:pPr>
                <a:defRPr/>
              </a:pPr>
              <a:t>‹#›</a:t>
            </a:fld>
            <a:endParaRPr lang="en-US"/>
          </a:p>
        </p:txBody>
      </p:sp>
    </p:spTree>
    <p:extLst>
      <p:ext uri="{BB962C8B-B14F-4D97-AF65-F5344CB8AC3E}">
        <p14:creationId xmlns:p14="http://schemas.microsoft.com/office/powerpoint/2010/main" val="3739097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pPr>
              <a:defRPr/>
            </a:pPr>
            <a:fld id="{F7091FDF-F24F-4967-B508-BB3C26E427F2}" type="datetimeFigureOut">
              <a:rPr lang="en-US" smtClean="0"/>
              <a:pPr>
                <a:defRPr/>
              </a:pPr>
              <a:t>4/21/2020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AC273BB-CAC4-4380-80C2-AEBF80DA0F30}" type="slidenum">
              <a:rPr lang="en-US" smtClean="0"/>
              <a:pPr>
                <a:defRPr/>
              </a:pPr>
              <a:t>‹#›</a:t>
            </a:fld>
            <a:endParaRPr lang="en-US"/>
          </a:p>
        </p:txBody>
      </p:sp>
    </p:spTree>
    <p:extLst>
      <p:ext uri="{BB962C8B-B14F-4D97-AF65-F5344CB8AC3E}">
        <p14:creationId xmlns:p14="http://schemas.microsoft.com/office/powerpoint/2010/main" val="1044421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D6ECD9F7-B568-441E-8C4C-9CC73A311F66}" type="datetimeFigureOut">
              <a:rPr lang="en-US" smtClean="0"/>
              <a:pPr>
                <a:defRPr/>
              </a:pPr>
              <a:t>4/21/2020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F2B999E-5C57-4582-83F3-E8EB45FF2370}" type="slidenum">
              <a:rPr lang="en-US" smtClean="0"/>
              <a:pPr>
                <a:defRPr/>
              </a:pPr>
              <a:t>‹#›</a:t>
            </a:fld>
            <a:endParaRPr lang="en-US"/>
          </a:p>
        </p:txBody>
      </p:sp>
    </p:spTree>
    <p:extLst>
      <p:ext uri="{BB962C8B-B14F-4D97-AF65-F5344CB8AC3E}">
        <p14:creationId xmlns:p14="http://schemas.microsoft.com/office/powerpoint/2010/main" val="1090543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9DCAF8F-8A50-4508-8C46-A0D415F8C479}" type="datetimeFigureOut">
              <a:rPr lang="en-US" smtClean="0"/>
              <a:pPr>
                <a:defRPr/>
              </a:pPr>
              <a:t>4/21/2020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A2AB8DE-B46C-4A62-B346-5EE3FF902D29}" type="slidenum">
              <a:rPr lang="en-US" smtClean="0"/>
              <a:pPr>
                <a:defRPr/>
              </a:pPr>
              <a:t>‹#›</a:t>
            </a:fld>
            <a:endParaRPr lang="en-US"/>
          </a:p>
        </p:txBody>
      </p:sp>
    </p:spTree>
    <p:extLst>
      <p:ext uri="{BB962C8B-B14F-4D97-AF65-F5344CB8AC3E}">
        <p14:creationId xmlns:p14="http://schemas.microsoft.com/office/powerpoint/2010/main" val="11718487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a:defRPr/>
            </a:pPr>
            <a:fld id="{65A1D781-975C-49A0-B479-75A22E3224AE}" type="datetimeFigureOut">
              <a:rPr lang="en-US" smtClean="0"/>
              <a:pPr>
                <a:defRPr/>
              </a:pPr>
              <a:t>4/21/2020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3D089E0-B5AA-46FD-B3DE-B4221F91293F}" type="slidenum">
              <a:rPr lang="en-US" smtClean="0"/>
              <a:pPr>
                <a:defRPr/>
              </a:pPr>
              <a:t>‹#›</a:t>
            </a:fld>
            <a:endParaRPr lang="en-US"/>
          </a:p>
        </p:txBody>
      </p:sp>
    </p:spTree>
    <p:extLst>
      <p:ext uri="{BB962C8B-B14F-4D97-AF65-F5344CB8AC3E}">
        <p14:creationId xmlns:p14="http://schemas.microsoft.com/office/powerpoint/2010/main" val="10009824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a:defRPr/>
            </a:pPr>
            <a:fld id="{48822818-B61D-410E-B5EE-40ADC147E575}" type="datetimeFigureOut">
              <a:rPr lang="en-US" smtClean="0"/>
              <a:pPr>
                <a:defRPr/>
              </a:pPr>
              <a:t>4/21/2020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76657D01-988F-4FC5-ACBF-9573B0D7A970}" type="slidenum">
              <a:rPr lang="en-US" smtClean="0"/>
              <a:pPr>
                <a:defRPr/>
              </a:pPr>
              <a:t>‹#›</a:t>
            </a:fld>
            <a:endParaRPr lang="en-US"/>
          </a:p>
        </p:txBody>
      </p:sp>
    </p:spTree>
    <p:extLst>
      <p:ext uri="{BB962C8B-B14F-4D97-AF65-F5344CB8AC3E}">
        <p14:creationId xmlns:p14="http://schemas.microsoft.com/office/powerpoint/2010/main" val="28682331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fld id="{20F67797-C268-4B6F-B08F-597F5AFA21AB}" type="datetimeFigureOut">
              <a:rPr lang="en-US" smtClean="0"/>
              <a:pPr>
                <a:defRPr/>
              </a:pPr>
              <a:t>4/21/2020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2CA5FF6-84FD-44D4-AC1A-A3CB768A24BE}" type="slidenum">
              <a:rPr lang="en-US" smtClean="0"/>
              <a:pPr>
                <a:defRPr/>
              </a:pPr>
              <a:t>‹#›</a:t>
            </a:fld>
            <a:endParaRPr lang="en-US"/>
          </a:p>
        </p:txBody>
      </p:sp>
    </p:spTree>
    <p:extLst>
      <p:ext uri="{BB962C8B-B14F-4D97-AF65-F5344CB8AC3E}">
        <p14:creationId xmlns:p14="http://schemas.microsoft.com/office/powerpoint/2010/main" val="1686585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6ECD9F7-B568-441E-8C4C-9CC73A311F66}" type="datetimeFigureOut">
              <a:rPr lang="en-US"/>
              <a:pPr>
                <a:defRPr/>
              </a:pPr>
              <a:t>4/21/2020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2B999E-5C57-4582-83F3-E8EB45FF2370}" type="slidenum">
              <a:rPr lang="en-US"/>
              <a:pPr>
                <a:defRPr/>
              </a:pPr>
              <a:t>‹#›</a:t>
            </a:fld>
            <a:endParaRPr lang="en-US"/>
          </a:p>
        </p:txBody>
      </p:sp>
    </p:spTree>
    <p:extLst>
      <p:ext uri="{BB962C8B-B14F-4D97-AF65-F5344CB8AC3E}">
        <p14:creationId xmlns:p14="http://schemas.microsoft.com/office/powerpoint/2010/main" val="12568829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6C02E21-E045-4494-AB74-8824524AA465}" type="datetimeFigureOut">
              <a:rPr lang="en-US" smtClean="0"/>
              <a:pPr>
                <a:defRPr/>
              </a:pPr>
              <a:t>4/21/2020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26BB270-3737-4305-AE51-A45809953E13}" type="slidenum">
              <a:rPr lang="en-US" smtClean="0"/>
              <a:pPr>
                <a:defRPr/>
              </a:pPr>
              <a:t>‹#›</a:t>
            </a:fld>
            <a:endParaRPr lang="en-US"/>
          </a:p>
        </p:txBody>
      </p:sp>
    </p:spTree>
    <p:extLst>
      <p:ext uri="{BB962C8B-B14F-4D97-AF65-F5344CB8AC3E}">
        <p14:creationId xmlns:p14="http://schemas.microsoft.com/office/powerpoint/2010/main" val="37737901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721F860-9AF8-40E7-A04E-DED2F7191E45}" type="datetimeFigureOut">
              <a:rPr lang="en-US" smtClean="0"/>
              <a:pPr>
                <a:defRPr/>
              </a:pPr>
              <a:t>4/21/2020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ABA61D9-FB10-4F3E-A182-ADB1F02F6E04}" type="slidenum">
              <a:rPr lang="en-US" smtClean="0"/>
              <a:pPr>
                <a:defRPr/>
              </a:pPr>
              <a:t>‹#›</a:t>
            </a:fld>
            <a:endParaRPr lang="en-US"/>
          </a:p>
        </p:txBody>
      </p:sp>
    </p:spTree>
    <p:extLst>
      <p:ext uri="{BB962C8B-B14F-4D97-AF65-F5344CB8AC3E}">
        <p14:creationId xmlns:p14="http://schemas.microsoft.com/office/powerpoint/2010/main" val="26774905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C7B628E8-7E46-4733-BCBF-BADEAD2BA4AE}" type="datetimeFigureOut">
              <a:rPr lang="en-US" smtClean="0"/>
              <a:pPr>
                <a:defRPr/>
              </a:pPr>
              <a:t>4/21/2020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3CA97E6-5033-4E00-9EC1-908157CC7A10}" type="slidenum">
              <a:rPr lang="en-US" smtClean="0"/>
              <a:pPr>
                <a:defRPr/>
              </a:pPr>
              <a:t>‹#›</a:t>
            </a:fld>
            <a:endParaRPr lang="en-US"/>
          </a:p>
        </p:txBody>
      </p:sp>
    </p:spTree>
    <p:extLst>
      <p:ext uri="{BB962C8B-B14F-4D97-AF65-F5344CB8AC3E}">
        <p14:creationId xmlns:p14="http://schemas.microsoft.com/office/powerpoint/2010/main" val="35793608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A8738643-4498-4D1E-AFC6-F3045D6EA0CE}" type="datetimeFigureOut">
              <a:rPr lang="en-US" smtClean="0"/>
              <a:pPr>
                <a:defRPr/>
              </a:pPr>
              <a:t>4/21/2020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E6F9F11-6DF7-4201-B441-F8CC31CD46FB}" type="slidenum">
              <a:rPr lang="en-US" smtClean="0"/>
              <a:pPr>
                <a:defRPr/>
              </a:pPr>
              <a:t>‹#›</a:t>
            </a:fld>
            <a:endParaRPr lang="en-US"/>
          </a:p>
        </p:txBody>
      </p:sp>
    </p:spTree>
    <p:extLst>
      <p:ext uri="{BB962C8B-B14F-4D97-AF65-F5344CB8AC3E}">
        <p14:creationId xmlns:p14="http://schemas.microsoft.com/office/powerpoint/2010/main" val="38206071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F96A71C7-F085-47C7-A41F-C5317D016813}" type="datetimeFigureOut">
              <a:rPr lang="en-US" smtClean="0"/>
              <a:pPr>
                <a:defRPr/>
              </a:pPr>
              <a:t>4/21/2020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D939052-7750-4E49-97A2-BFFD3C6175BD}" type="slidenum">
              <a:rPr lang="en-US" smtClean="0"/>
              <a:pPr>
                <a:defRPr/>
              </a:pPr>
              <a:t>‹#›</a:t>
            </a:fld>
            <a:endParaRPr lang="en-US"/>
          </a:p>
        </p:txBody>
      </p:sp>
    </p:spTree>
    <p:extLst>
      <p:ext uri="{BB962C8B-B14F-4D97-AF65-F5344CB8AC3E}">
        <p14:creationId xmlns:p14="http://schemas.microsoft.com/office/powerpoint/2010/main" val="3605773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9DCAF8F-8A50-4508-8C46-A0D415F8C479}" type="datetimeFigureOut">
              <a:rPr lang="en-US"/>
              <a:pPr>
                <a:defRPr/>
              </a:pPr>
              <a:t>4/21/2020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A2AB8DE-B46C-4A62-B346-5EE3FF902D29}" type="slidenum">
              <a:rPr lang="en-US"/>
              <a:pPr>
                <a:defRPr/>
              </a:pPr>
              <a:t>‹#›</a:t>
            </a:fld>
            <a:endParaRPr lang="en-US"/>
          </a:p>
        </p:txBody>
      </p:sp>
    </p:spTree>
    <p:extLst>
      <p:ext uri="{BB962C8B-B14F-4D97-AF65-F5344CB8AC3E}">
        <p14:creationId xmlns:p14="http://schemas.microsoft.com/office/powerpoint/2010/main" val="4294318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5A1D781-975C-49A0-B479-75A22E3224AE}" type="datetimeFigureOut">
              <a:rPr lang="en-US"/>
              <a:pPr>
                <a:defRPr/>
              </a:pPr>
              <a:t>4/21/2020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3D089E0-B5AA-46FD-B3DE-B4221F91293F}" type="slidenum">
              <a:rPr lang="en-US"/>
              <a:pPr>
                <a:defRPr/>
              </a:pPr>
              <a:t>‹#›</a:t>
            </a:fld>
            <a:endParaRPr lang="en-US"/>
          </a:p>
        </p:txBody>
      </p:sp>
    </p:spTree>
    <p:extLst>
      <p:ext uri="{BB962C8B-B14F-4D97-AF65-F5344CB8AC3E}">
        <p14:creationId xmlns:p14="http://schemas.microsoft.com/office/powerpoint/2010/main" val="2025351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8822818-B61D-410E-B5EE-40ADC147E575}" type="datetimeFigureOut">
              <a:rPr lang="en-US"/>
              <a:pPr>
                <a:defRPr/>
              </a:pPr>
              <a:t>4/21/2020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6657D01-988F-4FC5-ACBF-9573B0D7A970}" type="slidenum">
              <a:rPr lang="en-US"/>
              <a:pPr>
                <a:defRPr/>
              </a:pPr>
              <a:t>‹#›</a:t>
            </a:fld>
            <a:endParaRPr lang="en-US"/>
          </a:p>
        </p:txBody>
      </p:sp>
    </p:spTree>
    <p:extLst>
      <p:ext uri="{BB962C8B-B14F-4D97-AF65-F5344CB8AC3E}">
        <p14:creationId xmlns:p14="http://schemas.microsoft.com/office/powerpoint/2010/main" val="1268380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0F67797-C268-4B6F-B08F-597F5AFA21AB}" type="datetimeFigureOut">
              <a:rPr lang="en-US"/>
              <a:pPr>
                <a:defRPr/>
              </a:pPr>
              <a:t>4/21/2020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2CA5FF6-84FD-44D4-AC1A-A3CB768A24BE}" type="slidenum">
              <a:rPr lang="en-US"/>
              <a:pPr>
                <a:defRPr/>
              </a:pPr>
              <a:t>‹#›</a:t>
            </a:fld>
            <a:endParaRPr lang="en-US"/>
          </a:p>
        </p:txBody>
      </p:sp>
    </p:spTree>
    <p:extLst>
      <p:ext uri="{BB962C8B-B14F-4D97-AF65-F5344CB8AC3E}">
        <p14:creationId xmlns:p14="http://schemas.microsoft.com/office/powerpoint/2010/main" val="2785420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6C02E21-E045-4494-AB74-8824524AA465}" type="datetimeFigureOut">
              <a:rPr lang="en-US"/>
              <a:pPr>
                <a:defRPr/>
              </a:pPr>
              <a:t>4/21/2020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26BB270-3737-4305-AE51-A45809953E13}" type="slidenum">
              <a:rPr lang="en-US"/>
              <a:pPr>
                <a:defRPr/>
              </a:pPr>
              <a:t>‹#›</a:t>
            </a:fld>
            <a:endParaRPr lang="en-US"/>
          </a:p>
        </p:txBody>
      </p:sp>
    </p:spTree>
    <p:extLst>
      <p:ext uri="{BB962C8B-B14F-4D97-AF65-F5344CB8AC3E}">
        <p14:creationId xmlns:p14="http://schemas.microsoft.com/office/powerpoint/2010/main" val="798987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721F860-9AF8-40E7-A04E-DED2F7191E45}" type="datetimeFigureOut">
              <a:rPr lang="en-US"/>
              <a:pPr>
                <a:defRPr/>
              </a:pPr>
              <a:t>4/21/2020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ABA61D9-FB10-4F3E-A182-ADB1F02F6E04}" type="slidenum">
              <a:rPr lang="en-US"/>
              <a:pPr>
                <a:defRPr/>
              </a:pPr>
              <a:t>‹#›</a:t>
            </a:fld>
            <a:endParaRPr lang="en-US"/>
          </a:p>
        </p:txBody>
      </p:sp>
    </p:spTree>
    <p:extLst>
      <p:ext uri="{BB962C8B-B14F-4D97-AF65-F5344CB8AC3E}">
        <p14:creationId xmlns:p14="http://schemas.microsoft.com/office/powerpoint/2010/main" val="1800318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7B628E8-7E46-4733-BCBF-BADEAD2BA4AE}" type="datetimeFigureOut">
              <a:rPr lang="en-US"/>
              <a:pPr>
                <a:defRPr/>
              </a:pPr>
              <a:t>4/21/2020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3CA97E6-5033-4E00-9EC1-908157CC7A10}" type="slidenum">
              <a:rPr lang="en-US"/>
              <a:pPr>
                <a:defRPr/>
              </a:pPr>
              <a:t>‹#›</a:t>
            </a:fld>
            <a:endParaRPr lang="en-US"/>
          </a:p>
        </p:txBody>
      </p:sp>
    </p:spTree>
    <p:extLst>
      <p:ext uri="{BB962C8B-B14F-4D97-AF65-F5344CB8AC3E}">
        <p14:creationId xmlns:p14="http://schemas.microsoft.com/office/powerpoint/2010/main" val="2902505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820DF0A-2573-4EB0-8A28-3A887086FA28}" type="datetimeFigureOut">
              <a:rPr lang="en-US"/>
              <a:pPr>
                <a:defRPr/>
              </a:pPr>
              <a:t>4/21/2020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04E78967-007A-4140-BF2E-5CDCD92542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 id="2147483660" r:id="rId12"/>
    <p:sldLayoutId id="2147483661" r:id="rId13"/>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820DF0A-2573-4EB0-8A28-3A887086FA28}" type="datetimeFigureOut">
              <a:rPr lang="en-US" smtClean="0"/>
              <a:pPr>
                <a:defRPr/>
              </a:pPr>
              <a:t>4/21/2020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4E78967-007A-4140-BF2E-5CDCD9254233}" type="slidenum">
              <a:rPr lang="en-US" smtClean="0"/>
              <a:pPr>
                <a:defRPr/>
              </a:pPr>
              <a:t>‹#›</a:t>
            </a:fld>
            <a:endParaRPr lang="en-US"/>
          </a:p>
        </p:txBody>
      </p:sp>
    </p:spTree>
    <p:extLst>
      <p:ext uri="{BB962C8B-B14F-4D97-AF65-F5344CB8AC3E}">
        <p14:creationId xmlns:p14="http://schemas.microsoft.com/office/powerpoint/2010/main" val="39326451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audio" Target="../media/audio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7.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5.bin"/><Relationship Id="rId4" Type="http://schemas.openxmlformats.org/officeDocument/2006/relationships/image" Target="../media/image9.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1.wmf"/></Relationships>
</file>

<file path=ppt/slides/_rels/slide31.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audio" Target="../media/audio2.bin"/><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p:txBody>
          <a:bodyPr/>
          <a:lstStyle/>
          <a:p>
            <a:r>
              <a:rPr lang="en-US" dirty="0"/>
              <a:t>The Inductive Method</a:t>
            </a:r>
          </a:p>
          <a:p>
            <a:r>
              <a:rPr lang="en-US" dirty="0"/>
              <a:t>Deductive Method</a:t>
            </a:r>
          </a:p>
          <a:p>
            <a:r>
              <a:rPr lang="en-US"/>
              <a:t>Scientific Method</a:t>
            </a:r>
          </a:p>
          <a:p>
            <a:endParaRPr lang="en-US" dirty="0"/>
          </a:p>
        </p:txBody>
      </p:sp>
    </p:spTree>
    <p:extLst>
      <p:ext uri="{BB962C8B-B14F-4D97-AF65-F5344CB8AC3E}">
        <p14:creationId xmlns:p14="http://schemas.microsoft.com/office/powerpoint/2010/main" val="1308659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smtClean="0"/>
              <a:t>INDUCTIVE &amp; DEDUCTIVE</a:t>
            </a:r>
            <a:br>
              <a:rPr lang="en-US" smtClean="0"/>
            </a:br>
            <a:r>
              <a:rPr lang="en-US" smtClean="0"/>
              <a:t>RESEARCH APPROACH</a:t>
            </a:r>
          </a:p>
        </p:txBody>
      </p:sp>
      <p:sp>
        <p:nvSpPr>
          <p:cNvPr id="3" name="Subtitle 2"/>
          <p:cNvSpPr>
            <a:spLocks noGrp="1"/>
          </p:cNvSpPr>
          <p:nvPr>
            <p:ph type="subTitle" idx="1"/>
          </p:nvPr>
        </p:nvSpPr>
        <p:spPr/>
        <p:txBody>
          <a:bodyPr>
            <a:normAutofit/>
          </a:bodyPr>
          <a:lstStyle/>
          <a:p>
            <a:r>
              <a:rPr lang="en-US" smtClean="0">
                <a:solidFill>
                  <a:srgbClr val="898989"/>
                </a:solidFill>
              </a:rPr>
              <a:t>By: Shagufta Shaheen</a:t>
            </a:r>
          </a:p>
          <a:p>
            <a:endParaRPr lang="en-US" smtClean="0">
              <a:solidFill>
                <a:srgbClr val="89898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p:txBody>
          <a:bodyPr/>
          <a:lstStyle/>
          <a:p>
            <a:r>
              <a:rPr lang="en-US" smtClean="0"/>
              <a:t>Definition </a:t>
            </a:r>
          </a:p>
        </p:txBody>
      </p:sp>
      <p:sp>
        <p:nvSpPr>
          <p:cNvPr id="53251" name="Rectangle 3"/>
          <p:cNvSpPr>
            <a:spLocks noGrp="1"/>
          </p:cNvSpPr>
          <p:nvPr>
            <p:ph type="body" idx="1"/>
          </p:nvPr>
        </p:nvSpPr>
        <p:spPr/>
        <p:txBody>
          <a:bodyPr/>
          <a:lstStyle/>
          <a:p>
            <a:r>
              <a:rPr lang="en-US" smtClean="0"/>
              <a:t>INDUCTIVE:</a:t>
            </a:r>
          </a:p>
          <a:p>
            <a:pPr>
              <a:buFont typeface="Arial" charset="0"/>
              <a:buNone/>
            </a:pPr>
            <a:r>
              <a:rPr lang="en-US" i="1" smtClean="0"/>
              <a:t>                       Inductive teaching </a:t>
            </a:r>
            <a:r>
              <a:rPr lang="en-US" smtClean="0"/>
              <a:t>(also called discovery teaching or inquiry teaching) is based on the claim that knowledge is build primarily from a learner’s experiences and interactions with phenomena.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p:txBody>
          <a:bodyPr/>
          <a:lstStyle/>
          <a:p>
            <a:r>
              <a:rPr lang="en-US" smtClean="0"/>
              <a:t>Definition</a:t>
            </a:r>
          </a:p>
        </p:txBody>
      </p:sp>
      <p:sp>
        <p:nvSpPr>
          <p:cNvPr id="56323" name="Rectangle 3"/>
          <p:cNvSpPr>
            <a:spLocks noGrp="1"/>
          </p:cNvSpPr>
          <p:nvPr>
            <p:ph type="body" idx="1"/>
          </p:nvPr>
        </p:nvSpPr>
        <p:spPr/>
        <p:txBody>
          <a:bodyPr/>
          <a:lstStyle/>
          <a:p>
            <a:r>
              <a:rPr lang="en-US" smtClean="0"/>
              <a:t>DEDUCTIVE</a:t>
            </a:r>
          </a:p>
          <a:p>
            <a:pPr>
              <a:buFont typeface="Arial" charset="0"/>
              <a:buNone/>
            </a:pPr>
            <a:r>
              <a:rPr lang="en-US" i="1" smtClean="0"/>
              <a:t>                      Deductive teaching </a:t>
            </a:r>
            <a:r>
              <a:rPr lang="en-US" smtClean="0"/>
              <a:t>(also called direct instruction) is much less “constructively” and is based on the idea that a highly structured presentation of content creates optimal learning for students.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Research Methods</a:t>
            </a:r>
          </a:p>
        </p:txBody>
      </p:sp>
      <p:sp>
        <p:nvSpPr>
          <p:cNvPr id="3075" name="Content Placeholder 2"/>
          <p:cNvSpPr>
            <a:spLocks noGrp="1"/>
          </p:cNvSpPr>
          <p:nvPr>
            <p:ph idx="1"/>
          </p:nvPr>
        </p:nvSpPr>
        <p:spPr>
          <a:xfrm>
            <a:off x="228600" y="1600200"/>
            <a:ext cx="8686800" cy="1066800"/>
          </a:xfrm>
        </p:spPr>
        <p:txBody>
          <a:bodyPr/>
          <a:lstStyle/>
          <a:p>
            <a:pPr>
              <a:buFont typeface="Arial" charset="0"/>
              <a:buNone/>
            </a:pPr>
            <a:r>
              <a:rPr lang="en-US" sz="2800" smtClean="0"/>
              <a:t>In research, we often refer to the two broad methods of reasoning as the deductive and inductive approaches.</a:t>
            </a:r>
          </a:p>
        </p:txBody>
      </p:sp>
      <p:grpSp>
        <p:nvGrpSpPr>
          <p:cNvPr id="3076" name="Group 19"/>
          <p:cNvGrpSpPr>
            <a:grpSpLocks/>
          </p:cNvGrpSpPr>
          <p:nvPr/>
        </p:nvGrpSpPr>
        <p:grpSpPr bwMode="auto">
          <a:xfrm>
            <a:off x="685800" y="3124200"/>
            <a:ext cx="7467600" cy="3352800"/>
            <a:chOff x="685800" y="2590800"/>
            <a:chExt cx="7696200" cy="3810000"/>
          </a:xfrm>
        </p:grpSpPr>
        <p:sp>
          <p:nvSpPr>
            <p:cNvPr id="4" name="Oval 3"/>
            <p:cNvSpPr/>
            <p:nvPr/>
          </p:nvSpPr>
          <p:spPr>
            <a:xfrm>
              <a:off x="5486108" y="5105544"/>
              <a:ext cx="2895892" cy="1295256"/>
            </a:xfrm>
            <a:prstGeom prst="ellipse">
              <a:avLst/>
            </a:prstGeom>
            <a:ln>
              <a:solidFill>
                <a:schemeClr val="tx1"/>
              </a:solidFill>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dirty="0">
                  <a:solidFill>
                    <a:schemeClr val="tx1"/>
                  </a:solidFill>
                </a:rPr>
                <a:t>Inductive</a:t>
              </a:r>
            </a:p>
            <a:p>
              <a:pPr algn="ctr" fontAlgn="auto">
                <a:spcBef>
                  <a:spcPts val="0"/>
                </a:spcBef>
                <a:spcAft>
                  <a:spcPts val="0"/>
                </a:spcAft>
                <a:defRPr/>
              </a:pPr>
              <a:r>
                <a:rPr lang="en-US" dirty="0">
                  <a:solidFill>
                    <a:schemeClr val="tx1"/>
                  </a:solidFill>
                </a:rPr>
                <a:t>Approach</a:t>
              </a:r>
            </a:p>
          </p:txBody>
        </p:sp>
        <p:sp>
          <p:nvSpPr>
            <p:cNvPr id="5" name="Rounded Rectangle 4"/>
            <p:cNvSpPr/>
            <p:nvPr/>
          </p:nvSpPr>
          <p:spPr>
            <a:xfrm>
              <a:off x="2744010" y="2590800"/>
              <a:ext cx="3352363" cy="1371023"/>
            </a:xfrm>
            <a:prstGeom prst="roundRect">
              <a:avLst/>
            </a:prstGeom>
            <a:ln>
              <a:solidFill>
                <a:schemeClr val="tx1"/>
              </a:solidFill>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lang="en-US" dirty="0">
                  <a:solidFill>
                    <a:schemeClr val="tx1"/>
                  </a:solidFill>
                </a:rPr>
                <a:t>Research Types</a:t>
              </a:r>
            </a:p>
          </p:txBody>
        </p:sp>
        <p:sp>
          <p:nvSpPr>
            <p:cNvPr id="6" name="Oval 5"/>
            <p:cNvSpPr/>
            <p:nvPr/>
          </p:nvSpPr>
          <p:spPr>
            <a:xfrm>
              <a:off x="685800" y="5105544"/>
              <a:ext cx="2895892" cy="1295256"/>
            </a:xfrm>
            <a:prstGeom prst="ellipse">
              <a:avLst/>
            </a:prstGeom>
            <a:ln>
              <a:solidFill>
                <a:schemeClr val="tx1"/>
              </a:solidFill>
            </a:ln>
          </p:spPr>
          <p:style>
            <a:lnRef idx="1">
              <a:schemeClr val="accent4"/>
            </a:lnRef>
            <a:fillRef idx="2">
              <a:schemeClr val="accent4"/>
            </a:fillRef>
            <a:effectRef idx="1">
              <a:schemeClr val="accent4"/>
            </a:effectRef>
            <a:fontRef idx="minor">
              <a:schemeClr val="dk1"/>
            </a:fontRef>
          </p:style>
          <p:txBody>
            <a:bodyPr anchor="ctr"/>
            <a:lstStyle/>
            <a:p>
              <a:pPr algn="ctr" fontAlgn="auto">
                <a:spcBef>
                  <a:spcPts val="0"/>
                </a:spcBef>
                <a:spcAft>
                  <a:spcPts val="0"/>
                </a:spcAft>
                <a:defRPr/>
              </a:pPr>
              <a:r>
                <a:rPr lang="en-US" dirty="0">
                  <a:solidFill>
                    <a:schemeClr val="tx1"/>
                  </a:solidFill>
                </a:rPr>
                <a:t>Deductive</a:t>
              </a:r>
            </a:p>
            <a:p>
              <a:pPr algn="ctr" fontAlgn="auto">
                <a:spcBef>
                  <a:spcPts val="0"/>
                </a:spcBef>
                <a:spcAft>
                  <a:spcPts val="0"/>
                </a:spcAft>
                <a:defRPr/>
              </a:pPr>
              <a:r>
                <a:rPr lang="en-US" dirty="0">
                  <a:solidFill>
                    <a:schemeClr val="tx1"/>
                  </a:solidFill>
                </a:rPr>
                <a:t>Approach</a:t>
              </a:r>
            </a:p>
          </p:txBody>
        </p:sp>
        <p:cxnSp>
          <p:nvCxnSpPr>
            <p:cNvPr id="8" name="Straight Connector 7"/>
            <p:cNvCxnSpPr>
              <a:stCxn id="5" idx="2"/>
            </p:cNvCxnSpPr>
            <p:nvPr/>
          </p:nvCxnSpPr>
          <p:spPr>
            <a:xfrm rot="5400000">
              <a:off x="4115319" y="4267682"/>
              <a:ext cx="609744" cy="16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flipV="1">
              <a:off x="2133746" y="4571567"/>
              <a:ext cx="22856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0800000">
              <a:off x="4419373" y="4571567"/>
              <a:ext cx="2362524" cy="18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6" idx="0"/>
            </p:cNvCxnSpPr>
            <p:nvPr/>
          </p:nvCxnSpPr>
          <p:spPr>
            <a:xfrm rot="5400000">
              <a:off x="1866842" y="4838640"/>
              <a:ext cx="532173" cy="16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6515727" y="4837737"/>
              <a:ext cx="533977" cy="16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p:txBody>
          <a:bodyPr/>
          <a:lstStyle/>
          <a:p>
            <a:r>
              <a:rPr lang="en-US" smtClean="0"/>
              <a:t>Inductive teaching</a:t>
            </a:r>
          </a:p>
        </p:txBody>
      </p:sp>
      <p:sp>
        <p:nvSpPr>
          <p:cNvPr id="58371" name="Rectangle 3"/>
          <p:cNvSpPr>
            <a:spLocks noGrp="1"/>
          </p:cNvSpPr>
          <p:nvPr>
            <p:ph type="body" idx="1"/>
          </p:nvPr>
        </p:nvSpPr>
        <p:spPr/>
        <p:txBody>
          <a:bodyPr/>
          <a:lstStyle/>
          <a:p>
            <a:pPr>
              <a:buFont typeface="Wingdings" pitchFamily="2" charset="2"/>
              <a:buChar char="Ø"/>
            </a:pPr>
            <a:r>
              <a:rPr lang="en-US" smtClean="0"/>
              <a:t>An instructor using an inductive approach begins by exposing students to a concrete instance, or instances, of a concept .</a:t>
            </a:r>
          </a:p>
          <a:p>
            <a:pPr>
              <a:buFont typeface="Wingdings" pitchFamily="2" charset="2"/>
              <a:buChar char="Ø"/>
            </a:pPr>
            <a:r>
              <a:rPr lang="en-US" smtClean="0"/>
              <a:t>The teacher’s role is to create the opportunities and the context in which students can successfully make the appropriate generalizations, and to guide students necessary.</a:t>
            </a:r>
          </a:p>
          <a:p>
            <a:pPr>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p:txBody>
          <a:bodyPr/>
          <a:lstStyle/>
          <a:p>
            <a:r>
              <a:rPr lang="en-US" smtClean="0"/>
              <a:t>Deductive Teaching</a:t>
            </a:r>
          </a:p>
        </p:txBody>
      </p:sp>
      <p:sp>
        <p:nvSpPr>
          <p:cNvPr id="60419" name="Rectangle 3"/>
          <p:cNvSpPr>
            <a:spLocks noGrp="1"/>
          </p:cNvSpPr>
          <p:nvPr>
            <p:ph type="body" idx="1"/>
          </p:nvPr>
        </p:nvSpPr>
        <p:spPr/>
        <p:txBody>
          <a:bodyPr/>
          <a:lstStyle/>
          <a:p>
            <a:pPr>
              <a:buFont typeface="Wingdings" pitchFamily="2" charset="2"/>
              <a:buChar char="Ø"/>
            </a:pPr>
            <a:r>
              <a:rPr lang="en-US" smtClean="0"/>
              <a:t>. </a:t>
            </a:r>
            <a:r>
              <a:rPr lang="en-US" sz="2800" smtClean="0"/>
              <a:t>The instructor using a deductive approach typically presents a general concept by first defining it and then providing examples or illustrations that demonstrate the idea.</a:t>
            </a:r>
            <a:r>
              <a:rPr lang="en-US" smtClean="0"/>
              <a:t> </a:t>
            </a:r>
          </a:p>
          <a:p>
            <a:pPr>
              <a:buFont typeface="Wingdings" pitchFamily="2" charset="2"/>
              <a:buChar char="Ø"/>
            </a:pPr>
            <a:r>
              <a:rPr lang="en-US" smtClean="0"/>
              <a:t> Students are given opportunities to practice, with instructor guidance and feed back.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p:txBody>
          <a:bodyPr/>
          <a:lstStyle/>
          <a:p>
            <a:r>
              <a:rPr lang="en-US" smtClean="0"/>
              <a:t>Example of Inductive  Teaching</a:t>
            </a:r>
          </a:p>
        </p:txBody>
      </p:sp>
      <p:sp>
        <p:nvSpPr>
          <p:cNvPr id="62467" name="Rectangle 3"/>
          <p:cNvSpPr>
            <a:spLocks noGrp="1"/>
          </p:cNvSpPr>
          <p:nvPr>
            <p:ph type="body" sz="half" idx="1"/>
          </p:nvPr>
        </p:nvSpPr>
        <p:spPr>
          <a:xfrm>
            <a:off x="457200" y="1600200"/>
            <a:ext cx="8305800" cy="4525963"/>
          </a:xfrm>
        </p:spPr>
        <p:txBody>
          <a:bodyPr/>
          <a:lstStyle/>
          <a:p>
            <a:pPr>
              <a:buFont typeface="Arial" charset="0"/>
              <a:buNone/>
            </a:pPr>
            <a:r>
              <a:rPr lang="en-US" sz="2400" smtClean="0"/>
              <a:t>   Using the grammar situation,</a:t>
            </a:r>
          </a:p>
          <a:p>
            <a:pPr>
              <a:buFont typeface="Arial" charset="0"/>
              <a:buNone/>
            </a:pPr>
            <a:r>
              <a:rPr lang="en-US" sz="2400" smtClean="0"/>
              <a:t>   the teacher would present the</a:t>
            </a:r>
          </a:p>
          <a:p>
            <a:pPr>
              <a:buFont typeface="Arial" charset="0"/>
              <a:buNone/>
            </a:pPr>
            <a:r>
              <a:rPr lang="en-US" sz="2400" smtClean="0"/>
              <a:t>   students with a variety of</a:t>
            </a:r>
          </a:p>
          <a:p>
            <a:pPr>
              <a:buFont typeface="Arial" charset="0"/>
              <a:buNone/>
            </a:pPr>
            <a:r>
              <a:rPr lang="en-US" sz="2400" smtClean="0"/>
              <a:t>   examples for a given concept without giving any introduction about how the concept is used. As students see how the concept is used, it is hoped that they will notice how the concept is to be used and determine the grammar rule. As a conclusion to the activity, the teacher can ask the students to explain the grammar rule as a final check that they understand the concept.</a:t>
            </a:r>
          </a:p>
        </p:txBody>
      </p:sp>
      <p:pic>
        <p:nvPicPr>
          <p:cNvPr id="62468" name="Picture 4" descr="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76800" y="1295400"/>
            <a:ext cx="2362200" cy="1671638"/>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p:txBody>
          <a:bodyPr/>
          <a:lstStyle/>
          <a:p>
            <a:r>
              <a:rPr lang="en-US" smtClean="0"/>
              <a:t>Example of Deductive Teaching</a:t>
            </a:r>
          </a:p>
        </p:txBody>
      </p:sp>
      <p:sp>
        <p:nvSpPr>
          <p:cNvPr id="65539" name="Rectangle 3"/>
          <p:cNvSpPr>
            <a:spLocks noGrp="1"/>
          </p:cNvSpPr>
          <p:nvPr>
            <p:ph type="body" sz="half" idx="1"/>
          </p:nvPr>
        </p:nvSpPr>
        <p:spPr>
          <a:xfrm>
            <a:off x="457200" y="1600200"/>
            <a:ext cx="7620000" cy="4525963"/>
          </a:xfrm>
        </p:spPr>
        <p:txBody>
          <a:bodyPr/>
          <a:lstStyle/>
          <a:p>
            <a:pPr>
              <a:buFont typeface="Arial" charset="0"/>
              <a:buNone/>
            </a:pPr>
            <a:r>
              <a:rPr lang="en-US" sz="2400" smtClean="0"/>
              <a:t>    A deductive approach to</a:t>
            </a:r>
          </a:p>
          <a:p>
            <a:pPr>
              <a:buFont typeface="Arial" charset="0"/>
              <a:buNone/>
            </a:pPr>
            <a:r>
              <a:rPr lang="en-US" sz="2400" smtClean="0"/>
              <a:t>    instruction is a more </a:t>
            </a:r>
          </a:p>
          <a:p>
            <a:pPr>
              <a:buFont typeface="Arial" charset="0"/>
              <a:buNone/>
            </a:pPr>
            <a:r>
              <a:rPr lang="en-US" sz="2400" smtClean="0"/>
              <a:t>    teacher-centered approach.</a:t>
            </a:r>
          </a:p>
          <a:p>
            <a:pPr>
              <a:buFont typeface="Arial" charset="0"/>
              <a:buNone/>
            </a:pPr>
            <a:r>
              <a:rPr lang="en-US" sz="2400" smtClean="0"/>
              <a:t>    This means that the teacher </a:t>
            </a:r>
          </a:p>
          <a:p>
            <a:pPr>
              <a:buFont typeface="Arial" charset="0"/>
              <a:buNone/>
            </a:pPr>
            <a:r>
              <a:rPr lang="en-US" sz="2400" smtClean="0"/>
              <a:t>    gives the students a new concept, explains it, and then has the students practice using the concept. For example, when teaching a new grammar concept, the teacher will introduce the concept, explain the rules related to its use, and finally the students will practice using the concept in a variety of different ways.</a:t>
            </a:r>
          </a:p>
        </p:txBody>
      </p:sp>
      <p:pic>
        <p:nvPicPr>
          <p:cNvPr id="65540" name="Picture 4" descr="d 1"/>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029200" y="1524000"/>
            <a:ext cx="2200275" cy="1920875"/>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a:t>Reasoning methods and</a:t>
            </a:r>
            <a:br>
              <a:rPr lang="en-US" dirty="0"/>
            </a:br>
            <a:r>
              <a:rPr lang="en-US" dirty="0"/>
              <a:t>Argumentation</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dirty="0"/>
              <a:t>The main division between forms of reasoning that </a:t>
            </a:r>
            <a:r>
              <a:rPr lang="en-US" dirty="0" smtClean="0"/>
              <a:t>is made </a:t>
            </a:r>
            <a:r>
              <a:rPr lang="en-US" dirty="0"/>
              <a:t>in philosophy is between deductive reasoning </a:t>
            </a:r>
            <a:r>
              <a:rPr lang="en-US" dirty="0" smtClean="0"/>
              <a:t>and inductive </a:t>
            </a:r>
            <a:r>
              <a:rPr lang="en-US" dirty="0"/>
              <a:t>reasoning.</a:t>
            </a:r>
          </a:p>
          <a:p>
            <a:pPr fontAlgn="auto">
              <a:spcAft>
                <a:spcPts val="0"/>
              </a:spcAft>
              <a:buFont typeface="Arial" pitchFamily="34" charset="0"/>
              <a:buChar char="•"/>
              <a:defRPr/>
            </a:pPr>
            <a:r>
              <a:rPr lang="en-US" dirty="0"/>
              <a:t> Formal logic has been described as 'the science </a:t>
            </a:r>
            <a:r>
              <a:rPr lang="en-US" dirty="0" smtClean="0"/>
              <a:t>of deduction</a:t>
            </a:r>
            <a:r>
              <a:rPr lang="en-US" dirty="0"/>
              <a:t>'.</a:t>
            </a:r>
          </a:p>
          <a:p>
            <a:pPr fontAlgn="auto">
              <a:spcAft>
                <a:spcPts val="0"/>
              </a:spcAft>
              <a:buFont typeface="Arial" pitchFamily="34" charset="0"/>
              <a:buChar char="•"/>
              <a:defRPr/>
            </a:pPr>
            <a:r>
              <a:rPr lang="en-US" dirty="0"/>
              <a:t> The study of inductive reasoning is generally carried out</a:t>
            </a:r>
          </a:p>
          <a:p>
            <a:pPr fontAlgn="auto">
              <a:spcAft>
                <a:spcPts val="0"/>
              </a:spcAft>
              <a:buFont typeface="Arial" pitchFamily="34" charset="0"/>
              <a:buChar char="•"/>
              <a:defRPr/>
            </a:pPr>
            <a:r>
              <a:rPr lang="en-US" dirty="0"/>
              <a:t>within the field known as informal logic or </a:t>
            </a:r>
            <a:r>
              <a:rPr lang="en-US" dirty="0" smtClean="0"/>
              <a:t>critical thinking</a:t>
            </a:r>
            <a:r>
              <a:rPr lang="en-US" dirty="0"/>
              <a:t>.</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r>
              <a:rPr lang="en-US" smtClean="0"/>
              <a:t>Advantages </a:t>
            </a:r>
          </a:p>
        </p:txBody>
      </p:sp>
      <p:sp>
        <p:nvSpPr>
          <p:cNvPr id="41987" name="Rectangle 3"/>
          <p:cNvSpPr>
            <a:spLocks noGrp="1"/>
          </p:cNvSpPr>
          <p:nvPr>
            <p:ph type="body" idx="1"/>
          </p:nvPr>
        </p:nvSpPr>
        <p:spPr/>
        <p:txBody>
          <a:bodyPr/>
          <a:lstStyle/>
          <a:p>
            <a:r>
              <a:rPr lang="en-US" smtClean="0"/>
              <a:t>Inductive </a:t>
            </a:r>
          </a:p>
          <a:p>
            <a:pPr>
              <a:buFont typeface="Wingdings" pitchFamily="2" charset="2"/>
              <a:buChar char="Ø"/>
            </a:pPr>
            <a:r>
              <a:rPr lang="en-US" smtClean="0"/>
              <a:t> Students may draw approaches </a:t>
            </a:r>
          </a:p>
          <a:p>
            <a:pPr>
              <a:buFont typeface="Wingdings" pitchFamily="2" charset="2"/>
              <a:buChar char="Ø"/>
            </a:pPr>
            <a:r>
              <a:rPr lang="en-US" smtClean="0"/>
              <a:t>Inductive approach can increase the creativity </a:t>
            </a:r>
          </a:p>
          <a:p>
            <a:pPr>
              <a:buFont typeface="Wingdings" pitchFamily="2" charset="2"/>
              <a:buChar char="Ø"/>
            </a:pPr>
            <a:r>
              <a:rPr lang="en-US" smtClean="0"/>
              <a:t>Inductive approach showed better long-term retention ability  </a:t>
            </a:r>
          </a:p>
          <a:p>
            <a:pPr>
              <a:buFont typeface="Wingdings" pitchFamily="2" charset="2"/>
              <a:buChar char="Ø"/>
            </a:pPr>
            <a:r>
              <a:rPr lang="en-US" smtClean="0"/>
              <a:t>Meet the challenges of the new world</a:t>
            </a:r>
          </a:p>
          <a:p>
            <a:pPr>
              <a:buFont typeface="Wingdings" pitchFamily="2" charset="2"/>
              <a:buChar char="Ø"/>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p:txBody>
          <a:bodyPr/>
          <a:lstStyle/>
          <a:p>
            <a:r>
              <a:rPr lang="en-US" smtClean="0"/>
              <a:t>Advantages</a:t>
            </a:r>
          </a:p>
        </p:txBody>
      </p:sp>
      <p:sp>
        <p:nvSpPr>
          <p:cNvPr id="46083" name="Rectangle 3"/>
          <p:cNvSpPr>
            <a:spLocks noGrp="1"/>
          </p:cNvSpPr>
          <p:nvPr>
            <p:ph type="body" idx="1"/>
          </p:nvPr>
        </p:nvSpPr>
        <p:spPr/>
        <p:txBody>
          <a:bodyPr/>
          <a:lstStyle/>
          <a:p>
            <a:pPr>
              <a:lnSpc>
                <a:spcPct val="90000"/>
              </a:lnSpc>
            </a:pPr>
            <a:r>
              <a:rPr lang="en-US" smtClean="0"/>
              <a:t>Deductive </a:t>
            </a:r>
          </a:p>
          <a:p>
            <a:pPr>
              <a:lnSpc>
                <a:spcPct val="90000"/>
              </a:lnSpc>
              <a:buFont typeface="Wingdings" pitchFamily="2" charset="2"/>
              <a:buChar char="Ø"/>
            </a:pPr>
            <a:r>
              <a:rPr lang="en-US" smtClean="0"/>
              <a:t>Some educators have suggested that deductive teaching can be critically important for students with learning disabilities</a:t>
            </a:r>
          </a:p>
          <a:p>
            <a:pPr>
              <a:lnSpc>
                <a:spcPct val="90000"/>
              </a:lnSpc>
              <a:buFont typeface="Wingdings" pitchFamily="2" charset="2"/>
              <a:buChar char="Ø"/>
            </a:pPr>
            <a:r>
              <a:rPr lang="en-US" smtClean="0"/>
              <a:t>Some learn best through a deductive approach.</a:t>
            </a:r>
          </a:p>
          <a:p>
            <a:pPr>
              <a:lnSpc>
                <a:spcPct val="90000"/>
              </a:lnSpc>
              <a:buFont typeface="Wingdings" pitchFamily="2" charset="2"/>
              <a:buChar char="Ø"/>
            </a:pPr>
            <a:r>
              <a:rPr lang="en-US" smtClean="0"/>
              <a:t>Deductive learners like to have the general principles identified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en-US" smtClean="0"/>
              <a:t>Disadvantages </a:t>
            </a:r>
          </a:p>
        </p:txBody>
      </p:sp>
      <p:sp>
        <p:nvSpPr>
          <p:cNvPr id="43011" name="Rectangle 3"/>
          <p:cNvSpPr>
            <a:spLocks noGrp="1"/>
          </p:cNvSpPr>
          <p:nvPr>
            <p:ph type="body" idx="1"/>
          </p:nvPr>
        </p:nvSpPr>
        <p:spPr/>
        <p:txBody>
          <a:bodyPr/>
          <a:lstStyle/>
          <a:p>
            <a:r>
              <a:rPr lang="en-US" b="1" smtClean="0"/>
              <a:t>INDUCTIVE:</a:t>
            </a:r>
          </a:p>
          <a:p>
            <a:pPr>
              <a:buFont typeface="Wingdings" pitchFamily="2" charset="2"/>
              <a:buChar char="Ø"/>
            </a:pPr>
            <a:r>
              <a:rPr lang="en-US" smtClean="0"/>
              <a:t>. </a:t>
            </a:r>
            <a:r>
              <a:rPr lang="en-US" sz="2800" smtClean="0"/>
              <a:t>Students may draw other meaning from the examples </a:t>
            </a:r>
          </a:p>
          <a:p>
            <a:pPr>
              <a:buFont typeface="Wingdings" pitchFamily="2" charset="2"/>
              <a:buChar char="Ø"/>
            </a:pPr>
            <a:r>
              <a:rPr lang="en-US" sz="2800" smtClean="0"/>
              <a:t>The inductive approach may also take more time and be less “efficient” then a deductive approach</a:t>
            </a:r>
          </a:p>
          <a:p>
            <a:pPr>
              <a:buFont typeface="Wingdings" pitchFamily="2" charset="2"/>
              <a:buChar char="Ø"/>
            </a:pPr>
            <a:r>
              <a:rPr lang="en-US" smtClean="0"/>
              <a:t> </a:t>
            </a:r>
            <a:r>
              <a:rPr lang="en-US" sz="2800" smtClean="0"/>
              <a:t>certain ideas do not lend themselves easily to an inductive-teaching</a:t>
            </a:r>
            <a:r>
              <a:rPr lang="en-US" smtClean="0"/>
              <a:t> </a:t>
            </a:r>
          </a:p>
          <a:p>
            <a:pPr>
              <a:buFont typeface="Wingdings" pitchFamily="2" charset="2"/>
              <a:buChar char="Ø"/>
            </a:pPr>
            <a:endParaRPr lang="en-US" smtClean="0"/>
          </a:p>
          <a:p>
            <a:pPr>
              <a:buFont typeface="Wingdings" pitchFamily="2" charset="2"/>
              <a:buChar char="Ø"/>
            </a:pPr>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p:txBody>
          <a:bodyPr/>
          <a:lstStyle/>
          <a:p>
            <a:r>
              <a:rPr lang="en-US" smtClean="0"/>
              <a:t>Disadvantages</a:t>
            </a:r>
          </a:p>
        </p:txBody>
      </p:sp>
      <p:sp>
        <p:nvSpPr>
          <p:cNvPr id="48131" name="Rectangle 3"/>
          <p:cNvSpPr>
            <a:spLocks noGrp="1"/>
          </p:cNvSpPr>
          <p:nvPr>
            <p:ph type="body" idx="1"/>
          </p:nvPr>
        </p:nvSpPr>
        <p:spPr/>
        <p:txBody>
          <a:bodyPr/>
          <a:lstStyle/>
          <a:p>
            <a:r>
              <a:rPr lang="en-US" b="1" smtClean="0"/>
              <a:t>DEDUCTIVE</a:t>
            </a:r>
          </a:p>
          <a:p>
            <a:pPr>
              <a:buFont typeface="Wingdings" pitchFamily="2" charset="2"/>
              <a:buChar char="Ø"/>
            </a:pPr>
            <a:r>
              <a:rPr lang="en-US" smtClean="0"/>
              <a:t>It doesn’t allow for divergent student thinking. </a:t>
            </a:r>
          </a:p>
          <a:p>
            <a:pPr>
              <a:buFont typeface="Wingdings" pitchFamily="2" charset="2"/>
              <a:buChar char="Ø"/>
            </a:pPr>
            <a:r>
              <a:rPr lang="en-US" smtClean="0"/>
              <a:t>It also doesn’t emphasize students reasoning and problem solving.</a:t>
            </a:r>
          </a:p>
          <a:p>
            <a:pPr>
              <a:buFont typeface="Wingdings" pitchFamily="2" charset="2"/>
              <a:buChar char="Ø"/>
            </a:pPr>
            <a:r>
              <a:rPr lang="en-US" smtClean="0"/>
              <a:t>Deductive approach can not increase the creativities.</a:t>
            </a:r>
          </a:p>
          <a:p>
            <a:pPr>
              <a:buFont typeface="Wingdings" pitchFamily="2" charset="2"/>
              <a:buChar char="Ø"/>
            </a:pPr>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p:txBody>
          <a:bodyPr/>
          <a:lstStyle/>
          <a:p>
            <a:r>
              <a:rPr lang="en-US" b="1" smtClean="0"/>
              <a:t>CONCLUSION</a:t>
            </a:r>
          </a:p>
        </p:txBody>
      </p:sp>
      <p:sp>
        <p:nvSpPr>
          <p:cNvPr id="50179" name="Rectangle 3"/>
          <p:cNvSpPr>
            <a:spLocks noGrp="1"/>
          </p:cNvSpPr>
          <p:nvPr>
            <p:ph type="body" idx="1"/>
          </p:nvPr>
        </p:nvSpPr>
        <p:spPr/>
        <p:txBody>
          <a:bodyPr/>
          <a:lstStyle/>
          <a:p>
            <a:pPr>
              <a:buFont typeface="Wingdings" pitchFamily="2" charset="2"/>
              <a:buChar char="Ø"/>
            </a:pPr>
            <a:r>
              <a:rPr lang="en-US" smtClean="0"/>
              <a:t>Both deductive and inductive teaching approaches should be included in all courses.</a:t>
            </a:r>
          </a:p>
          <a:p>
            <a:pPr>
              <a:buFont typeface="Wingdings" pitchFamily="2" charset="2"/>
              <a:buChar char="Ø"/>
            </a:pPr>
            <a:r>
              <a:rPr lang="en-US" smtClean="0"/>
              <a:t> Each offers advantages to students with different learning strengths and motivations. </a:t>
            </a:r>
          </a:p>
          <a:p>
            <a:pPr>
              <a:buFont typeface="Wingdings" pitchFamily="2" charset="2"/>
              <a:buChar char="Ø"/>
            </a:pPr>
            <a:r>
              <a:rPr lang="en-US" smtClean="0"/>
              <a:t>  Varying the approach to teaching content can help to reach diverse learning needs.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algn="ctr">
              <a:lnSpc>
                <a:spcPct val="90000"/>
              </a:lnSpc>
            </a:pPr>
            <a:r>
              <a:rPr lang="en-US" altLang="en-US" sz="4800" smtClean="0"/>
              <a:t>Scientific Method</a:t>
            </a:r>
            <a:endParaRPr lang="en-US" altLang="en-US" smtClean="0"/>
          </a:p>
        </p:txBody>
      </p:sp>
      <p:sp>
        <p:nvSpPr>
          <p:cNvPr id="15363" name="Rectangle 3"/>
          <p:cNvSpPr>
            <a:spLocks noGrp="1" noChangeArrowheads="1"/>
          </p:cNvSpPr>
          <p:nvPr>
            <p:ph type="subTitle" idx="1"/>
          </p:nvPr>
        </p:nvSpPr>
        <p:spPr/>
        <p:txBody>
          <a:bodyPr/>
          <a:lstStyle/>
          <a:p>
            <a:r>
              <a:rPr lang="en-US" altLang="en-US" sz="4000" smtClean="0">
                <a:solidFill>
                  <a:srgbClr val="006600"/>
                </a:solidFill>
              </a:rPr>
              <a:t>Who uses it?</a:t>
            </a:r>
            <a:endParaRPr lang="en-US" altLang="en-US" smtClean="0">
              <a:solidFill>
                <a:srgbClr val="006600"/>
              </a:solidFill>
            </a:endParaRPr>
          </a:p>
          <a:p>
            <a:r>
              <a:rPr lang="en-US" altLang="en-US" sz="4000" smtClean="0">
                <a:solidFill>
                  <a:srgbClr val="660033"/>
                </a:solidFill>
              </a:rPr>
              <a:t>What is it?</a:t>
            </a:r>
            <a:endParaRPr lang="en-US" altLang="en-US" smtClean="0"/>
          </a:p>
          <a:p>
            <a:r>
              <a:rPr lang="en-US" altLang="en-US" sz="4000" smtClean="0">
                <a:solidFill>
                  <a:srgbClr val="CC9900"/>
                </a:solidFill>
              </a:rPr>
              <a:t>Why should I care?</a:t>
            </a:r>
          </a:p>
          <a:p>
            <a:endParaRPr lang="en-US" altLang="en-US" sz="4000" smtClean="0">
              <a:solidFill>
                <a:srgbClr val="CC9900"/>
              </a:solidFill>
            </a:endParaRPr>
          </a:p>
          <a:p>
            <a:endParaRPr lang="en-US" altLang="en-US" sz="4000" smtClean="0"/>
          </a:p>
        </p:txBody>
      </p:sp>
    </p:spTree>
    <p:extLst>
      <p:ext uri="{BB962C8B-B14F-4D97-AF65-F5344CB8AC3E}">
        <p14:creationId xmlns:p14="http://schemas.microsoft.com/office/powerpoint/2010/main" val="34674046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 fill="hold"/>
                                        <p:tgtEl>
                                          <p:spTgt spid="15362"/>
                                        </p:tgtEl>
                                        <p:attrNameLst>
                                          <p:attrName>ppt_x</p:attrName>
                                        </p:attrNameLst>
                                      </p:cBhvr>
                                      <p:tavLst>
                                        <p:tav tm="0">
                                          <p:val>
                                            <p:strVal val="0-#ppt_w/2"/>
                                          </p:val>
                                        </p:tav>
                                        <p:tav tm="100000">
                                          <p:val>
                                            <p:strVal val="#ppt_x"/>
                                          </p:val>
                                        </p:tav>
                                      </p:tavLst>
                                    </p:anim>
                                    <p:anim calcmode="lin" valueType="num">
                                      <p:cBhvr additive="base">
                                        <p:cTn id="8" dur="500" fill="hold"/>
                                        <p:tgtEl>
                                          <p:spTgt spid="1536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3">
                                            <p:txEl>
                                              <p:pRg st="0" end="0"/>
                                            </p:txEl>
                                          </p:spTgt>
                                        </p:tgtEl>
                                        <p:attrNameLst>
                                          <p:attrName>style.visibility</p:attrName>
                                        </p:attrNameLst>
                                      </p:cBhvr>
                                      <p:to>
                                        <p:strVal val="visible"/>
                                      </p:to>
                                    </p:set>
                                    <p:anim calcmode="lin" valueType="num">
                                      <p:cBhvr additive="base">
                                        <p:cTn id="13" dur="5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363">
                                            <p:txEl>
                                              <p:pRg st="1" end="1"/>
                                            </p:txEl>
                                          </p:spTgt>
                                        </p:tgtEl>
                                        <p:attrNameLst>
                                          <p:attrName>style.visibility</p:attrName>
                                        </p:attrNameLst>
                                      </p:cBhvr>
                                      <p:to>
                                        <p:strVal val="visible"/>
                                      </p:to>
                                    </p:set>
                                    <p:anim calcmode="lin" valueType="num">
                                      <p:cBhvr additive="base">
                                        <p:cTn id="19" dur="500" fill="hold"/>
                                        <p:tgtEl>
                                          <p:spTgt spid="1536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3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363">
                                            <p:txEl>
                                              <p:pRg st="2" end="2"/>
                                            </p:txEl>
                                          </p:spTgt>
                                        </p:tgtEl>
                                        <p:attrNameLst>
                                          <p:attrName>style.visibility</p:attrName>
                                        </p:attrNameLst>
                                      </p:cBhvr>
                                      <p:to>
                                        <p:strVal val="visible"/>
                                      </p:to>
                                    </p:set>
                                    <p:anim calcmode="lin" valueType="num">
                                      <p:cBhvr additive="base">
                                        <p:cTn id="25" dur="500" fill="hold"/>
                                        <p:tgtEl>
                                          <p:spTgt spid="1536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536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Everyone uses it everyday.</a:t>
            </a:r>
          </a:p>
        </p:txBody>
      </p:sp>
      <p:sp>
        <p:nvSpPr>
          <p:cNvPr id="16387" name="Rectangle 3"/>
          <p:cNvSpPr>
            <a:spLocks noGrp="1" noChangeArrowheads="1"/>
          </p:cNvSpPr>
          <p:nvPr>
            <p:ph type="body" idx="1"/>
          </p:nvPr>
        </p:nvSpPr>
        <p:spPr/>
        <p:txBody>
          <a:bodyPr/>
          <a:lstStyle/>
          <a:p>
            <a:r>
              <a:rPr lang="en-US" altLang="en-US" sz="8800" smtClean="0"/>
              <a:t>Yes Even You!!!!!!!!!!</a:t>
            </a:r>
            <a:endParaRPr lang="en-US" altLang="en-US" sz="7200" smtClean="0"/>
          </a:p>
        </p:txBody>
      </p:sp>
      <p:graphicFrame>
        <p:nvGraphicFramePr>
          <p:cNvPr id="1026" name="Object 5"/>
          <p:cNvGraphicFramePr>
            <a:graphicFrameLocks noChangeAspect="1"/>
          </p:cNvGraphicFramePr>
          <p:nvPr/>
        </p:nvGraphicFramePr>
        <p:xfrm>
          <a:off x="6248400" y="1219200"/>
          <a:ext cx="2641600" cy="2460625"/>
        </p:xfrm>
        <a:graphic>
          <a:graphicData uri="http://schemas.openxmlformats.org/presentationml/2006/ole">
            <mc:AlternateContent xmlns:mc="http://schemas.openxmlformats.org/markup-compatibility/2006">
              <mc:Choice xmlns:v="urn:schemas-microsoft-com:vml" Requires="v">
                <p:oleObj spid="_x0000_s1026" r:id="rId4" imgW="4064000" imgH="3784600" progId="MS_ClipArt_Gallery">
                  <p:embed/>
                </p:oleObj>
              </mc:Choice>
              <mc:Fallback>
                <p:oleObj r:id="rId4" imgW="4064000" imgH="3784600" progId="MS_ClipArt_Gallery">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8400" y="1219200"/>
                        <a:ext cx="2641600" cy="2460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144392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0-#ppt_w/2"/>
                                          </p:val>
                                        </p:tav>
                                        <p:tav tm="100000">
                                          <p:val>
                                            <p:strVal val="#ppt_x"/>
                                          </p:val>
                                        </p:tav>
                                      </p:tavLst>
                                    </p:anim>
                                    <p:anim calcmode="lin" valueType="num">
                                      <p:cBhvr additive="base">
                                        <p:cTn id="8" dur="500" fill="hold"/>
                                        <p:tgtEl>
                                          <p:spTgt spid="1638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6387">
                                            <p:txEl>
                                              <p:pRg st="0" end="0"/>
                                            </p:txEl>
                                          </p:spTgt>
                                        </p:tgtEl>
                                        <p:attrNameLst>
                                          <p:attrName>style.visibility</p:attrName>
                                        </p:attrNameLst>
                                      </p:cBhvr>
                                      <p:to>
                                        <p:strVal val="visible"/>
                                      </p:to>
                                    </p:set>
                                    <p:animEffect transition="in" filter="blinds(horizontal)">
                                      <p:cBhvr>
                                        <p:cTn id="13" dur="500"/>
                                        <p:tgtEl>
                                          <p:spTgt spid="16387">
                                            <p:txEl>
                                              <p:pRg st="0" end="0"/>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3" name="Clapping"/>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r>
              <a:rPr lang="en-US" altLang="en-US" smtClean="0"/>
              <a:t>It is a way to solve problems. Do you have any problems to solve?</a:t>
            </a:r>
          </a:p>
        </p:txBody>
      </p:sp>
      <p:sp>
        <p:nvSpPr>
          <p:cNvPr id="2053" name="Rectangle 3"/>
          <p:cNvSpPr>
            <a:spLocks noGrp="1" noChangeArrowheads="1"/>
          </p:cNvSpPr>
          <p:nvPr>
            <p:ph type="body" idx="1"/>
          </p:nvPr>
        </p:nvSpPr>
        <p:spPr/>
        <p:txBody>
          <a:bodyPr/>
          <a:lstStyle/>
          <a:p>
            <a:r>
              <a:rPr lang="en-US" altLang="en-US" sz="4000" smtClean="0"/>
              <a:t>Any </a:t>
            </a:r>
            <a:r>
              <a:rPr lang="en-US" altLang="en-US" sz="9600" smtClean="0"/>
              <a:t>big</a:t>
            </a:r>
            <a:r>
              <a:rPr lang="en-US" altLang="en-US" sz="4000" smtClean="0"/>
              <a:t> or any </a:t>
            </a:r>
            <a:r>
              <a:rPr lang="en-US" altLang="en-US" sz="2000" smtClean="0"/>
              <a:t>small</a:t>
            </a:r>
            <a:r>
              <a:rPr lang="en-US" altLang="en-US" sz="4000" smtClean="0"/>
              <a:t> ones?</a:t>
            </a:r>
          </a:p>
        </p:txBody>
      </p:sp>
      <p:graphicFrame>
        <p:nvGraphicFramePr>
          <p:cNvPr id="2050" name="Object 4"/>
          <p:cNvGraphicFramePr>
            <a:graphicFrameLocks noChangeAspect="1"/>
          </p:cNvGraphicFramePr>
          <p:nvPr/>
        </p:nvGraphicFramePr>
        <p:xfrm>
          <a:off x="1676400" y="3352800"/>
          <a:ext cx="2976563" cy="3200400"/>
        </p:xfrm>
        <a:graphic>
          <a:graphicData uri="http://schemas.openxmlformats.org/presentationml/2006/ole">
            <mc:AlternateContent xmlns:mc="http://schemas.openxmlformats.org/markup-compatibility/2006">
              <mc:Choice xmlns:v="urn:schemas-microsoft-com:vml" Requires="v">
                <p:oleObj spid="_x0000_s2050" r:id="rId3" imgW="3035300" imgH="3263900" progId="MS_ClipArt_Gallery">
                  <p:embed/>
                </p:oleObj>
              </mc:Choice>
              <mc:Fallback>
                <p:oleObj r:id="rId3" imgW="3035300" imgH="3263900" progId="MS_ClipArt_Gallery">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3352800"/>
                        <a:ext cx="2976563" cy="3200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1" name="Object 5"/>
          <p:cNvGraphicFramePr>
            <a:graphicFrameLocks noChangeAspect="1"/>
          </p:cNvGraphicFramePr>
          <p:nvPr/>
        </p:nvGraphicFramePr>
        <p:xfrm>
          <a:off x="4648200" y="4724400"/>
          <a:ext cx="1447800" cy="642938"/>
        </p:xfrm>
        <a:graphic>
          <a:graphicData uri="http://schemas.openxmlformats.org/presentationml/2006/ole">
            <mc:AlternateContent xmlns:mc="http://schemas.openxmlformats.org/markup-compatibility/2006">
              <mc:Choice xmlns:v="urn:schemas-microsoft-com:vml" Requires="v">
                <p:oleObj spid="_x0000_s2051" r:id="rId5" imgW="862584" imgH="384048" progId="MS_ClipArt_Gallery">
                  <p:embed/>
                </p:oleObj>
              </mc:Choice>
              <mc:Fallback>
                <p:oleObj r:id="rId5" imgW="862584" imgH="384048" progId="MS_ClipArt_Gallery">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200" y="4724400"/>
                        <a:ext cx="1447800" cy="642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47281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r>
              <a:rPr lang="en-US" altLang="en-US" sz="4800" smtClean="0">
                <a:solidFill>
                  <a:srgbClr val="0033CC"/>
                </a:solidFill>
              </a:rPr>
              <a:t>Any of these sound familiar?</a:t>
            </a:r>
            <a:endParaRPr lang="en-US" altLang="en-US" smtClean="0"/>
          </a:p>
        </p:txBody>
      </p:sp>
      <p:sp>
        <p:nvSpPr>
          <p:cNvPr id="21507" name="Rectangle 3"/>
          <p:cNvSpPr>
            <a:spLocks noGrp="1" noChangeArrowheads="1"/>
          </p:cNvSpPr>
          <p:nvPr>
            <p:ph type="body" idx="1"/>
          </p:nvPr>
        </p:nvSpPr>
        <p:spPr/>
        <p:txBody>
          <a:bodyPr/>
          <a:lstStyle/>
          <a:p>
            <a:r>
              <a:rPr lang="en-US" altLang="en-US" smtClean="0">
                <a:solidFill>
                  <a:srgbClr val="660033"/>
                </a:solidFill>
              </a:rPr>
              <a:t>Where are My Shoes?</a:t>
            </a:r>
          </a:p>
          <a:p>
            <a:r>
              <a:rPr lang="en-US" altLang="en-US" smtClean="0">
                <a:solidFill>
                  <a:srgbClr val="CC9900"/>
                </a:solidFill>
              </a:rPr>
              <a:t>What should I have for lunch?</a:t>
            </a:r>
          </a:p>
          <a:p>
            <a:r>
              <a:rPr lang="en-US" altLang="en-US" smtClean="0">
                <a:solidFill>
                  <a:srgbClr val="000099"/>
                </a:solidFill>
              </a:rPr>
              <a:t>What class do I have next?</a:t>
            </a:r>
          </a:p>
          <a:p>
            <a:r>
              <a:rPr lang="en-US" altLang="en-US" smtClean="0">
                <a:solidFill>
                  <a:srgbClr val="006600"/>
                </a:solidFill>
              </a:rPr>
              <a:t>Did I do my homework for that class?</a:t>
            </a:r>
          </a:p>
          <a:p>
            <a:r>
              <a:rPr lang="en-US" altLang="en-US" smtClean="0">
                <a:solidFill>
                  <a:srgbClr val="CC0000"/>
                </a:solidFill>
              </a:rPr>
              <a:t>What is the cure for cancer?</a:t>
            </a:r>
            <a:endParaRPr lang="en-US" altLang="en-US" smtClean="0"/>
          </a:p>
          <a:p>
            <a:r>
              <a:rPr lang="en-US" altLang="en-US" smtClean="0">
                <a:solidFill>
                  <a:srgbClr val="FF0066"/>
                </a:solidFill>
              </a:rPr>
              <a:t>Which deodorant works the longest?</a:t>
            </a:r>
          </a:p>
        </p:txBody>
      </p:sp>
    </p:spTree>
    <p:extLst>
      <p:ext uri="{BB962C8B-B14F-4D97-AF65-F5344CB8AC3E}">
        <p14:creationId xmlns:p14="http://schemas.microsoft.com/office/powerpoint/2010/main" val="33121439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checkerboard(across)">
                                      <p:cBhvr>
                                        <p:cTn id="7" dur="500"/>
                                        <p:tgtEl>
                                          <p:spTgt spid="21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slide(fromBottom)">
                                      <p:cBhvr>
                                        <p:cTn id="12" dur="500"/>
                                        <p:tgtEl>
                                          <p:spTgt spid="215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1507">
                                            <p:txEl>
                                              <p:pRg st="1" end="1"/>
                                            </p:txEl>
                                          </p:spTgt>
                                        </p:tgtEl>
                                        <p:attrNameLst>
                                          <p:attrName>style.visibility</p:attrName>
                                        </p:attrNameLst>
                                      </p:cBhvr>
                                      <p:to>
                                        <p:strVal val="visible"/>
                                      </p:to>
                                    </p:set>
                                    <p:animEffect transition="in" filter="slide(fromBottom)">
                                      <p:cBhvr>
                                        <p:cTn id="17" dur="500"/>
                                        <p:tgtEl>
                                          <p:spTgt spid="2150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1507">
                                            <p:txEl>
                                              <p:pRg st="2" end="2"/>
                                            </p:txEl>
                                          </p:spTgt>
                                        </p:tgtEl>
                                        <p:attrNameLst>
                                          <p:attrName>style.visibility</p:attrName>
                                        </p:attrNameLst>
                                      </p:cBhvr>
                                      <p:to>
                                        <p:strVal val="visible"/>
                                      </p:to>
                                    </p:set>
                                    <p:animEffect transition="in" filter="slide(fromBottom)">
                                      <p:cBhvr>
                                        <p:cTn id="22" dur="500"/>
                                        <p:tgtEl>
                                          <p:spTgt spid="2150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21507">
                                            <p:txEl>
                                              <p:pRg st="3" end="3"/>
                                            </p:txEl>
                                          </p:spTgt>
                                        </p:tgtEl>
                                        <p:attrNameLst>
                                          <p:attrName>style.visibility</p:attrName>
                                        </p:attrNameLst>
                                      </p:cBhvr>
                                      <p:to>
                                        <p:strVal val="visible"/>
                                      </p:to>
                                    </p:set>
                                    <p:animEffect transition="in" filter="slide(fromBottom)">
                                      <p:cBhvr>
                                        <p:cTn id="27" dur="500"/>
                                        <p:tgtEl>
                                          <p:spTgt spid="2150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21507">
                                            <p:txEl>
                                              <p:pRg st="4" end="4"/>
                                            </p:txEl>
                                          </p:spTgt>
                                        </p:tgtEl>
                                        <p:attrNameLst>
                                          <p:attrName>style.visibility</p:attrName>
                                        </p:attrNameLst>
                                      </p:cBhvr>
                                      <p:to>
                                        <p:strVal val="visible"/>
                                      </p:to>
                                    </p:set>
                                    <p:animEffect transition="in" filter="slide(fromBottom)">
                                      <p:cBhvr>
                                        <p:cTn id="32" dur="500"/>
                                        <p:tgtEl>
                                          <p:spTgt spid="2150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21507">
                                            <p:txEl>
                                              <p:pRg st="5" end="5"/>
                                            </p:txEl>
                                          </p:spTgt>
                                        </p:tgtEl>
                                        <p:attrNameLst>
                                          <p:attrName>style.visibility</p:attrName>
                                        </p:attrNameLst>
                                      </p:cBhvr>
                                      <p:to>
                                        <p:strVal val="visible"/>
                                      </p:to>
                                    </p:set>
                                    <p:animEffect transition="in" filter="slide(fromBottom)">
                                      <p:cBhvr>
                                        <p:cTn id="37" dur="500"/>
                                        <p:tgtEl>
                                          <p:spTgt spid="21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r>
              <a:rPr lang="en-US" altLang="en-US" smtClean="0"/>
              <a:t>There are six steps to the Scientific Method.</a:t>
            </a:r>
          </a:p>
        </p:txBody>
      </p:sp>
      <p:sp>
        <p:nvSpPr>
          <p:cNvPr id="23555" name="Rectangle 3"/>
          <p:cNvSpPr>
            <a:spLocks noGrp="1" noChangeArrowheads="1"/>
          </p:cNvSpPr>
          <p:nvPr>
            <p:ph type="body" idx="1"/>
          </p:nvPr>
        </p:nvSpPr>
        <p:spPr/>
        <p:txBody>
          <a:bodyPr/>
          <a:lstStyle/>
          <a:p>
            <a:r>
              <a:rPr lang="en-US" altLang="en-US" smtClean="0">
                <a:solidFill>
                  <a:srgbClr val="CC0000"/>
                </a:solidFill>
              </a:rPr>
              <a:t>1. . Observations</a:t>
            </a:r>
          </a:p>
          <a:p>
            <a:r>
              <a:rPr lang="en-US" altLang="en-US" smtClean="0">
                <a:solidFill>
                  <a:srgbClr val="CC0000"/>
                </a:solidFill>
              </a:rPr>
              <a:t>a. Problem</a:t>
            </a:r>
          </a:p>
          <a:p>
            <a:r>
              <a:rPr lang="en-US" altLang="en-US" smtClean="0">
                <a:solidFill>
                  <a:srgbClr val="CC0000"/>
                </a:solidFill>
              </a:rPr>
              <a:t>b. Information</a:t>
            </a:r>
          </a:p>
          <a:p>
            <a:r>
              <a:rPr lang="en-US" altLang="en-US" smtClean="0">
                <a:solidFill>
                  <a:srgbClr val="CC0000"/>
                </a:solidFill>
              </a:rPr>
              <a:t>2. Hypothesis</a:t>
            </a:r>
          </a:p>
          <a:p>
            <a:r>
              <a:rPr lang="en-US" altLang="en-US" smtClean="0">
                <a:solidFill>
                  <a:srgbClr val="CC0000"/>
                </a:solidFill>
              </a:rPr>
              <a:t>3. Experiment</a:t>
            </a:r>
          </a:p>
          <a:p>
            <a:r>
              <a:rPr lang="en-US" altLang="en-US" smtClean="0">
                <a:solidFill>
                  <a:srgbClr val="CC0000"/>
                </a:solidFill>
              </a:rPr>
              <a:t>4. Conclusion</a:t>
            </a:r>
          </a:p>
          <a:p>
            <a:endParaRPr lang="en-US" altLang="en-US" smtClean="0">
              <a:solidFill>
                <a:srgbClr val="CC0000"/>
              </a:solidFill>
            </a:endParaRPr>
          </a:p>
        </p:txBody>
      </p:sp>
      <p:graphicFrame>
        <p:nvGraphicFramePr>
          <p:cNvPr id="3074" name="Object 4"/>
          <p:cNvGraphicFramePr>
            <a:graphicFrameLocks noChangeAspect="1"/>
          </p:cNvGraphicFramePr>
          <p:nvPr/>
        </p:nvGraphicFramePr>
        <p:xfrm>
          <a:off x="4343400" y="2667000"/>
          <a:ext cx="3055938" cy="4191000"/>
        </p:xfrm>
        <a:graphic>
          <a:graphicData uri="http://schemas.openxmlformats.org/presentationml/2006/ole">
            <mc:AlternateContent xmlns:mc="http://schemas.openxmlformats.org/markup-compatibility/2006">
              <mc:Choice xmlns:v="urn:schemas-microsoft-com:vml" Requires="v">
                <p:oleObj spid="_x0000_s3074" r:id="rId3" imgW="2324100" imgH="3187700" progId="MS_ClipArt_Gallery">
                  <p:embed/>
                </p:oleObj>
              </mc:Choice>
              <mc:Fallback>
                <p:oleObj r:id="rId3" imgW="2324100" imgH="3187700" progId="MS_ClipArt_Gallery">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2667000"/>
                        <a:ext cx="3055938" cy="419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5" name="Object 5"/>
          <p:cNvGraphicFramePr>
            <a:graphicFrameLocks noChangeAspect="1"/>
          </p:cNvGraphicFramePr>
          <p:nvPr/>
        </p:nvGraphicFramePr>
        <p:xfrm>
          <a:off x="4724400" y="3421063"/>
          <a:ext cx="1676400" cy="638175"/>
        </p:xfrm>
        <a:graphic>
          <a:graphicData uri="http://schemas.openxmlformats.org/presentationml/2006/ole">
            <mc:AlternateContent xmlns:mc="http://schemas.openxmlformats.org/markup-compatibility/2006">
              <mc:Choice xmlns:v="urn:schemas-microsoft-com:vml" Requires="v">
                <p:oleObj spid="_x0000_s3075" r:id="rId5" imgW="2795016" imgH="1063752" progId="MS_ClipArt_Gallery">
                  <p:embed/>
                </p:oleObj>
              </mc:Choice>
              <mc:Fallback>
                <p:oleObj r:id="rId5" imgW="2795016" imgH="1063752" progId="MS_ClipArt_Gallery">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3421063"/>
                        <a:ext cx="1676400"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254982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23555">
                                            <p:txEl>
                                              <p:pRg st="3" end="3"/>
                                            </p:txEl>
                                          </p:spTgt>
                                        </p:tgtEl>
                                        <p:attrNameLst>
                                          <p:attrName>style.visibility</p:attrName>
                                        </p:attrNameLst>
                                      </p:cBhvr>
                                      <p:to>
                                        <p:strVal val="visible"/>
                                      </p:to>
                                    </p:set>
                                    <p:anim calcmode="lin" valueType="num">
                                      <p:cBhvr additive="base">
                                        <p:cTn id="25"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5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23555">
                                            <p:txEl>
                                              <p:pRg st="4" end="4"/>
                                            </p:txEl>
                                          </p:spTgt>
                                        </p:tgtEl>
                                        <p:attrNameLst>
                                          <p:attrName>style.visibility</p:attrName>
                                        </p:attrNameLst>
                                      </p:cBhvr>
                                      <p:to>
                                        <p:strVal val="visible"/>
                                      </p:to>
                                    </p:set>
                                    <p:anim calcmode="lin" valueType="num">
                                      <p:cBhvr additive="base">
                                        <p:cTn id="31" dur="500" fill="hold"/>
                                        <p:tgtEl>
                                          <p:spTgt spid="2355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5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23555">
                                            <p:txEl>
                                              <p:pRg st="5" end="5"/>
                                            </p:txEl>
                                          </p:spTgt>
                                        </p:tgtEl>
                                        <p:attrNameLst>
                                          <p:attrName>style.visibility</p:attrName>
                                        </p:attrNameLst>
                                      </p:cBhvr>
                                      <p:to>
                                        <p:strVal val="visible"/>
                                      </p:to>
                                    </p:set>
                                    <p:anim calcmode="lin" valueType="num">
                                      <p:cBhvr additive="base">
                                        <p:cTn id="37" dur="500" fill="hold"/>
                                        <p:tgtEl>
                                          <p:spTgt spid="2355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355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457200"/>
            <a:ext cx="7772400" cy="1905000"/>
          </a:xfrm>
        </p:spPr>
        <p:txBody>
          <a:bodyPr/>
          <a:lstStyle/>
          <a:p>
            <a:r>
              <a:rPr lang="en-US" altLang="en-US" smtClean="0"/>
              <a:t>By following these steps in order you will learn about your question.</a:t>
            </a:r>
          </a:p>
        </p:txBody>
      </p:sp>
      <p:sp>
        <p:nvSpPr>
          <p:cNvPr id="9219" name="Rectangle 3"/>
          <p:cNvSpPr>
            <a:spLocks noGrp="1" noChangeArrowheads="1"/>
          </p:cNvSpPr>
          <p:nvPr>
            <p:ph type="body" idx="1"/>
          </p:nvPr>
        </p:nvSpPr>
        <p:spPr>
          <a:xfrm>
            <a:off x="1524000" y="4038600"/>
            <a:ext cx="5791200" cy="1066800"/>
          </a:xfrm>
        </p:spPr>
        <p:txBody>
          <a:bodyPr/>
          <a:lstStyle/>
          <a:p>
            <a:r>
              <a:rPr lang="en-US" altLang="en-US" smtClean="0"/>
              <a:t>Notice the IN ORDER part. It is very important.</a:t>
            </a:r>
          </a:p>
        </p:txBody>
      </p:sp>
    </p:spTree>
    <p:extLst>
      <p:ext uri="{BB962C8B-B14F-4D97-AF65-F5344CB8AC3E}">
        <p14:creationId xmlns:p14="http://schemas.microsoft.com/office/powerpoint/2010/main" val="799261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i="1" dirty="0"/>
              <a:t>Particular concept:</a:t>
            </a:r>
          </a:p>
          <a:p>
            <a:r>
              <a:rPr lang="en-GB" dirty="0"/>
              <a:t>1+1=2</a:t>
            </a:r>
          </a:p>
          <a:p>
            <a:r>
              <a:rPr lang="en-GB" dirty="0"/>
              <a:t>1+3=4</a:t>
            </a:r>
          </a:p>
          <a:p>
            <a:r>
              <a:rPr lang="en-GB" dirty="0"/>
              <a:t>1+5=6</a:t>
            </a:r>
          </a:p>
          <a:p>
            <a:r>
              <a:rPr lang="en-GB" dirty="0"/>
              <a:t>3+5=8</a:t>
            </a:r>
          </a:p>
        </p:txBody>
      </p:sp>
    </p:spTree>
    <p:extLst>
      <p:ext uri="{BB962C8B-B14F-4D97-AF65-F5344CB8AC3E}">
        <p14:creationId xmlns:p14="http://schemas.microsoft.com/office/powerpoint/2010/main" val="23910161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algn="ctr"/>
            <a:r>
              <a:rPr lang="en-US" altLang="en-US" sz="6600" smtClean="0"/>
              <a:t>Problem</a:t>
            </a:r>
            <a:endParaRPr lang="en-US" altLang="en-US" smtClean="0"/>
          </a:p>
        </p:txBody>
      </p:sp>
      <p:sp>
        <p:nvSpPr>
          <p:cNvPr id="27651" name="Rectangle 3"/>
          <p:cNvSpPr>
            <a:spLocks noGrp="1" noChangeArrowheads="1"/>
          </p:cNvSpPr>
          <p:nvPr>
            <p:ph type="body" idx="1"/>
          </p:nvPr>
        </p:nvSpPr>
        <p:spPr/>
        <p:txBody>
          <a:bodyPr/>
          <a:lstStyle/>
          <a:p>
            <a:pPr lvl="3">
              <a:buFontTx/>
              <a:buNone/>
            </a:pPr>
            <a:r>
              <a:rPr lang="en-US" altLang="en-US" sz="2800" smtClean="0"/>
              <a:t>*This is the question that you are trying to answer or problem that you are trying to solve. </a:t>
            </a:r>
          </a:p>
          <a:p>
            <a:pPr lvl="3">
              <a:buFontTx/>
              <a:buNone/>
            </a:pPr>
            <a:r>
              <a:rPr lang="en-US" altLang="en-US" sz="2800" smtClean="0"/>
              <a:t>*Try to narrow it down and be very specific.</a:t>
            </a:r>
          </a:p>
        </p:txBody>
      </p:sp>
      <p:graphicFrame>
        <p:nvGraphicFramePr>
          <p:cNvPr id="4098" name="Object 4"/>
          <p:cNvGraphicFramePr>
            <a:graphicFrameLocks noChangeAspect="1"/>
          </p:cNvGraphicFramePr>
          <p:nvPr/>
        </p:nvGraphicFramePr>
        <p:xfrm>
          <a:off x="4267200" y="4572000"/>
          <a:ext cx="1100138" cy="935038"/>
        </p:xfrm>
        <a:graphic>
          <a:graphicData uri="http://schemas.openxmlformats.org/presentationml/2006/ole">
            <mc:AlternateContent xmlns:mc="http://schemas.openxmlformats.org/markup-compatibility/2006">
              <mc:Choice xmlns:v="urn:schemas-microsoft-com:vml" Requires="v">
                <p:oleObj spid="_x0000_s4098" r:id="rId3" imgW="371856" imgH="316992" progId="MS_ClipArt_Gallery">
                  <p:embed/>
                </p:oleObj>
              </mc:Choice>
              <mc:Fallback>
                <p:oleObj r:id="rId3" imgW="371856" imgH="316992" progId="MS_ClipArt_Gallery">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4572000"/>
                        <a:ext cx="1100138" cy="93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1882229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box(in)">
                                      <p:cBhvr>
                                        <p:cTn id="7" dur="500"/>
                                        <p:tgtEl>
                                          <p:spTgt spid="27651">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7651">
                                            <p:txEl>
                                              <p:pRg st="1" end="1"/>
                                            </p:txEl>
                                          </p:spTgt>
                                        </p:tgtEl>
                                        <p:attrNameLst>
                                          <p:attrName>style.visibility</p:attrName>
                                        </p:attrNameLst>
                                      </p:cBhvr>
                                      <p:to>
                                        <p:strVal val="visible"/>
                                      </p:to>
                                    </p:set>
                                    <p:animEffect transition="in" filter="box(in)">
                                      <p:cBhvr>
                                        <p:cTn id="10" dur="500"/>
                                        <p:tgtEl>
                                          <p:spTgt spid="27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z="5400" smtClean="0"/>
              <a:t>Information</a:t>
            </a:r>
            <a:r>
              <a:rPr lang="en-US" altLang="en-US" smtClean="0"/>
              <a:t> -</a:t>
            </a:r>
          </a:p>
        </p:txBody>
      </p:sp>
      <p:sp>
        <p:nvSpPr>
          <p:cNvPr id="31747" name="Rectangle 3"/>
          <p:cNvSpPr>
            <a:spLocks noGrp="1" noChangeArrowheads="1"/>
          </p:cNvSpPr>
          <p:nvPr>
            <p:ph type="body" idx="1"/>
          </p:nvPr>
        </p:nvSpPr>
        <p:spPr/>
        <p:txBody>
          <a:bodyPr/>
          <a:lstStyle/>
          <a:p>
            <a:r>
              <a:rPr lang="en-US" altLang="en-US" smtClean="0"/>
              <a:t>gather data about your question. </a:t>
            </a:r>
            <a:r>
              <a:rPr lang="en-US" altLang="en-US" smtClean="0">
                <a:solidFill>
                  <a:srgbClr val="006600"/>
                </a:solidFill>
              </a:rPr>
              <a:t>-</a:t>
            </a:r>
          </a:p>
          <a:p>
            <a:pPr>
              <a:buFont typeface="Wingdings" charset="2"/>
              <a:buNone/>
            </a:pPr>
            <a:r>
              <a:rPr lang="en-US" altLang="en-US" smtClean="0">
                <a:solidFill>
                  <a:srgbClr val="006600"/>
                </a:solidFill>
              </a:rPr>
              <a:t>		books</a:t>
            </a:r>
          </a:p>
          <a:p>
            <a:pPr>
              <a:buFont typeface="Wingdings" charset="2"/>
              <a:buNone/>
            </a:pPr>
            <a:r>
              <a:rPr lang="en-US" altLang="en-US" smtClean="0">
                <a:solidFill>
                  <a:srgbClr val="006600"/>
                </a:solidFill>
              </a:rPr>
              <a:t>		magazines</a:t>
            </a:r>
          </a:p>
          <a:p>
            <a:pPr>
              <a:buFont typeface="Wingdings" charset="2"/>
              <a:buNone/>
            </a:pPr>
            <a:r>
              <a:rPr lang="en-US" altLang="en-US" smtClean="0">
                <a:solidFill>
                  <a:srgbClr val="006600"/>
                </a:solidFill>
              </a:rPr>
              <a:t>		reports</a:t>
            </a:r>
          </a:p>
          <a:p>
            <a:pPr>
              <a:buFont typeface="Wingdings" charset="2"/>
              <a:buNone/>
            </a:pPr>
            <a:r>
              <a:rPr lang="en-US" altLang="en-US" smtClean="0">
                <a:solidFill>
                  <a:srgbClr val="006600"/>
                </a:solidFill>
              </a:rPr>
              <a:t>		experts</a:t>
            </a:r>
          </a:p>
          <a:p>
            <a:pPr>
              <a:buFont typeface="Wingdings" charset="2"/>
              <a:buNone/>
            </a:pPr>
            <a:r>
              <a:rPr lang="en-US" altLang="en-US" smtClean="0">
                <a:solidFill>
                  <a:srgbClr val="006600"/>
                </a:solidFill>
              </a:rPr>
              <a:t>		your past experiences</a:t>
            </a:r>
          </a:p>
          <a:p>
            <a:pPr lvl="1"/>
            <a:endParaRPr lang="en-US" altLang="en-US" smtClean="0">
              <a:solidFill>
                <a:srgbClr val="006600"/>
              </a:solidFill>
            </a:endParaRPr>
          </a:p>
        </p:txBody>
      </p:sp>
      <p:pic>
        <p:nvPicPr>
          <p:cNvPr id="1024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4267200"/>
            <a:ext cx="1843088" cy="184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92420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7"/>
                                        </p:tgtEl>
                                        <p:attrNameLst>
                                          <p:attrName>style.visibility</p:attrName>
                                        </p:attrNameLst>
                                      </p:cBhvr>
                                      <p:to>
                                        <p:strVal val="visible"/>
                                      </p:to>
                                    </p:set>
                                    <p:anim calcmode="lin" valueType="num">
                                      <p:cBhvr additive="base">
                                        <p:cTn id="7" dur="500" fill="hold"/>
                                        <p:tgtEl>
                                          <p:spTgt spid="31747"/>
                                        </p:tgtEl>
                                        <p:attrNameLst>
                                          <p:attrName>ppt_x</p:attrName>
                                        </p:attrNameLst>
                                      </p:cBhvr>
                                      <p:tavLst>
                                        <p:tav tm="0">
                                          <p:val>
                                            <p:strVal val="0-#ppt_w/2"/>
                                          </p:val>
                                        </p:tav>
                                        <p:tav tm="100000">
                                          <p:val>
                                            <p:strVal val="#ppt_x"/>
                                          </p:val>
                                        </p:tav>
                                      </p:tavLst>
                                    </p:anim>
                                    <p:anim calcmode="lin" valueType="num">
                                      <p:cBhvr additive="base">
                                        <p:cTn id="8" dur="500" fill="hold"/>
                                        <p:tgtEl>
                                          <p:spTgt spid="3174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Las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a:r>
              <a:rPr lang="en-US" altLang="en-US" sz="5400" smtClean="0"/>
              <a:t>Hypothesis</a:t>
            </a:r>
          </a:p>
        </p:txBody>
      </p:sp>
      <p:sp>
        <p:nvSpPr>
          <p:cNvPr id="32771" name="Rectangle 3"/>
          <p:cNvSpPr>
            <a:spLocks noGrp="1" noChangeArrowheads="1"/>
          </p:cNvSpPr>
          <p:nvPr>
            <p:ph type="body" idx="1"/>
          </p:nvPr>
        </p:nvSpPr>
        <p:spPr/>
        <p:txBody>
          <a:bodyPr/>
          <a:lstStyle/>
          <a:p>
            <a:pPr>
              <a:defRPr/>
            </a:pPr>
            <a:r>
              <a:rPr lang="en-US" altLang="en-US" smtClean="0"/>
              <a:t>-an </a:t>
            </a:r>
            <a:r>
              <a:rPr lang="en-US" altLang="en-US" smtClean="0">
                <a:effectLst>
                  <a:outerShdw blurRad="38100" dist="38100" dir="2700000" algn="tl">
                    <a:srgbClr val="C0C0C0"/>
                  </a:outerShdw>
                </a:effectLst>
              </a:rPr>
              <a:t>educated</a:t>
            </a:r>
            <a:r>
              <a:rPr lang="en-US" altLang="en-US" smtClean="0"/>
              <a:t> guess</a:t>
            </a:r>
          </a:p>
          <a:p>
            <a:pPr>
              <a:defRPr/>
            </a:pPr>
            <a:r>
              <a:rPr lang="en-US" altLang="en-US" smtClean="0"/>
              <a:t>-a prediction </a:t>
            </a:r>
            <a:r>
              <a:rPr lang="en-US" altLang="en-US" smtClean="0">
                <a:effectLst>
                  <a:outerShdw blurRad="38100" dist="38100" dir="2700000" algn="tl">
                    <a:srgbClr val="C0C0C0"/>
                  </a:outerShdw>
                </a:effectLst>
              </a:rPr>
              <a:t>based</a:t>
            </a:r>
            <a:r>
              <a:rPr lang="en-US" altLang="en-US" smtClean="0"/>
              <a:t> on data</a:t>
            </a:r>
          </a:p>
          <a:p>
            <a:pPr>
              <a:defRPr/>
            </a:pPr>
            <a:r>
              <a:rPr lang="en-US" altLang="en-US" smtClean="0"/>
              <a:t>-what </a:t>
            </a:r>
            <a:r>
              <a:rPr lang="en-US" altLang="en-US" i="1" smtClean="0"/>
              <a:t>you</a:t>
            </a:r>
            <a:r>
              <a:rPr lang="en-US" altLang="en-US" smtClean="0"/>
              <a:t> think the answer is based upon your </a:t>
            </a:r>
            <a:r>
              <a:rPr lang="en-US" altLang="en-US" smtClean="0">
                <a:effectLst>
                  <a:outerShdw blurRad="38100" dist="38100" dir="2700000" algn="tl">
                    <a:srgbClr val="C0C0C0"/>
                  </a:outerShdw>
                </a:effectLst>
              </a:rPr>
              <a:t>gathered information</a:t>
            </a:r>
            <a:endParaRPr lang="en-US" altLang="en-US" smtClean="0"/>
          </a:p>
        </p:txBody>
      </p:sp>
    </p:spTree>
    <p:extLst>
      <p:ext uri="{BB962C8B-B14F-4D97-AF65-F5344CB8AC3E}">
        <p14:creationId xmlns:p14="http://schemas.microsoft.com/office/powerpoint/2010/main" val="32795557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checkerboard(across)">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checkerboard(across)">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checkerboard(across)">
                                      <p:cBhvr>
                                        <p:cTn id="17" dur="500"/>
                                        <p:tgtEl>
                                          <p:spTgt spid="327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a:r>
              <a:rPr lang="en-US" altLang="en-US" sz="5400" smtClean="0"/>
              <a:t>Experiment</a:t>
            </a:r>
          </a:p>
        </p:txBody>
      </p:sp>
      <p:sp>
        <p:nvSpPr>
          <p:cNvPr id="33795" name="Rectangle 3"/>
          <p:cNvSpPr>
            <a:spLocks noGrp="1" noChangeArrowheads="1"/>
          </p:cNvSpPr>
          <p:nvPr>
            <p:ph type="body" idx="1"/>
          </p:nvPr>
        </p:nvSpPr>
        <p:spPr/>
        <p:txBody>
          <a:bodyPr/>
          <a:lstStyle/>
          <a:p>
            <a:r>
              <a:rPr lang="en-US" altLang="en-US" smtClean="0">
                <a:solidFill>
                  <a:srgbClr val="0033CC"/>
                </a:solidFill>
              </a:rPr>
              <a:t>This is broken into 2 parts, materials and procedure.</a:t>
            </a:r>
            <a:r>
              <a:rPr lang="en-US" altLang="en-US" smtClean="0"/>
              <a:t> </a:t>
            </a:r>
          </a:p>
          <a:p>
            <a:r>
              <a:rPr lang="en-US" altLang="en-US" smtClean="0">
                <a:solidFill>
                  <a:srgbClr val="000099"/>
                </a:solidFill>
              </a:rPr>
              <a:t>Materials is a list of equipment that you will need for the experiment.</a:t>
            </a:r>
            <a:endParaRPr lang="en-US" altLang="en-US" smtClean="0"/>
          </a:p>
          <a:p>
            <a:r>
              <a:rPr lang="en-US" altLang="en-US" smtClean="0"/>
              <a:t>Procedure is a list of instructions that you need to follow for the experiment.</a:t>
            </a:r>
          </a:p>
        </p:txBody>
      </p:sp>
      <p:pic>
        <p:nvPicPr>
          <p:cNvPr id="1229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948238"/>
            <a:ext cx="1878013" cy="190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48486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iterate type="lt">
                                    <p:tmPct val="100000"/>
                                  </p:iterate>
                                  <p:childTnLst>
                                    <p:set>
                                      <p:cBhvr>
                                        <p:cTn id="6" dur="1" fill="hold">
                                          <p:stCondLst>
                                            <p:cond delay="0"/>
                                          </p:stCondLst>
                                        </p:cTn>
                                        <p:tgtEl>
                                          <p:spTgt spid="33794"/>
                                        </p:tgtEl>
                                        <p:attrNameLst>
                                          <p:attrName>style.visibility</p:attrName>
                                        </p:attrNameLst>
                                      </p:cBhvr>
                                      <p:to>
                                        <p:strVal val="visible"/>
                                      </p:to>
                                    </p:set>
                                    <p:anim calcmode="lin" valueType="num">
                                      <p:cBhvr additive="base">
                                        <p:cTn id="7" dur="75" fill="hold"/>
                                        <p:tgtEl>
                                          <p:spTgt spid="33794"/>
                                        </p:tgtEl>
                                        <p:attrNameLst>
                                          <p:attrName>ppt_x</p:attrName>
                                        </p:attrNameLst>
                                      </p:cBhvr>
                                      <p:tavLst>
                                        <p:tav tm="0">
                                          <p:val>
                                            <p:strVal val="0-#ppt_w/2"/>
                                          </p:val>
                                        </p:tav>
                                        <p:tav tm="100000">
                                          <p:val>
                                            <p:strVal val="#ppt_x"/>
                                          </p:val>
                                        </p:tav>
                                      </p:tavLst>
                                    </p:anim>
                                    <p:anim calcmode="lin" valueType="num">
                                      <p:cBhvr additive="base">
                                        <p:cTn id="8" dur="75" fill="hold"/>
                                        <p:tgtEl>
                                          <p:spTgt spid="3379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iterate type="wd">
                                    <p:tmPct val="100000"/>
                                  </p:iterate>
                                  <p:childTnLst>
                                    <p:set>
                                      <p:cBhvr>
                                        <p:cTn id="12" dur="1" fill="hold">
                                          <p:stCondLst>
                                            <p:cond delay="0"/>
                                          </p:stCondLst>
                                        </p:cTn>
                                        <p:tgtEl>
                                          <p:spTgt spid="33795">
                                            <p:txEl>
                                              <p:pRg st="0" end="0"/>
                                            </p:txEl>
                                          </p:spTgt>
                                        </p:tgtEl>
                                        <p:attrNameLst>
                                          <p:attrName>style.visibility</p:attrName>
                                        </p:attrNameLst>
                                      </p:cBhvr>
                                      <p:to>
                                        <p:strVal val="visible"/>
                                      </p:to>
                                    </p:set>
                                    <p:anim calcmode="lin" valueType="num">
                                      <p:cBhvr>
                                        <p:cTn id="13" dur="300" fill="hold"/>
                                        <p:tgtEl>
                                          <p:spTgt spid="33795">
                                            <p:txEl>
                                              <p:pRg st="0" end="0"/>
                                            </p:txEl>
                                          </p:spTgt>
                                        </p:tgtEl>
                                        <p:attrNameLst>
                                          <p:attrName>ppt_w</p:attrName>
                                        </p:attrNameLst>
                                      </p:cBhvr>
                                      <p:tavLst>
                                        <p:tav tm="0">
                                          <p:val>
                                            <p:fltVal val="0"/>
                                          </p:val>
                                        </p:tav>
                                        <p:tav tm="100000">
                                          <p:val>
                                            <p:strVal val="#ppt_w"/>
                                          </p:val>
                                        </p:tav>
                                      </p:tavLst>
                                    </p:anim>
                                    <p:anim calcmode="lin" valueType="num">
                                      <p:cBhvr>
                                        <p:cTn id="14" dur="300" fill="hold"/>
                                        <p:tgtEl>
                                          <p:spTgt spid="3379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iterate type="wd">
                                    <p:tmPct val="100000"/>
                                  </p:iterate>
                                  <p:childTnLst>
                                    <p:set>
                                      <p:cBhvr>
                                        <p:cTn id="18" dur="1" fill="hold">
                                          <p:stCondLst>
                                            <p:cond delay="0"/>
                                          </p:stCondLst>
                                        </p:cTn>
                                        <p:tgtEl>
                                          <p:spTgt spid="33795">
                                            <p:txEl>
                                              <p:pRg st="1" end="1"/>
                                            </p:txEl>
                                          </p:spTgt>
                                        </p:tgtEl>
                                        <p:attrNameLst>
                                          <p:attrName>style.visibility</p:attrName>
                                        </p:attrNameLst>
                                      </p:cBhvr>
                                      <p:to>
                                        <p:strVal val="visible"/>
                                      </p:to>
                                    </p:set>
                                    <p:anim calcmode="lin" valueType="num">
                                      <p:cBhvr>
                                        <p:cTn id="19" dur="300" fill="hold"/>
                                        <p:tgtEl>
                                          <p:spTgt spid="33795">
                                            <p:txEl>
                                              <p:pRg st="1" end="1"/>
                                            </p:txEl>
                                          </p:spTgt>
                                        </p:tgtEl>
                                        <p:attrNameLst>
                                          <p:attrName>ppt_w</p:attrName>
                                        </p:attrNameLst>
                                      </p:cBhvr>
                                      <p:tavLst>
                                        <p:tav tm="0">
                                          <p:val>
                                            <p:fltVal val="0"/>
                                          </p:val>
                                        </p:tav>
                                        <p:tav tm="100000">
                                          <p:val>
                                            <p:strVal val="#ppt_w"/>
                                          </p:val>
                                        </p:tav>
                                      </p:tavLst>
                                    </p:anim>
                                    <p:anim calcmode="lin" valueType="num">
                                      <p:cBhvr>
                                        <p:cTn id="20" dur="300" fill="hold"/>
                                        <p:tgtEl>
                                          <p:spTgt spid="3379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iterate type="wd">
                                    <p:tmPct val="100000"/>
                                  </p:iterate>
                                  <p:childTnLst>
                                    <p:set>
                                      <p:cBhvr>
                                        <p:cTn id="24" dur="1" fill="hold">
                                          <p:stCondLst>
                                            <p:cond delay="0"/>
                                          </p:stCondLst>
                                        </p:cTn>
                                        <p:tgtEl>
                                          <p:spTgt spid="33795">
                                            <p:txEl>
                                              <p:pRg st="2" end="2"/>
                                            </p:txEl>
                                          </p:spTgt>
                                        </p:tgtEl>
                                        <p:attrNameLst>
                                          <p:attrName>style.visibility</p:attrName>
                                        </p:attrNameLst>
                                      </p:cBhvr>
                                      <p:to>
                                        <p:strVal val="visible"/>
                                      </p:to>
                                    </p:set>
                                    <p:anim calcmode="lin" valueType="num">
                                      <p:cBhvr>
                                        <p:cTn id="25" dur="300" fill="hold"/>
                                        <p:tgtEl>
                                          <p:spTgt spid="33795">
                                            <p:txEl>
                                              <p:pRg st="2" end="2"/>
                                            </p:txEl>
                                          </p:spTgt>
                                        </p:tgtEl>
                                        <p:attrNameLst>
                                          <p:attrName>ppt_w</p:attrName>
                                        </p:attrNameLst>
                                      </p:cBhvr>
                                      <p:tavLst>
                                        <p:tav tm="0">
                                          <p:val>
                                            <p:fltVal val="0"/>
                                          </p:val>
                                        </p:tav>
                                        <p:tav tm="100000">
                                          <p:val>
                                            <p:strVal val="#ppt_w"/>
                                          </p:val>
                                        </p:tav>
                                      </p:tavLst>
                                    </p:anim>
                                    <p:anim calcmode="lin" valueType="num">
                                      <p:cBhvr>
                                        <p:cTn id="26" dur="300" fill="hold"/>
                                        <p:tgtEl>
                                          <p:spTgt spid="33795">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utoUpdateAnimBg="0"/>
      <p:bldP spid="33795"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z="5400" smtClean="0"/>
              <a:t>Observations</a:t>
            </a:r>
          </a:p>
        </p:txBody>
      </p:sp>
      <p:sp>
        <p:nvSpPr>
          <p:cNvPr id="34819" name="Rectangle 3"/>
          <p:cNvSpPr>
            <a:spLocks noGrp="1" noChangeArrowheads="1"/>
          </p:cNvSpPr>
          <p:nvPr>
            <p:ph type="body" idx="1"/>
          </p:nvPr>
        </p:nvSpPr>
        <p:spPr/>
        <p:txBody>
          <a:bodyPr/>
          <a:lstStyle/>
          <a:p>
            <a:r>
              <a:rPr lang="en-US" altLang="en-US" smtClean="0"/>
              <a:t>Collection of information and data from the experiment.</a:t>
            </a:r>
          </a:p>
          <a:p>
            <a:r>
              <a:rPr lang="en-US" altLang="en-US" smtClean="0"/>
              <a:t>It may be charts, graphs, or written work.</a:t>
            </a:r>
          </a:p>
          <a:p>
            <a:r>
              <a:rPr lang="en-US" altLang="en-US" smtClean="0"/>
              <a:t>This is </a:t>
            </a:r>
            <a:r>
              <a:rPr lang="en-US" altLang="en-US" smtClean="0">
                <a:solidFill>
                  <a:srgbClr val="660066"/>
                </a:solidFill>
              </a:rPr>
              <a:t>WHAT HAPPENED!!!!!</a:t>
            </a:r>
            <a:endParaRPr lang="en-US" altLang="en-US" smtClean="0"/>
          </a:p>
        </p:txBody>
      </p:sp>
      <p:pic>
        <p:nvPicPr>
          <p:cNvPr id="1331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52800" y="4572000"/>
            <a:ext cx="1827213"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80364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19">
                                            <p:txEl>
                                              <p:pRg st="1" end="1"/>
                                            </p:txEl>
                                          </p:spTgt>
                                        </p:tgtEl>
                                        <p:attrNameLst>
                                          <p:attrName>style.visibility</p:attrName>
                                        </p:attrNameLst>
                                      </p:cBhvr>
                                      <p:to>
                                        <p:strVal val="visible"/>
                                      </p:to>
                                    </p:set>
                                    <p:anim calcmode="lin" valueType="num">
                                      <p:cBhvr additive="base">
                                        <p:cTn id="13" dur="500" fill="hold"/>
                                        <p:tgtEl>
                                          <p:spTgt spid="348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8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anim calcmode="lin" valueType="num">
                                      <p:cBhvr additive="base">
                                        <p:cTn id="19"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sz="5400" smtClean="0"/>
              <a:t>Conclusion</a:t>
            </a:r>
          </a:p>
        </p:txBody>
      </p:sp>
      <p:sp>
        <p:nvSpPr>
          <p:cNvPr id="36867" name="Rectangle 3"/>
          <p:cNvSpPr>
            <a:spLocks noGrp="1" noChangeArrowheads="1"/>
          </p:cNvSpPr>
          <p:nvPr>
            <p:ph type="body" idx="1"/>
          </p:nvPr>
        </p:nvSpPr>
        <p:spPr/>
        <p:txBody>
          <a:bodyPr/>
          <a:lstStyle/>
          <a:p>
            <a:r>
              <a:rPr lang="en-US" altLang="en-US" smtClean="0"/>
              <a:t>What did you find the answer to the question was?</a:t>
            </a:r>
          </a:p>
          <a:p>
            <a:r>
              <a:rPr lang="en-US" altLang="en-US" smtClean="0"/>
              <a:t>It is </a:t>
            </a:r>
            <a:r>
              <a:rPr lang="en-US" altLang="en-US" b="1" smtClean="0"/>
              <a:t>OK</a:t>
            </a:r>
            <a:r>
              <a:rPr lang="en-US" altLang="en-US" smtClean="0"/>
              <a:t> if it turns out that your hypothesis was not correct. You learned!!!!!!!!!</a:t>
            </a:r>
          </a:p>
          <a:p>
            <a:endParaRPr lang="en-US" altLang="en-US" smtClean="0"/>
          </a:p>
        </p:txBody>
      </p:sp>
      <p:pic>
        <p:nvPicPr>
          <p:cNvPr id="1434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8200" y="457200"/>
            <a:ext cx="1754188" cy="160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94104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p:cTn id="7" dur="1000" fill="hold"/>
                                        <p:tgtEl>
                                          <p:spTgt spid="36866"/>
                                        </p:tgtEl>
                                        <p:attrNameLst>
                                          <p:attrName>ppt_w</p:attrName>
                                        </p:attrNameLst>
                                      </p:cBhvr>
                                      <p:tavLst>
                                        <p:tav tm="0">
                                          <p:val>
                                            <p:fltVal val="0"/>
                                          </p:val>
                                        </p:tav>
                                        <p:tav tm="100000">
                                          <p:val>
                                            <p:strVal val="#ppt_w"/>
                                          </p:val>
                                        </p:tav>
                                      </p:tavLst>
                                    </p:anim>
                                    <p:anim calcmode="lin" valueType="num">
                                      <p:cBhvr>
                                        <p:cTn id="8" dur="1000" fill="hold"/>
                                        <p:tgtEl>
                                          <p:spTgt spid="36866"/>
                                        </p:tgtEl>
                                        <p:attrNameLst>
                                          <p:attrName>ppt_h</p:attrName>
                                        </p:attrNameLst>
                                      </p:cBhvr>
                                      <p:tavLst>
                                        <p:tav tm="0">
                                          <p:val>
                                            <p:fltVal val="0"/>
                                          </p:val>
                                        </p:tav>
                                        <p:tav tm="100000">
                                          <p:val>
                                            <p:strVal val="#ppt_h"/>
                                          </p:val>
                                        </p:tav>
                                      </p:tavLst>
                                    </p:anim>
                                    <p:anim calcmode="lin" valueType="num">
                                      <p:cBhvr>
                                        <p:cTn id="9" dur="1000" fill="hold"/>
                                        <p:tgtEl>
                                          <p:spTgt spid="3686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686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36867">
                                            <p:txEl>
                                              <p:pRg st="0" end="0"/>
                                            </p:txEl>
                                          </p:spTgt>
                                        </p:tgtEl>
                                        <p:attrNameLst>
                                          <p:attrName>style.visibility</p:attrName>
                                        </p:attrNameLst>
                                      </p:cBhvr>
                                      <p:to>
                                        <p:strVal val="visible"/>
                                      </p:to>
                                    </p:set>
                                    <p:anim calcmode="lin" valueType="num">
                                      <p:cBhvr additive="base">
                                        <p:cTn id="15"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6867">
                                            <p:txEl>
                                              <p:pRg st="1" end="1"/>
                                            </p:txEl>
                                          </p:spTgt>
                                        </p:tgtEl>
                                        <p:attrNameLst>
                                          <p:attrName>style.visibility</p:attrName>
                                        </p:attrNameLst>
                                      </p:cBhvr>
                                      <p:to>
                                        <p:strVal val="visible"/>
                                      </p:to>
                                    </p:set>
                                    <p:anim calcmode="lin" valueType="num">
                                      <p:cBhvr additive="base">
                                        <p:cTn id="21"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utoUpdateAnimBg="0"/>
      <p:bldP spid="36867"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5400" smtClean="0"/>
              <a:t>Report your findings</a:t>
            </a:r>
            <a:endParaRPr lang="en-US" altLang="en-US" smtClean="0"/>
          </a:p>
        </p:txBody>
      </p:sp>
      <p:sp>
        <p:nvSpPr>
          <p:cNvPr id="41987" name="Rectangle 3"/>
          <p:cNvSpPr>
            <a:spLocks noGrp="1" noChangeArrowheads="1"/>
          </p:cNvSpPr>
          <p:nvPr>
            <p:ph type="body" idx="1"/>
          </p:nvPr>
        </p:nvSpPr>
        <p:spPr/>
        <p:txBody>
          <a:bodyPr/>
          <a:lstStyle/>
          <a:p>
            <a:r>
              <a:rPr lang="en-US" altLang="en-US" smtClean="0"/>
              <a:t>One of the most important parts of the scientific method is to report to others your findings.</a:t>
            </a:r>
          </a:p>
          <a:p>
            <a:r>
              <a:rPr lang="en-US" altLang="en-US" smtClean="0"/>
              <a:t>You will help others learn.</a:t>
            </a:r>
          </a:p>
        </p:txBody>
      </p:sp>
      <p:pic>
        <p:nvPicPr>
          <p:cNvPr id="1536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0" y="4419600"/>
            <a:ext cx="1749425"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388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987">
                                            <p:txEl>
                                              <p:pRg st="1" end="1"/>
                                            </p:txEl>
                                          </p:spTgt>
                                        </p:tgtEl>
                                        <p:attrNameLst>
                                          <p:attrName>style.visibility</p:attrName>
                                        </p:attrNameLst>
                                      </p:cBhvr>
                                      <p:to>
                                        <p:strVal val="visible"/>
                                      </p:to>
                                    </p:set>
                                    <p:anim calcmode="lin" valueType="num">
                                      <p:cBhvr additive="base">
                                        <p:cTn id="13" dur="500" fill="hold"/>
                                        <p:tgtEl>
                                          <p:spTgt spid="419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98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3" name="Picture 5" descr="t 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1981200"/>
            <a:ext cx="3000375" cy="2779713"/>
          </a:xfrm>
          <a:prstGeom prst="rect">
            <a:avLst/>
          </a:prstGeom>
          <a:noFill/>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Sum of two odd numbers is even</a:t>
            </a:r>
          </a:p>
        </p:txBody>
      </p:sp>
    </p:spTree>
    <p:extLst>
      <p:ext uri="{BB962C8B-B14F-4D97-AF65-F5344CB8AC3E}">
        <p14:creationId xmlns:p14="http://schemas.microsoft.com/office/powerpoint/2010/main" val="1464437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pt-BR" dirty="0"/>
              <a:t>a2 x a3 = (a x a) x (a x a x a)</a:t>
            </a:r>
          </a:p>
          <a:p>
            <a:r>
              <a:rPr lang="en-GB" dirty="0"/>
              <a:t>= a5</a:t>
            </a:r>
          </a:p>
          <a:p>
            <a:r>
              <a:rPr lang="en-GB" dirty="0"/>
              <a:t>= a 2+3</a:t>
            </a:r>
          </a:p>
          <a:p>
            <a:r>
              <a:rPr lang="pt-BR" dirty="0"/>
              <a:t>a3 x a4 = (a x a x a) x (a x a x a x a)</a:t>
            </a:r>
          </a:p>
          <a:p>
            <a:r>
              <a:rPr lang="en-GB" dirty="0"/>
              <a:t>= a7</a:t>
            </a:r>
          </a:p>
          <a:p>
            <a:r>
              <a:rPr lang="en-GB" dirty="0"/>
              <a:t>= a 3+4</a:t>
            </a:r>
          </a:p>
          <a:p>
            <a:r>
              <a:rPr lang="en-GB" dirty="0"/>
              <a:t>Therefore am x an = (</a:t>
            </a:r>
            <a:r>
              <a:rPr lang="en-GB" dirty="0" err="1"/>
              <a:t>axax</a:t>
            </a:r>
            <a:r>
              <a:rPr lang="en-GB" dirty="0"/>
              <a:t>….m</a:t>
            </a:r>
          </a:p>
          <a:p>
            <a:r>
              <a:rPr lang="en-GB" dirty="0"/>
              <a:t>times)x(</a:t>
            </a:r>
            <a:r>
              <a:rPr lang="en-GB" dirty="0" err="1"/>
              <a:t>axa</a:t>
            </a:r>
            <a:r>
              <a:rPr lang="en-GB" dirty="0"/>
              <a:t> …n times)</a:t>
            </a:r>
          </a:p>
          <a:p>
            <a:r>
              <a:rPr lang="en-GB" dirty="0"/>
              <a:t>am x an = a </a:t>
            </a:r>
            <a:r>
              <a:rPr lang="en-GB" dirty="0" err="1"/>
              <a:t>m+n</a:t>
            </a:r>
            <a:endParaRPr lang="en-GB" dirty="0"/>
          </a:p>
        </p:txBody>
      </p:sp>
    </p:spTree>
    <p:extLst>
      <p:ext uri="{BB962C8B-B14F-4D97-AF65-F5344CB8AC3E}">
        <p14:creationId xmlns:p14="http://schemas.microsoft.com/office/powerpoint/2010/main" val="4284024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688" y="3041227"/>
            <a:ext cx="8951912" cy="917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3923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i="1" dirty="0"/>
              <a:t>Particular concept:</a:t>
            </a:r>
          </a:p>
          <a:p>
            <a:r>
              <a:rPr lang="en-GB" dirty="0"/>
              <a:t>12 = 1 32 = 9 52 = 25 equation 1</a:t>
            </a:r>
          </a:p>
          <a:p>
            <a:r>
              <a:rPr lang="en-GB" dirty="0"/>
              <a:t>22 = 4 42 = 16 62 = 36 Equation 2</a:t>
            </a:r>
          </a:p>
          <a:p>
            <a:r>
              <a:rPr lang="en-GB" b="1" i="1" dirty="0"/>
              <a:t>General concept:</a:t>
            </a:r>
          </a:p>
          <a:p>
            <a:r>
              <a:rPr lang="en-GB" dirty="0"/>
              <a:t>From equation 1 and 2, we get</a:t>
            </a:r>
          </a:p>
          <a:p>
            <a:r>
              <a:rPr lang="en-GB" dirty="0"/>
              <a:t>Square of an odd number is odd</a:t>
            </a:r>
          </a:p>
          <a:p>
            <a:r>
              <a:rPr lang="en-GB" dirty="0"/>
              <a:t>Square of an even number is even.</a:t>
            </a:r>
          </a:p>
        </p:txBody>
      </p:sp>
    </p:spTree>
    <p:extLst>
      <p:ext uri="{BB962C8B-B14F-4D97-AF65-F5344CB8AC3E}">
        <p14:creationId xmlns:p14="http://schemas.microsoft.com/office/powerpoint/2010/main" val="3497824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normAutofit/>
          </a:bodyPr>
          <a:lstStyle/>
          <a:p>
            <a:r>
              <a:rPr lang="en-GB" sz="6000" dirty="0"/>
              <a:t>Square of an odd number is odd and square of an even number is even.</a:t>
            </a:r>
          </a:p>
        </p:txBody>
      </p:sp>
    </p:spTree>
    <p:extLst>
      <p:ext uri="{BB962C8B-B14F-4D97-AF65-F5344CB8AC3E}">
        <p14:creationId xmlns:p14="http://schemas.microsoft.com/office/powerpoint/2010/main" val="1615407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a:t>Applicability of inductive method</a:t>
            </a:r>
          </a:p>
          <a:p>
            <a:r>
              <a:rPr lang="en-GB" dirty="0"/>
              <a:t>Inductive approach is most suitable where</a:t>
            </a:r>
          </a:p>
          <a:p>
            <a:pPr marL="0" indent="0">
              <a:buNone/>
            </a:pPr>
            <a:r>
              <a:rPr lang="en-GB" dirty="0"/>
              <a:t>Ø Rules are to be formulated</a:t>
            </a:r>
          </a:p>
          <a:p>
            <a:pPr marL="0" indent="0">
              <a:buNone/>
            </a:pPr>
            <a:r>
              <a:rPr lang="en-GB" dirty="0"/>
              <a:t>Ø Definitions are be formulated</a:t>
            </a:r>
          </a:p>
          <a:p>
            <a:pPr marL="0" indent="0">
              <a:buNone/>
            </a:pPr>
            <a:r>
              <a:rPr lang="en-GB" dirty="0"/>
              <a:t>Ø Formulae are to be derived</a:t>
            </a:r>
          </a:p>
          <a:p>
            <a:pPr marL="0" indent="0">
              <a:buNone/>
            </a:pPr>
            <a:r>
              <a:rPr lang="en-GB" dirty="0"/>
              <a:t>Ø Generalizations or law are to be arrived at.</a:t>
            </a:r>
          </a:p>
        </p:txBody>
      </p:sp>
    </p:spTree>
    <p:extLst>
      <p:ext uri="{BB962C8B-B14F-4D97-AF65-F5344CB8AC3E}">
        <p14:creationId xmlns:p14="http://schemas.microsoft.com/office/powerpoint/2010/main" val="3542700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1139</Words>
  <Application>Microsoft Office PowerPoint</Application>
  <PresentationFormat>On-screen Show (4:3)</PresentationFormat>
  <Paragraphs>148</Paragraphs>
  <Slides>37</Slides>
  <Notes>17</Notes>
  <HiddenSlides>1</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37</vt:i4>
      </vt:variant>
    </vt:vector>
  </HeadingPairs>
  <TitlesOfParts>
    <vt:vector size="40" baseType="lpstr">
      <vt:lpstr>Office Theme</vt:lpstr>
      <vt:lpstr>1_Office Theme</vt:lpstr>
      <vt:lpstr>MS_ClipArt_Gallery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PowerPoint Presentation</vt:lpstr>
      <vt:lpstr>INDUCTIVE &amp; DEDUCTIVE RESEARCH APPROACH</vt:lpstr>
      <vt:lpstr>Definition </vt:lpstr>
      <vt:lpstr>Definition</vt:lpstr>
      <vt:lpstr>Research Methods</vt:lpstr>
      <vt:lpstr>Inductive teaching</vt:lpstr>
      <vt:lpstr>Deductive Teaching</vt:lpstr>
      <vt:lpstr>Example of Inductive  Teaching</vt:lpstr>
      <vt:lpstr>Example of Deductive Teaching</vt:lpstr>
      <vt:lpstr>Reasoning methods and Argumentation</vt:lpstr>
      <vt:lpstr>Advantages </vt:lpstr>
      <vt:lpstr>Advantages</vt:lpstr>
      <vt:lpstr>Disadvantages </vt:lpstr>
      <vt:lpstr>Disadvantages</vt:lpstr>
      <vt:lpstr>CONCLUSION</vt:lpstr>
      <vt:lpstr>Scientific Method</vt:lpstr>
      <vt:lpstr>Everyone uses it everyday.</vt:lpstr>
      <vt:lpstr>It is a way to solve problems. Do you have any problems to solve?</vt:lpstr>
      <vt:lpstr>Any of these sound familiar?</vt:lpstr>
      <vt:lpstr>There are six steps to the Scientific Method.</vt:lpstr>
      <vt:lpstr>By following these steps in order you will learn about your question.</vt:lpstr>
      <vt:lpstr>Problem</vt:lpstr>
      <vt:lpstr>Information -</vt:lpstr>
      <vt:lpstr>Hypothesis</vt:lpstr>
      <vt:lpstr>Experiment</vt:lpstr>
      <vt:lpstr>Observations</vt:lpstr>
      <vt:lpstr>Conclusion</vt:lpstr>
      <vt:lpstr>Report your findings</vt:lpstr>
      <vt:lpstr>PowerPoint Presentation</vt:lpstr>
    </vt:vector>
  </TitlesOfParts>
  <Company>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INDUCTIVE &amp; DEDUCTIVE RESEARCH APPROACH</dc:title>
  <dc:creator>Saba</dc:creator>
  <cp:lastModifiedBy>DrMushtaq</cp:lastModifiedBy>
  <cp:revision>96</cp:revision>
  <dcterms:created xsi:type="dcterms:W3CDTF">2011-04-15T12:57:04Z</dcterms:created>
  <dcterms:modified xsi:type="dcterms:W3CDTF">2020-04-21T08:01:17Z</dcterms:modified>
</cp:coreProperties>
</file>