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61" r:id="rId3"/>
    <p:sldId id="260" r:id="rId4"/>
    <p:sldId id="272" r:id="rId5"/>
    <p:sldId id="273" r:id="rId6"/>
    <p:sldId id="274" r:id="rId7"/>
    <p:sldId id="259" r:id="rId8"/>
    <p:sldId id="258"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64" r:id="rId26"/>
    <p:sldId id="270" r:id="rId27"/>
    <p:sldId id="269" r:id="rId28"/>
    <p:sldId id="291" r:id="rId29"/>
    <p:sldId id="292" r:id="rId30"/>
    <p:sldId id="293" r:id="rId31"/>
    <p:sldId id="294" r:id="rId32"/>
    <p:sldId id="263" r:id="rId33"/>
    <p:sldId id="265" r:id="rId34"/>
    <p:sldId id="271" r:id="rId35"/>
    <p:sldId id="29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422" autoAdjust="0"/>
    <p:restoredTop sz="94660"/>
  </p:normalViewPr>
  <p:slideViewPr>
    <p:cSldViewPr snapToGrid="0">
      <p:cViewPr varScale="1">
        <p:scale>
          <a:sx n="82" d="100"/>
          <a:sy n="82" d="100"/>
        </p:scale>
        <p:origin x="-102" y="-53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CBA85-1F0D-4C99-A857-5AA8F9EC934D}" type="datetimeFigureOut">
              <a:rPr lang="en-US" smtClean="0"/>
              <a:pPr/>
              <a:t>5/8/2020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930BEA-6EF0-4945-9D9B-67BA1AB74686}" type="slidenum">
              <a:rPr lang="en-US" smtClean="0"/>
              <a:pPr/>
              <a:t>‹#›</a:t>
            </a:fld>
            <a:endParaRPr lang="en-US"/>
          </a:p>
        </p:txBody>
      </p:sp>
    </p:spTree>
    <p:extLst>
      <p:ext uri="{BB962C8B-B14F-4D97-AF65-F5344CB8AC3E}">
        <p14:creationId xmlns:p14="http://schemas.microsoft.com/office/powerpoint/2010/main" xmlns="" val="2242416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930BEA-6EF0-4945-9D9B-67BA1AB74686}" type="slidenum">
              <a:rPr lang="en-US" smtClean="0"/>
              <a:pPr/>
              <a:t>5</a:t>
            </a:fld>
            <a:endParaRPr lang="en-US"/>
          </a:p>
        </p:txBody>
      </p:sp>
    </p:spTree>
    <p:extLst>
      <p:ext uri="{BB962C8B-B14F-4D97-AF65-F5344CB8AC3E}">
        <p14:creationId xmlns:p14="http://schemas.microsoft.com/office/powerpoint/2010/main" xmlns="" val="2695969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3889252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476E3-684A-4AAC-841B-0069C350DE9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91053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2952702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xmlns="" val="2470341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3728742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170016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115445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4035013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213816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3263036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4125667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B476E3-684A-4AAC-841B-0069C350DE9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843166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B476E3-684A-4AAC-841B-0069C350DE9D}" type="datetimeFigureOut">
              <a:rPr lang="en-US" smtClean="0"/>
              <a:pPr/>
              <a:t>5/8/2020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291263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862109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2891790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25B476E3-684A-4AAC-841B-0069C350DE9D}" type="datetimeFigureOut">
              <a:rPr lang="en-US" smtClean="0"/>
              <a:pPr/>
              <a:t>5/8/2020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2983368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476E3-684A-4AAC-841B-0069C350DE9D}" type="datetimeFigureOut">
              <a:rPr lang="en-US" smtClean="0"/>
              <a:pPr/>
              <a:t>5/8/2020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90603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xmlns=""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xmlns=""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xmlns=""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xmlns=""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5B476E3-684A-4AAC-841B-0069C350DE9D}" type="datetimeFigureOut">
              <a:rPr lang="en-US" smtClean="0"/>
              <a:pPr/>
              <a:t>5/8/2020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007E245-7606-480E-8480-B3766F7B9798}" type="slidenum">
              <a:rPr lang="en-US" smtClean="0"/>
              <a:pPr/>
              <a:t>‹#›</a:t>
            </a:fld>
            <a:endParaRPr lang="en-US"/>
          </a:p>
        </p:txBody>
      </p:sp>
    </p:spTree>
    <p:extLst>
      <p:ext uri="{BB962C8B-B14F-4D97-AF65-F5344CB8AC3E}">
        <p14:creationId xmlns:p14="http://schemas.microsoft.com/office/powerpoint/2010/main" xmlns="" val="403406010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9420" y="410571"/>
            <a:ext cx="8825658" cy="3329581"/>
          </a:xfrm>
        </p:spPr>
        <p:txBody>
          <a:bodyPr>
            <a:normAutofit/>
          </a:bodyPr>
          <a:lstStyle/>
          <a:p>
            <a:r>
              <a:rPr lang="en-US" sz="6000" b="1" i="1" dirty="0" smtClean="0"/>
              <a:t>Adaptations of land plants towards temperature extremes</a:t>
            </a:r>
            <a:endParaRPr lang="en-US" sz="6000" b="1" i="1"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36009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662" y="696035"/>
            <a:ext cx="7956645" cy="2585323"/>
          </a:xfrm>
          <a:prstGeom prst="rect">
            <a:avLst/>
          </a:prstGeom>
          <a:noFill/>
        </p:spPr>
        <p:txBody>
          <a:bodyPr wrap="square" rtlCol="0">
            <a:spAutoFit/>
          </a:bodyPr>
          <a:lstStyle/>
          <a:p>
            <a:pPr algn="ctr"/>
            <a:r>
              <a:rPr lang="en-US" sz="5400" b="1" i="1" dirty="0" smtClean="0"/>
              <a:t>Behavioral adaptations</a:t>
            </a:r>
          </a:p>
          <a:p>
            <a:pPr marL="685800" indent="-685800">
              <a:buFont typeface="Arial" panose="020B0604020202020204" pitchFamily="34" charset="0"/>
              <a:buChar char="•"/>
            </a:pPr>
            <a:r>
              <a:rPr lang="en-US" sz="3600" b="1" dirty="0" smtClean="0"/>
              <a:t>Adaptations to get food </a:t>
            </a:r>
          </a:p>
          <a:p>
            <a:r>
              <a:rPr lang="en-US" sz="3600" dirty="0" smtClean="0"/>
              <a:t>- Plants like Venus fly trap , trap insects for food.</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2468" t="48479" r="27706" b="9172"/>
          <a:stretch/>
        </p:blipFill>
        <p:spPr>
          <a:xfrm>
            <a:off x="3422012" y="3281358"/>
            <a:ext cx="4005943" cy="2394858"/>
          </a:xfrm>
          <a:prstGeom prst="rect">
            <a:avLst/>
          </a:prstGeom>
        </p:spPr>
      </p:pic>
    </p:spTree>
    <p:extLst>
      <p:ext uri="{BB962C8B-B14F-4D97-AF65-F5344CB8AC3E}">
        <p14:creationId xmlns:p14="http://schemas.microsoft.com/office/powerpoint/2010/main" xmlns="" val="2361455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900100" y="755177"/>
            <a:ext cx="9717857" cy="2585323"/>
          </a:xfrm>
          <a:prstGeom prst="rect">
            <a:avLst/>
          </a:prstGeom>
          <a:noFill/>
        </p:spPr>
        <p:txBody>
          <a:bodyPr wrap="square" rtlCol="0">
            <a:spAutoFit/>
          </a:bodyPr>
          <a:lstStyle/>
          <a:p>
            <a:pPr algn="ctr"/>
            <a:r>
              <a:rPr lang="en-US" sz="5400" b="1" i="1" dirty="0" smtClean="0"/>
              <a:t>Structural adaptations </a:t>
            </a:r>
          </a:p>
          <a:p>
            <a:pPr marL="685800" indent="-685800">
              <a:buFont typeface="Arial" panose="020B0604020202020204" pitchFamily="34" charset="0"/>
              <a:buChar char="•"/>
            </a:pPr>
            <a:r>
              <a:rPr lang="en-US" sz="3600" b="1" dirty="0" smtClean="0"/>
              <a:t>Adaptations to get water and nutrients </a:t>
            </a:r>
          </a:p>
          <a:p>
            <a:pPr marL="685800" indent="-685800">
              <a:buFont typeface="Arial" panose="020B0604020202020204" pitchFamily="34" charset="0"/>
              <a:buChar char="•"/>
            </a:pPr>
            <a:r>
              <a:rPr lang="en-US" sz="3600" dirty="0" smtClean="0"/>
              <a:t>- roots soak up water and nutrients from soil.</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8571" t="50019" r="28571" b="8402"/>
          <a:stretch/>
        </p:blipFill>
        <p:spPr>
          <a:xfrm>
            <a:off x="3195849" y="3771668"/>
            <a:ext cx="4310743" cy="2351315"/>
          </a:xfrm>
          <a:prstGeom prst="rect">
            <a:avLst/>
          </a:prstGeom>
        </p:spPr>
      </p:pic>
    </p:spTree>
    <p:extLst>
      <p:ext uri="{BB962C8B-B14F-4D97-AF65-F5344CB8AC3E}">
        <p14:creationId xmlns:p14="http://schemas.microsoft.com/office/powerpoint/2010/main" xmlns="" val="18804787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304800"/>
            <a:ext cx="10755086" cy="2585323"/>
          </a:xfrm>
          <a:prstGeom prst="rect">
            <a:avLst/>
          </a:prstGeom>
          <a:noFill/>
        </p:spPr>
        <p:txBody>
          <a:bodyPr wrap="square" rtlCol="0">
            <a:spAutoFit/>
          </a:bodyPr>
          <a:lstStyle/>
          <a:p>
            <a:pPr algn="ctr"/>
            <a:r>
              <a:rPr lang="en-US" sz="5400" b="1" i="1" dirty="0" smtClean="0"/>
              <a:t>Behavioral adaptations </a:t>
            </a:r>
          </a:p>
          <a:p>
            <a:pPr marL="685800" indent="-685800">
              <a:buFont typeface="Arial" panose="020B0604020202020204" pitchFamily="34" charset="0"/>
              <a:buChar char="•"/>
            </a:pPr>
            <a:r>
              <a:rPr lang="en-US" sz="3600" b="1" dirty="0" smtClean="0"/>
              <a:t>Adaptations to get water and nutrients </a:t>
            </a:r>
          </a:p>
          <a:p>
            <a:r>
              <a:rPr lang="en-US" sz="3600" dirty="0" smtClean="0"/>
              <a:t> -desert flowers can stay dormant for months only coming to life when it rains </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7842" t="52051" r="27570" b="8449"/>
          <a:stretch/>
        </p:blipFill>
        <p:spPr>
          <a:xfrm>
            <a:off x="3744685" y="3248167"/>
            <a:ext cx="4484915" cy="2233730"/>
          </a:xfrm>
          <a:prstGeom prst="rect">
            <a:avLst/>
          </a:prstGeom>
        </p:spPr>
      </p:pic>
    </p:spTree>
    <p:extLst>
      <p:ext uri="{BB962C8B-B14F-4D97-AF65-F5344CB8AC3E}">
        <p14:creationId xmlns:p14="http://schemas.microsoft.com/office/powerpoint/2010/main" xmlns="" val="3701687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1445" y="1209367"/>
            <a:ext cx="11031794" cy="5078313"/>
          </a:xfrm>
          <a:prstGeom prst="rect">
            <a:avLst/>
          </a:prstGeom>
          <a:noFill/>
        </p:spPr>
        <p:txBody>
          <a:bodyPr wrap="square" rtlCol="0">
            <a:spAutoFit/>
          </a:bodyPr>
          <a:lstStyle/>
          <a:p>
            <a:pPr algn="ctr"/>
            <a:r>
              <a:rPr lang="en-US" sz="5400" b="1" i="1" dirty="0" smtClean="0"/>
              <a:t>Structural adaptations </a:t>
            </a:r>
          </a:p>
          <a:p>
            <a:pPr marL="685800" indent="-685800">
              <a:buFont typeface="Arial" panose="020B0604020202020204" pitchFamily="34" charset="0"/>
              <a:buChar char="•"/>
            </a:pPr>
            <a:r>
              <a:rPr lang="en-US" sz="3600" b="1" dirty="0" smtClean="0"/>
              <a:t>Adaptations for reproduction </a:t>
            </a:r>
          </a:p>
          <a:p>
            <a:pPr marL="685800" indent="-685800">
              <a:buFontTx/>
              <a:buChar char="-"/>
            </a:pPr>
            <a:r>
              <a:rPr lang="en-US" sz="3600" dirty="0" smtClean="0"/>
              <a:t>Brightly colored flowers with nectar attract pollinators such as birds, bees and insects </a:t>
            </a:r>
          </a:p>
          <a:p>
            <a:pPr marL="571500" indent="-571500">
              <a:buFontTx/>
              <a:buChar char="-"/>
            </a:pPr>
            <a:r>
              <a:rPr lang="en-US" sz="3600" dirty="0" smtClean="0"/>
              <a:t>Sweet fruit attract animals that spread seeds far away.</a:t>
            </a:r>
          </a:p>
          <a:p>
            <a:pPr marL="571500" indent="-571500">
              <a:buFontTx/>
              <a:buChar char="-"/>
            </a:pPr>
            <a:r>
              <a:rPr lang="en-US" sz="3600" dirty="0" smtClean="0"/>
              <a:t>Some seeds are shaped to catch the wind.</a:t>
            </a:r>
          </a:p>
          <a:p>
            <a:pPr marL="685800" indent="-685800">
              <a:buFont typeface="Arial" panose="020B0604020202020204" pitchFamily="34" charset="0"/>
              <a:buChar char="•"/>
            </a:pPr>
            <a:endParaRPr lang="en-US" sz="5400" dirty="0"/>
          </a:p>
        </p:txBody>
      </p:sp>
    </p:spTree>
    <p:extLst>
      <p:ext uri="{BB962C8B-B14F-4D97-AF65-F5344CB8AC3E}">
        <p14:creationId xmlns:p14="http://schemas.microsoft.com/office/powerpoint/2010/main" xmlns="" val="153132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7740" y="839652"/>
            <a:ext cx="9284677" cy="2585323"/>
          </a:xfrm>
          <a:prstGeom prst="rect">
            <a:avLst/>
          </a:prstGeom>
          <a:noFill/>
        </p:spPr>
        <p:txBody>
          <a:bodyPr wrap="square" rtlCol="0">
            <a:spAutoFit/>
          </a:bodyPr>
          <a:lstStyle/>
          <a:p>
            <a:pPr algn="ctr"/>
            <a:r>
              <a:rPr lang="en-US" sz="5400" b="1" i="1" dirty="0" smtClean="0"/>
              <a:t>Behavioral adaptations </a:t>
            </a:r>
          </a:p>
          <a:p>
            <a:pPr marL="571500" indent="-571500">
              <a:buFont typeface="Arial" panose="020B0604020202020204" pitchFamily="34" charset="0"/>
              <a:buChar char="•"/>
            </a:pPr>
            <a:r>
              <a:rPr lang="en-US" sz="3600" b="1" dirty="0" smtClean="0"/>
              <a:t>Adaptations for reproduction </a:t>
            </a:r>
          </a:p>
          <a:p>
            <a:r>
              <a:rPr lang="en-US" sz="3600" dirty="0" smtClean="0"/>
              <a:t>-   Plants drop seeds to grow new offspring. </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16643" t="52708" r="19720" b="18933"/>
          <a:stretch/>
        </p:blipFill>
        <p:spPr>
          <a:xfrm>
            <a:off x="1581871" y="3867356"/>
            <a:ext cx="9264320" cy="2321170"/>
          </a:xfrm>
          <a:prstGeom prst="rect">
            <a:avLst/>
          </a:prstGeom>
        </p:spPr>
      </p:pic>
    </p:spTree>
    <p:extLst>
      <p:ext uri="{BB962C8B-B14F-4D97-AF65-F5344CB8AC3E}">
        <p14:creationId xmlns:p14="http://schemas.microsoft.com/office/powerpoint/2010/main" xmlns="" val="29082398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114" y="450166"/>
            <a:ext cx="11366695" cy="2585323"/>
          </a:xfrm>
          <a:prstGeom prst="rect">
            <a:avLst/>
          </a:prstGeom>
          <a:noFill/>
        </p:spPr>
        <p:txBody>
          <a:bodyPr wrap="square" rtlCol="0">
            <a:spAutoFit/>
          </a:bodyPr>
          <a:lstStyle/>
          <a:p>
            <a:pPr algn="ctr"/>
            <a:r>
              <a:rPr lang="en-US" sz="5400" b="1" i="1" dirty="0" smtClean="0"/>
              <a:t>Structural adaptations </a:t>
            </a:r>
          </a:p>
          <a:p>
            <a:pPr marL="685800" indent="-685800">
              <a:buFont typeface="Arial" panose="020B0604020202020204" pitchFamily="34" charset="0"/>
              <a:buChar char="•"/>
            </a:pPr>
            <a:r>
              <a:rPr lang="en-US" sz="3600" b="1" dirty="0" smtClean="0"/>
              <a:t>Adaptations for defense</a:t>
            </a:r>
          </a:p>
          <a:p>
            <a:r>
              <a:rPr lang="en-US" sz="3600" dirty="0" smtClean="0"/>
              <a:t>-     Spines and thorns protect plants from predators </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51609" t="40270" r="15245" b="14953"/>
          <a:stretch/>
        </p:blipFill>
        <p:spPr>
          <a:xfrm>
            <a:off x="6330461" y="3235569"/>
            <a:ext cx="3334044" cy="2532186"/>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l="16224" t="48230" r="48251" b="8734"/>
          <a:stretch/>
        </p:blipFill>
        <p:spPr>
          <a:xfrm>
            <a:off x="2335237" y="3235569"/>
            <a:ext cx="3573194" cy="2433712"/>
          </a:xfrm>
          <a:prstGeom prst="rect">
            <a:avLst/>
          </a:prstGeom>
        </p:spPr>
      </p:pic>
    </p:spTree>
    <p:extLst>
      <p:ext uri="{BB962C8B-B14F-4D97-AF65-F5344CB8AC3E}">
        <p14:creationId xmlns:p14="http://schemas.microsoft.com/office/powerpoint/2010/main" xmlns="" val="909220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957" y="667690"/>
            <a:ext cx="9748911" cy="2400657"/>
          </a:xfrm>
          <a:prstGeom prst="rect">
            <a:avLst/>
          </a:prstGeom>
          <a:noFill/>
        </p:spPr>
        <p:txBody>
          <a:bodyPr wrap="square" rtlCol="0">
            <a:spAutoFit/>
          </a:bodyPr>
          <a:lstStyle/>
          <a:p>
            <a:pPr algn="ctr"/>
            <a:r>
              <a:rPr lang="en-US" sz="5400" b="1" i="1" dirty="0" smtClean="0"/>
              <a:t>Structural Adaptations </a:t>
            </a:r>
          </a:p>
          <a:p>
            <a:pPr marL="457200" indent="-457200">
              <a:buFont typeface="Arial" panose="020B0604020202020204" pitchFamily="34" charset="0"/>
              <a:buChar char="•"/>
            </a:pPr>
            <a:r>
              <a:rPr lang="en-US" sz="3200" dirty="0" smtClean="0"/>
              <a:t>Adaptations for defense </a:t>
            </a:r>
          </a:p>
          <a:p>
            <a:r>
              <a:rPr lang="en-US" sz="3200" dirty="0" smtClean="0"/>
              <a:t>-poison ivy and poison oak toxins that give predators a painful itchy rash </a:t>
            </a:r>
            <a:endParaRPr lang="en-US" sz="32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0280" t="47733" r="18881" b="5998"/>
          <a:stretch/>
        </p:blipFill>
        <p:spPr>
          <a:xfrm>
            <a:off x="2937418" y="3368599"/>
            <a:ext cx="6119446" cy="2616592"/>
          </a:xfrm>
          <a:prstGeom prst="rect">
            <a:avLst/>
          </a:prstGeom>
        </p:spPr>
      </p:pic>
    </p:spTree>
    <p:extLst>
      <p:ext uri="{BB962C8B-B14F-4D97-AF65-F5344CB8AC3E}">
        <p14:creationId xmlns:p14="http://schemas.microsoft.com/office/powerpoint/2010/main" xmlns="" val="3514579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3213" y="661182"/>
            <a:ext cx="10156874" cy="1754326"/>
          </a:xfrm>
          <a:prstGeom prst="rect">
            <a:avLst/>
          </a:prstGeom>
          <a:noFill/>
        </p:spPr>
        <p:txBody>
          <a:bodyPr wrap="square" rtlCol="0">
            <a:spAutoFit/>
          </a:bodyPr>
          <a:lstStyle/>
          <a:p>
            <a:pPr algn="ctr"/>
            <a:r>
              <a:rPr lang="en-US" sz="5400" dirty="0" smtClean="0"/>
              <a:t>Plant Adaptations for different Biomes </a:t>
            </a:r>
            <a:endParaRPr lang="en-US" sz="5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15245" t="30071" r="13426" b="8237"/>
          <a:stretch/>
        </p:blipFill>
        <p:spPr>
          <a:xfrm>
            <a:off x="2574388" y="2415508"/>
            <a:ext cx="7174524" cy="3488787"/>
          </a:xfrm>
          <a:prstGeom prst="rect">
            <a:avLst/>
          </a:prstGeom>
        </p:spPr>
      </p:pic>
    </p:spTree>
    <p:extLst>
      <p:ext uri="{BB962C8B-B14F-4D97-AF65-F5344CB8AC3E}">
        <p14:creationId xmlns:p14="http://schemas.microsoft.com/office/powerpoint/2010/main" xmlns="" val="1514520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2886" y="500529"/>
            <a:ext cx="10508566" cy="4247317"/>
          </a:xfrm>
          <a:prstGeom prst="rect">
            <a:avLst/>
          </a:prstGeom>
          <a:noFill/>
        </p:spPr>
        <p:txBody>
          <a:bodyPr wrap="square" rtlCol="0">
            <a:spAutoFit/>
          </a:bodyPr>
          <a:lstStyle/>
          <a:p>
            <a:pPr algn="ctr"/>
            <a:r>
              <a:rPr lang="en-US" sz="5400" dirty="0" smtClean="0"/>
              <a:t>Desert Adaptations </a:t>
            </a:r>
          </a:p>
          <a:p>
            <a:pPr marL="571500" indent="-571500">
              <a:buFontTx/>
              <a:buChar char="-"/>
            </a:pPr>
            <a:r>
              <a:rPr lang="en-US" sz="3600" dirty="0" smtClean="0"/>
              <a:t>Small leaves or spines on desert plans conserve water</a:t>
            </a:r>
          </a:p>
          <a:p>
            <a:pPr marL="571500" indent="-571500">
              <a:buFontTx/>
              <a:buChar char="-"/>
            </a:pPr>
            <a:r>
              <a:rPr lang="en-US" sz="3600" dirty="0" smtClean="0"/>
              <a:t>Thick waxy skin holds in water.</a:t>
            </a:r>
          </a:p>
          <a:p>
            <a:pPr marL="571500" indent="-571500">
              <a:buFontTx/>
              <a:buChar char="-"/>
            </a:pPr>
            <a:r>
              <a:rPr lang="en-US" sz="3600" dirty="0" smtClean="0"/>
              <a:t>Roots near the soil surface soak up rain water quickly before it evaporates.</a:t>
            </a:r>
          </a:p>
          <a:p>
            <a:pPr marL="571500" indent="-571500">
              <a:buFontTx/>
              <a:buChar char="-"/>
            </a:pP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4756" t="60668" r="21957" b="7739"/>
          <a:stretch/>
        </p:blipFill>
        <p:spPr>
          <a:xfrm>
            <a:off x="3267274" y="4747846"/>
            <a:ext cx="5359790" cy="1786597"/>
          </a:xfrm>
          <a:prstGeom prst="rect">
            <a:avLst/>
          </a:prstGeom>
        </p:spPr>
      </p:pic>
    </p:spTree>
    <p:extLst>
      <p:ext uri="{BB962C8B-B14F-4D97-AF65-F5344CB8AC3E}">
        <p14:creationId xmlns:p14="http://schemas.microsoft.com/office/powerpoint/2010/main" xmlns="" val="78956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3124" y="816136"/>
            <a:ext cx="10691446" cy="2585323"/>
          </a:xfrm>
          <a:prstGeom prst="rect">
            <a:avLst/>
          </a:prstGeom>
          <a:noFill/>
        </p:spPr>
        <p:txBody>
          <a:bodyPr wrap="square" rtlCol="0">
            <a:spAutoFit/>
          </a:bodyPr>
          <a:lstStyle/>
          <a:p>
            <a:pPr algn="ctr"/>
            <a:r>
              <a:rPr lang="en-US" sz="5400" dirty="0" smtClean="0"/>
              <a:t>Grassland Adaptations </a:t>
            </a:r>
          </a:p>
          <a:p>
            <a:pPr marL="571500" indent="-571500">
              <a:buFontTx/>
              <a:buChar char="-"/>
            </a:pPr>
            <a:r>
              <a:rPr lang="en-US" sz="3600" dirty="0" smtClean="0"/>
              <a:t>Deep roots help plants survive prairie fires.</a:t>
            </a:r>
          </a:p>
          <a:p>
            <a:pPr marL="571500" indent="-571500">
              <a:buFontTx/>
              <a:buChar char="-"/>
            </a:pPr>
            <a:r>
              <a:rPr lang="en-US" sz="3600" dirty="0" smtClean="0"/>
              <a:t>Narrow leaves lose less water than broad leaves.</a:t>
            </a:r>
          </a:p>
          <a:p>
            <a:pPr marL="571500" indent="-571500">
              <a:buFontTx/>
              <a:buChar char="-"/>
            </a:pP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4545" t="52210" r="32028" b="8237"/>
          <a:stretch/>
        </p:blipFill>
        <p:spPr>
          <a:xfrm>
            <a:off x="4307758" y="3892779"/>
            <a:ext cx="3362178" cy="2236763"/>
          </a:xfrm>
          <a:prstGeom prst="rect">
            <a:avLst/>
          </a:prstGeom>
        </p:spPr>
      </p:pic>
    </p:spTree>
    <p:extLst>
      <p:ext uri="{BB962C8B-B14F-4D97-AF65-F5344CB8AC3E}">
        <p14:creationId xmlns:p14="http://schemas.microsoft.com/office/powerpoint/2010/main" xmlns="" val="1432600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14902" y="1746914"/>
            <a:ext cx="9376012" cy="3077766"/>
          </a:xfrm>
          <a:prstGeom prst="rect">
            <a:avLst/>
          </a:prstGeom>
          <a:noFill/>
        </p:spPr>
        <p:txBody>
          <a:bodyPr wrap="square" rtlCol="0">
            <a:spAutoFit/>
          </a:bodyPr>
          <a:lstStyle/>
          <a:p>
            <a:r>
              <a:rPr lang="en-US" sz="5400" b="1" i="1" dirty="0" smtClean="0"/>
              <a:t>Definition of adaptation:</a:t>
            </a:r>
          </a:p>
          <a:p>
            <a:pPr marL="514350" indent="-514350">
              <a:buFont typeface="Wingdings" panose="05000000000000000000" pitchFamily="2" charset="2"/>
              <a:buChar char="§"/>
            </a:pPr>
            <a:r>
              <a:rPr lang="en-US" sz="2800" dirty="0" smtClean="0"/>
              <a:t>The adjustment or changes in behavior , physiology , and structure of an organism to become more suited to an environment.</a:t>
            </a:r>
          </a:p>
          <a:p>
            <a:pPr marL="514350" indent="-514350">
              <a:buFont typeface="Wingdings" panose="05000000000000000000" pitchFamily="2" charset="2"/>
              <a:buChar char="§"/>
            </a:pPr>
            <a:r>
              <a:rPr lang="en-US" sz="2800" dirty="0" smtClean="0"/>
              <a:t>It is derived from Latin word “</a:t>
            </a:r>
            <a:r>
              <a:rPr lang="en-US" sz="2800" dirty="0" err="1" smtClean="0"/>
              <a:t>adaptare</a:t>
            </a:r>
            <a:r>
              <a:rPr lang="en-US" sz="2800" dirty="0" smtClean="0"/>
              <a:t>” which means “to fit”.</a:t>
            </a:r>
            <a:endParaRPr lang="en-US" sz="2800" dirty="0"/>
          </a:p>
        </p:txBody>
      </p:sp>
    </p:spTree>
    <p:extLst>
      <p:ext uri="{BB962C8B-B14F-4D97-AF65-F5344CB8AC3E}">
        <p14:creationId xmlns:p14="http://schemas.microsoft.com/office/powerpoint/2010/main" xmlns="" val="4085534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5926" y="618978"/>
            <a:ext cx="10803988" cy="2585323"/>
          </a:xfrm>
          <a:prstGeom prst="rect">
            <a:avLst/>
          </a:prstGeom>
          <a:noFill/>
        </p:spPr>
        <p:txBody>
          <a:bodyPr wrap="square" rtlCol="0">
            <a:spAutoFit/>
          </a:bodyPr>
          <a:lstStyle/>
          <a:p>
            <a:pPr algn="ctr"/>
            <a:r>
              <a:rPr lang="en-US" sz="5400" dirty="0" smtClean="0"/>
              <a:t>Tundra Adaptations </a:t>
            </a:r>
          </a:p>
          <a:p>
            <a:pPr marL="571500" indent="-571500">
              <a:buFontTx/>
              <a:buChar char="-"/>
            </a:pPr>
            <a:r>
              <a:rPr lang="en-US" sz="3600" dirty="0" smtClean="0"/>
              <a:t>Small plants grow close to the ground for warmth.</a:t>
            </a:r>
          </a:p>
          <a:p>
            <a:pPr marL="571500" indent="-571500">
              <a:buFontTx/>
              <a:buChar char="-"/>
            </a:pPr>
            <a:r>
              <a:rPr lang="en-US" sz="3600" dirty="0" smtClean="0"/>
              <a:t>Dark colored flowers absorb heat from the sun.</a:t>
            </a:r>
          </a:p>
          <a:p>
            <a:pPr marL="571500" indent="-571500">
              <a:buFontTx/>
              <a:buChar char="-"/>
            </a:pPr>
            <a:r>
              <a:rPr lang="en-US" sz="3600" dirty="0" smtClean="0"/>
              <a:t>Fuzzy stems provide protection from wind.</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4266" t="60669" r="38601" b="7988"/>
          <a:stretch/>
        </p:blipFill>
        <p:spPr>
          <a:xfrm>
            <a:off x="4853354" y="4706378"/>
            <a:ext cx="2729132" cy="1772529"/>
          </a:xfrm>
          <a:prstGeom prst="rect">
            <a:avLst/>
          </a:prstGeom>
        </p:spPr>
      </p:pic>
    </p:spTree>
    <p:extLst>
      <p:ext uri="{BB962C8B-B14F-4D97-AF65-F5344CB8AC3E}">
        <p14:creationId xmlns:p14="http://schemas.microsoft.com/office/powerpoint/2010/main" xmlns="" val="23496178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4062" y="534572"/>
            <a:ext cx="10621107" cy="2585323"/>
          </a:xfrm>
          <a:prstGeom prst="rect">
            <a:avLst/>
          </a:prstGeom>
          <a:noFill/>
        </p:spPr>
        <p:txBody>
          <a:bodyPr wrap="square" rtlCol="0">
            <a:spAutoFit/>
          </a:bodyPr>
          <a:lstStyle/>
          <a:p>
            <a:pPr algn="ctr"/>
            <a:r>
              <a:rPr lang="en-US" sz="5400" dirty="0" smtClean="0"/>
              <a:t>Rainforest Adaptations </a:t>
            </a:r>
          </a:p>
          <a:p>
            <a:pPr marL="571500" indent="-571500">
              <a:buFont typeface="Arial" panose="020B0604020202020204" pitchFamily="34" charset="0"/>
              <a:buChar char="•"/>
            </a:pPr>
            <a:r>
              <a:rPr lang="en-US" sz="3600" dirty="0" smtClean="0"/>
              <a:t>Smooth, slippery bark keeps vines from killing trees.</a:t>
            </a:r>
          </a:p>
          <a:p>
            <a:pPr marL="571500" indent="-571500">
              <a:buFont typeface="Arial" panose="020B0604020202020204" pitchFamily="34" charset="0"/>
              <a:buChar char="•"/>
            </a:pPr>
            <a:r>
              <a:rPr lang="en-US" sz="3600" dirty="0" smtClean="0"/>
              <a:t>Slide shaped leaves lets rain run off so fungus doesn’t grow on plants.</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0909" t="50718" r="33567" b="8486"/>
          <a:stretch/>
        </p:blipFill>
        <p:spPr>
          <a:xfrm>
            <a:off x="4368018" y="4047942"/>
            <a:ext cx="3573194" cy="2307102"/>
          </a:xfrm>
          <a:prstGeom prst="rect">
            <a:avLst/>
          </a:prstGeom>
        </p:spPr>
      </p:pic>
    </p:spTree>
    <p:extLst>
      <p:ext uri="{BB962C8B-B14F-4D97-AF65-F5344CB8AC3E}">
        <p14:creationId xmlns:p14="http://schemas.microsoft.com/office/powerpoint/2010/main" xmlns="" val="2110802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6942" y="604911"/>
            <a:ext cx="10269415" cy="2585323"/>
          </a:xfrm>
          <a:prstGeom prst="rect">
            <a:avLst/>
          </a:prstGeom>
          <a:noFill/>
        </p:spPr>
        <p:txBody>
          <a:bodyPr wrap="square" rtlCol="0">
            <a:spAutoFit/>
          </a:bodyPr>
          <a:lstStyle/>
          <a:p>
            <a:pPr algn="ctr"/>
            <a:r>
              <a:rPr lang="en-US" sz="5400" dirty="0" smtClean="0"/>
              <a:t>Temperate Forest Adaptations</a:t>
            </a:r>
          </a:p>
          <a:p>
            <a:pPr marL="685800" indent="-685800">
              <a:buFont typeface="Arial" panose="020B0604020202020204" pitchFamily="34" charset="0"/>
              <a:buChar char="•"/>
            </a:pPr>
            <a:r>
              <a:rPr lang="en-US" sz="3600" dirty="0" smtClean="0"/>
              <a:t>Thick bark protects trees and dropping leaves in winter conserves water and nutrients during cold winters.</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15245" t="44996" r="15385" b="8485"/>
          <a:stretch/>
        </p:blipFill>
        <p:spPr>
          <a:xfrm>
            <a:off x="2672861" y="3504132"/>
            <a:ext cx="6977576" cy="2630660"/>
          </a:xfrm>
          <a:prstGeom prst="rect">
            <a:avLst/>
          </a:prstGeom>
        </p:spPr>
      </p:pic>
    </p:spTree>
    <p:extLst>
      <p:ext uri="{BB962C8B-B14F-4D97-AF65-F5344CB8AC3E}">
        <p14:creationId xmlns:p14="http://schemas.microsoft.com/office/powerpoint/2010/main" xmlns="" val="1512494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2031" y="422031"/>
            <a:ext cx="11197883" cy="2308324"/>
          </a:xfrm>
          <a:prstGeom prst="rect">
            <a:avLst/>
          </a:prstGeom>
          <a:noFill/>
        </p:spPr>
        <p:txBody>
          <a:bodyPr wrap="square" rtlCol="0">
            <a:spAutoFit/>
          </a:bodyPr>
          <a:lstStyle/>
          <a:p>
            <a:pPr algn="ctr"/>
            <a:r>
              <a:rPr lang="en-US" sz="5400" dirty="0" smtClean="0"/>
              <a:t>Water Adaptations</a:t>
            </a:r>
          </a:p>
          <a:p>
            <a:pPr marL="685800" indent="-685800">
              <a:buFont typeface="Arial" panose="020B0604020202020204" pitchFamily="34" charset="0"/>
              <a:buChar char="•"/>
            </a:pPr>
            <a:r>
              <a:rPr lang="en-US" sz="3600" dirty="0" smtClean="0"/>
              <a:t>Flexible stems move with water currents.</a:t>
            </a:r>
          </a:p>
          <a:p>
            <a:pPr marL="685800" indent="-685800">
              <a:buFont typeface="Arial" panose="020B0604020202020204" pitchFamily="34" charset="0"/>
              <a:buChar char="•"/>
            </a:pPr>
            <a:r>
              <a:rPr lang="en-US" sz="3600" dirty="0" smtClean="0"/>
              <a:t>Floating seeds spread offspring.</a:t>
            </a:r>
            <a:r>
              <a:rPr lang="en-US" sz="5400" dirty="0" smtClean="0"/>
              <a:t> </a:t>
            </a:r>
            <a:endParaRPr lang="en-US" sz="5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30070" t="38778" r="29091" b="7738"/>
          <a:stretch/>
        </p:blipFill>
        <p:spPr>
          <a:xfrm>
            <a:off x="3967089" y="3098844"/>
            <a:ext cx="4107766" cy="3024555"/>
          </a:xfrm>
          <a:prstGeom prst="rect">
            <a:avLst/>
          </a:prstGeom>
        </p:spPr>
      </p:pic>
    </p:spTree>
    <p:extLst>
      <p:ext uri="{BB962C8B-B14F-4D97-AF65-F5344CB8AC3E}">
        <p14:creationId xmlns:p14="http://schemas.microsoft.com/office/powerpoint/2010/main" xmlns="" val="32952944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655" y="773723"/>
            <a:ext cx="10550770" cy="4031873"/>
          </a:xfrm>
          <a:prstGeom prst="rect">
            <a:avLst/>
          </a:prstGeom>
          <a:noFill/>
        </p:spPr>
        <p:txBody>
          <a:bodyPr wrap="square" rtlCol="0">
            <a:spAutoFit/>
          </a:bodyPr>
          <a:lstStyle/>
          <a:p>
            <a:pPr algn="ctr"/>
            <a:r>
              <a:rPr lang="en-US" sz="4800" dirty="0" smtClean="0"/>
              <a:t>Below are some </a:t>
            </a:r>
            <a:r>
              <a:rPr lang="en-US" sz="4800" dirty="0"/>
              <a:t>a</a:t>
            </a:r>
            <a:r>
              <a:rPr lang="en-US" sz="4800" dirty="0" smtClean="0"/>
              <a:t>reas of the adaptations plants have to live in </a:t>
            </a:r>
          </a:p>
          <a:p>
            <a:pPr marL="685800" indent="-685800">
              <a:buFont typeface="Arial" panose="020B0604020202020204" pitchFamily="34" charset="0"/>
              <a:buChar char="•"/>
            </a:pPr>
            <a:r>
              <a:rPr lang="en-US" sz="3200" dirty="0" smtClean="0"/>
              <a:t>Deserts</a:t>
            </a:r>
          </a:p>
          <a:p>
            <a:pPr marL="685800" indent="-685800">
              <a:buFont typeface="Arial" panose="020B0604020202020204" pitchFamily="34" charset="0"/>
              <a:buChar char="•"/>
            </a:pPr>
            <a:r>
              <a:rPr lang="en-US" sz="3200" dirty="0" smtClean="0"/>
              <a:t>Grasslands</a:t>
            </a:r>
          </a:p>
          <a:p>
            <a:pPr marL="685800" indent="-685800">
              <a:buFont typeface="Arial" panose="020B0604020202020204" pitchFamily="34" charset="0"/>
              <a:buChar char="•"/>
            </a:pPr>
            <a:r>
              <a:rPr lang="en-US" sz="3200" dirty="0" smtClean="0"/>
              <a:t>In water</a:t>
            </a:r>
          </a:p>
          <a:p>
            <a:pPr marL="685800" indent="-685800">
              <a:buFont typeface="Arial" panose="020B0604020202020204" pitchFamily="34" charset="0"/>
              <a:buChar char="•"/>
            </a:pPr>
            <a:r>
              <a:rPr lang="en-US" sz="3200" dirty="0" smtClean="0"/>
              <a:t>Taiga</a:t>
            </a:r>
          </a:p>
          <a:p>
            <a:pPr marL="685800" indent="-685800">
              <a:buFont typeface="Arial" panose="020B0604020202020204" pitchFamily="34" charset="0"/>
              <a:buChar char="•"/>
            </a:pPr>
            <a:r>
              <a:rPr lang="en-US" sz="3200" dirty="0" smtClean="0"/>
              <a:t>Tropical rain forest </a:t>
            </a:r>
            <a:endParaRPr lang="en-US" sz="3200" dirty="0"/>
          </a:p>
        </p:txBody>
      </p:sp>
    </p:spTree>
    <p:extLst>
      <p:ext uri="{BB962C8B-B14F-4D97-AF65-F5344CB8AC3E}">
        <p14:creationId xmlns:p14="http://schemas.microsoft.com/office/powerpoint/2010/main" xmlns="" val="281323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2122" y="960593"/>
            <a:ext cx="10959152" cy="4370427"/>
          </a:xfrm>
          <a:prstGeom prst="rect">
            <a:avLst/>
          </a:prstGeom>
          <a:noFill/>
        </p:spPr>
        <p:txBody>
          <a:bodyPr wrap="square" rtlCol="0">
            <a:spAutoFit/>
          </a:bodyPr>
          <a:lstStyle/>
          <a:p>
            <a:pPr algn="ctr"/>
            <a:r>
              <a:rPr lang="en-US" sz="5400" dirty="0" smtClean="0"/>
              <a:t>Desert Plant Adaptations</a:t>
            </a:r>
          </a:p>
          <a:p>
            <a:endParaRPr lang="en-US" sz="2400" dirty="0" smtClean="0"/>
          </a:p>
          <a:p>
            <a:pPr marL="457200" indent="-457200">
              <a:buFont typeface="Arial" panose="020B0604020202020204" pitchFamily="34" charset="0"/>
              <a:buChar char="•"/>
            </a:pPr>
            <a:r>
              <a:rPr lang="en-US" sz="2800" dirty="0" smtClean="0"/>
              <a:t>Some plants, succulents, store water in their stems or leaves</a:t>
            </a:r>
          </a:p>
          <a:p>
            <a:pPr marL="457200" indent="-457200">
              <a:buFont typeface="Arial" panose="020B0604020202020204" pitchFamily="34" charset="0"/>
              <a:buChar char="•"/>
            </a:pPr>
            <a:r>
              <a:rPr lang="en-US" sz="2800" dirty="0" smtClean="0"/>
              <a:t>Some plants have no leaves or small seasonal leaves that only grow after it rains. The lack of leaves helps reduce water loss during photosynthesis. Leafless plants conduct photosynthesis in their green stems.</a:t>
            </a:r>
          </a:p>
          <a:p>
            <a:pPr marL="457200" indent="-457200">
              <a:buFont typeface="Arial" panose="020B0604020202020204" pitchFamily="34" charset="0"/>
              <a:buChar char="•"/>
            </a:pPr>
            <a:r>
              <a:rPr lang="en-US" sz="2800" dirty="0" smtClean="0"/>
              <a:t>Long root systems spread out wide or go deep into the ground to absorb water.</a:t>
            </a:r>
            <a:endParaRPr lang="en-US" sz="2800" dirty="0"/>
          </a:p>
        </p:txBody>
      </p:sp>
    </p:spTree>
    <p:extLst>
      <p:ext uri="{BB962C8B-B14F-4D97-AF65-F5344CB8AC3E}">
        <p14:creationId xmlns:p14="http://schemas.microsoft.com/office/powerpoint/2010/main" xmlns="" val="21644633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9809" y="518615"/>
            <a:ext cx="10699845" cy="4308872"/>
          </a:xfrm>
          <a:prstGeom prst="rect">
            <a:avLst/>
          </a:prstGeom>
          <a:noFill/>
        </p:spPr>
        <p:txBody>
          <a:bodyPr wrap="square" rtlCol="0">
            <a:spAutoFit/>
          </a:bodyPr>
          <a:lstStyle/>
          <a:p>
            <a:pPr algn="ctr"/>
            <a:r>
              <a:rPr lang="en-US" sz="5400" dirty="0" smtClean="0"/>
              <a:t>Desert plant adaptations</a:t>
            </a:r>
          </a:p>
          <a:p>
            <a:pPr algn="ctr"/>
            <a:endParaRPr lang="en-US" sz="2400" dirty="0" smtClean="0"/>
          </a:p>
          <a:p>
            <a:pPr marL="457200" indent="-457200">
              <a:buFont typeface="Arial" panose="020B0604020202020204" pitchFamily="34" charset="0"/>
              <a:buChar char="•"/>
            </a:pPr>
            <a:r>
              <a:rPr lang="en-US" sz="2800" dirty="0" smtClean="0"/>
              <a:t>Leaves with hair help shade the plant reducing water loss. Other plants have leaves that turn throughout the day to expose a minimum surface area to the heat .</a:t>
            </a:r>
          </a:p>
          <a:p>
            <a:pPr marL="457200" indent="-457200">
              <a:buFont typeface="Arial" panose="020B0604020202020204" pitchFamily="34" charset="0"/>
              <a:buChar char="•"/>
            </a:pPr>
            <a:r>
              <a:rPr lang="en-US" sz="2800" dirty="0" smtClean="0"/>
              <a:t>Spines to discourage animals from eating plants for water</a:t>
            </a:r>
          </a:p>
          <a:p>
            <a:pPr marL="457200" indent="-457200">
              <a:buFont typeface="Arial" panose="020B0604020202020204" pitchFamily="34" charset="0"/>
              <a:buChar char="•"/>
            </a:pPr>
            <a:r>
              <a:rPr lang="en-US" sz="2800" dirty="0" smtClean="0"/>
              <a:t>Waxy coating on stems and leaves help reduce water loss</a:t>
            </a:r>
          </a:p>
          <a:p>
            <a:pPr marL="457200" indent="-457200">
              <a:buFont typeface="Arial" panose="020B0604020202020204" pitchFamily="34" charset="0"/>
              <a:buChar char="•"/>
            </a:pPr>
            <a:r>
              <a:rPr lang="en-US" sz="2800" dirty="0" smtClean="0"/>
              <a:t>Slower growing requires less energy. The plants don’t have to make as much food and therefore do not lose as much water.</a:t>
            </a:r>
            <a:endParaRPr lang="en-US" sz="2800" dirty="0"/>
          </a:p>
        </p:txBody>
      </p:sp>
    </p:spTree>
    <p:extLst>
      <p:ext uri="{BB962C8B-B14F-4D97-AF65-F5344CB8AC3E}">
        <p14:creationId xmlns:p14="http://schemas.microsoft.com/office/powerpoint/2010/main" xmlns="" val="644957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546" y="232012"/>
            <a:ext cx="11191164" cy="6186309"/>
          </a:xfrm>
          <a:prstGeom prst="rect">
            <a:avLst/>
          </a:prstGeom>
          <a:noFill/>
        </p:spPr>
        <p:txBody>
          <a:bodyPr wrap="square" rtlCol="0">
            <a:spAutoFit/>
          </a:bodyPr>
          <a:lstStyle/>
          <a:p>
            <a:pPr algn="ctr"/>
            <a:r>
              <a:rPr lang="en-US" sz="5400" b="1" i="1" dirty="0" smtClean="0"/>
              <a:t>Temperate grassland plant adaptations </a:t>
            </a:r>
          </a:p>
          <a:p>
            <a:pPr marL="285750" indent="-285750">
              <a:buFont typeface="Arial" panose="020B0604020202020204" pitchFamily="34" charset="0"/>
              <a:buChar char="•"/>
            </a:pPr>
            <a:r>
              <a:rPr lang="en-US" sz="2400" dirty="0" smtClean="0"/>
              <a:t>Prairie grasses have narrow leaves whish lose water than broad leaves</a:t>
            </a:r>
          </a:p>
          <a:p>
            <a:pPr marL="285750" indent="-285750">
              <a:buFont typeface="Arial" panose="020B0604020202020204" pitchFamily="34" charset="0"/>
              <a:buChar char="•"/>
            </a:pPr>
            <a:r>
              <a:rPr lang="en-US" sz="2400" dirty="0" smtClean="0"/>
              <a:t>Grasses grow from </a:t>
            </a:r>
            <a:r>
              <a:rPr lang="en-US" sz="2400" dirty="0"/>
              <a:t>n</a:t>
            </a:r>
            <a:r>
              <a:rPr lang="en-US" sz="2400" dirty="0" smtClean="0"/>
              <a:t>ear their base not from tip thus are not permanently damaged from grazing animals or fire </a:t>
            </a:r>
          </a:p>
          <a:p>
            <a:pPr marL="285750" indent="-285750">
              <a:buFont typeface="Arial" panose="020B0604020202020204" pitchFamily="34" charset="0"/>
              <a:buChar char="•"/>
            </a:pPr>
            <a:r>
              <a:rPr lang="en-US" sz="2400" dirty="0" smtClean="0"/>
              <a:t>Many grasses take advantage of exposed, windy conditions and are wind pollinated</a:t>
            </a:r>
          </a:p>
          <a:p>
            <a:pPr marL="285750" indent="-285750">
              <a:buFont typeface="Arial" panose="020B0604020202020204" pitchFamily="34" charset="0"/>
              <a:buChar char="•"/>
            </a:pPr>
            <a:r>
              <a:rPr lang="en-US" sz="2400" dirty="0" smtClean="0"/>
              <a:t>During afire while above ground portions of grasses may perish the root portions survive to sprout again.</a:t>
            </a:r>
          </a:p>
          <a:p>
            <a:pPr marL="285750" indent="-285750">
              <a:buFont typeface="Arial" panose="020B0604020202020204" pitchFamily="34" charset="0"/>
              <a:buChar char="•"/>
            </a:pPr>
            <a:r>
              <a:rPr lang="en-US" sz="2400" dirty="0" smtClean="0"/>
              <a:t>Some prairie shrubs readily </a:t>
            </a:r>
            <a:r>
              <a:rPr lang="en-US" sz="2400" dirty="0" err="1" smtClean="0"/>
              <a:t>resprout</a:t>
            </a:r>
            <a:r>
              <a:rPr lang="en-US" sz="2400" dirty="0" smtClean="0"/>
              <a:t> after fire</a:t>
            </a:r>
          </a:p>
          <a:p>
            <a:pPr marL="285750" indent="-285750">
              <a:buFont typeface="Arial" panose="020B0604020202020204" pitchFamily="34" charset="0"/>
              <a:buChar char="•"/>
            </a:pPr>
            <a:r>
              <a:rPr lang="en-US" sz="2400" dirty="0" smtClean="0"/>
              <a:t>Roots of prairie grasses extend deep into the ground to absorb as much moisture as they can</a:t>
            </a:r>
          </a:p>
          <a:p>
            <a:pPr marL="285750" indent="-285750">
              <a:buFont typeface="Arial" panose="020B0604020202020204" pitchFamily="34" charset="0"/>
              <a:buChar char="•"/>
            </a:pPr>
            <a:r>
              <a:rPr lang="en-US" sz="2400" dirty="0" smtClean="0"/>
              <a:t>Extensive root systems prevent grazing animals from pulling roots out of the ground</a:t>
            </a:r>
            <a:endParaRPr lang="en-US" sz="2400" dirty="0"/>
          </a:p>
        </p:txBody>
      </p:sp>
    </p:spTree>
    <p:extLst>
      <p:ext uri="{BB962C8B-B14F-4D97-AF65-F5344CB8AC3E}">
        <p14:creationId xmlns:p14="http://schemas.microsoft.com/office/powerpoint/2010/main" xmlns="" val="7479182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21259" t="23105" r="20280" b="7490"/>
          <a:stretch/>
        </p:blipFill>
        <p:spPr>
          <a:xfrm>
            <a:off x="3348107" y="2462266"/>
            <a:ext cx="5880297" cy="3924887"/>
          </a:xfrm>
          <a:prstGeom prst="rect">
            <a:avLst/>
          </a:prstGeom>
        </p:spPr>
      </p:pic>
      <p:sp>
        <p:nvSpPr>
          <p:cNvPr id="4" name="TextBox 3"/>
          <p:cNvSpPr txBox="1"/>
          <p:nvPr/>
        </p:nvSpPr>
        <p:spPr>
          <a:xfrm>
            <a:off x="541604" y="638184"/>
            <a:ext cx="11493305" cy="1754326"/>
          </a:xfrm>
          <a:prstGeom prst="rect">
            <a:avLst/>
          </a:prstGeom>
          <a:noFill/>
        </p:spPr>
        <p:txBody>
          <a:bodyPr wrap="square" rtlCol="0">
            <a:spAutoFit/>
          </a:bodyPr>
          <a:lstStyle/>
          <a:p>
            <a:pPr algn="ctr"/>
            <a:r>
              <a:rPr lang="en-US" sz="5400" b="1" i="1" dirty="0" smtClean="0"/>
              <a:t>Temperate Grassland </a:t>
            </a:r>
            <a:r>
              <a:rPr lang="en-US" sz="5400" b="1" i="1" dirty="0"/>
              <a:t>P</a:t>
            </a:r>
            <a:r>
              <a:rPr lang="en-US" sz="5400" b="1" i="1" dirty="0" smtClean="0"/>
              <a:t>lant </a:t>
            </a:r>
            <a:r>
              <a:rPr lang="en-US" sz="5400" b="1" i="1" dirty="0"/>
              <a:t>A</a:t>
            </a:r>
            <a:r>
              <a:rPr lang="en-US" sz="5400" b="1" i="1" dirty="0" smtClean="0"/>
              <a:t>daptations </a:t>
            </a:r>
            <a:endParaRPr lang="en-US" sz="5400" b="1" i="1" dirty="0"/>
          </a:p>
        </p:txBody>
      </p:sp>
    </p:spTree>
    <p:extLst>
      <p:ext uri="{BB962C8B-B14F-4D97-AF65-F5344CB8AC3E}">
        <p14:creationId xmlns:p14="http://schemas.microsoft.com/office/powerpoint/2010/main" xmlns="" val="34550702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5754" y="351692"/>
            <a:ext cx="10002129" cy="6924973"/>
          </a:xfrm>
          <a:prstGeom prst="rect">
            <a:avLst/>
          </a:prstGeom>
          <a:noFill/>
        </p:spPr>
        <p:txBody>
          <a:bodyPr wrap="square" rtlCol="0">
            <a:spAutoFit/>
          </a:bodyPr>
          <a:lstStyle/>
          <a:p>
            <a:pPr algn="ctr"/>
            <a:r>
              <a:rPr lang="en-US" sz="5400" b="1" i="1" dirty="0" smtClean="0"/>
              <a:t>Taiga Plant Adaptations</a:t>
            </a:r>
          </a:p>
          <a:p>
            <a:pPr marL="457200" indent="-457200">
              <a:buFont typeface="Arial" panose="020B0604020202020204" pitchFamily="34" charset="0"/>
              <a:buChar char="•"/>
            </a:pPr>
            <a:r>
              <a:rPr lang="en-US" sz="2800" dirty="0" smtClean="0"/>
              <a:t>Many trees are evergreen so that plants can photosynthesize</a:t>
            </a:r>
          </a:p>
          <a:p>
            <a:r>
              <a:rPr lang="en-US" sz="2800" dirty="0" smtClean="0"/>
              <a:t>     right away when temperatures rise.</a:t>
            </a:r>
          </a:p>
          <a:p>
            <a:pPr marL="457200" indent="-457200">
              <a:buFont typeface="Arial" panose="020B0604020202020204" pitchFamily="34" charset="0"/>
              <a:buChar char="•"/>
            </a:pPr>
            <a:r>
              <a:rPr lang="en-US" sz="2800" dirty="0" smtClean="0"/>
              <a:t>Many trees have needle like leaves which shape loses less water and sheds snow more easily than broad leaves.</a:t>
            </a:r>
          </a:p>
          <a:p>
            <a:pPr marL="457200" indent="-457200">
              <a:buFont typeface="Arial" panose="020B0604020202020204" pitchFamily="34" charset="0"/>
              <a:buChar char="•"/>
            </a:pPr>
            <a:r>
              <a:rPr lang="en-US" sz="2800" dirty="0" smtClean="0"/>
              <a:t>Waxy coating on needles prevent evaporation.</a:t>
            </a:r>
          </a:p>
          <a:p>
            <a:pPr marL="457200" indent="-457200">
              <a:buFont typeface="Arial" panose="020B0604020202020204" pitchFamily="34" charset="0"/>
              <a:buChar char="•"/>
            </a:pPr>
            <a:r>
              <a:rPr lang="en-US" sz="2800" dirty="0" smtClean="0"/>
              <a:t>Needles are dark in color allowing more solar heat to be absorbed.</a:t>
            </a:r>
          </a:p>
          <a:p>
            <a:pPr marL="457200" indent="-457200">
              <a:buFont typeface="Arial" panose="020B0604020202020204" pitchFamily="34" charset="0"/>
              <a:buChar char="•"/>
            </a:pPr>
            <a:r>
              <a:rPr lang="en-US" sz="2800" dirty="0" smtClean="0"/>
              <a:t>Many trees have branches that droop downward to help shed excess snow to keep the branches from breaking. </a:t>
            </a:r>
          </a:p>
          <a:p>
            <a:r>
              <a:rPr lang="en-US" sz="5400" dirty="0" smtClean="0"/>
              <a:t> </a:t>
            </a:r>
            <a:endParaRPr lang="en-US" sz="5400" dirty="0"/>
          </a:p>
        </p:txBody>
      </p:sp>
    </p:spTree>
    <p:extLst>
      <p:ext uri="{BB962C8B-B14F-4D97-AF65-F5344CB8AC3E}">
        <p14:creationId xmlns:p14="http://schemas.microsoft.com/office/powerpoint/2010/main" xmlns="" val="15839679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7606" y="900752"/>
            <a:ext cx="9335069" cy="4370427"/>
          </a:xfrm>
          <a:prstGeom prst="rect">
            <a:avLst/>
          </a:prstGeom>
          <a:noFill/>
        </p:spPr>
        <p:txBody>
          <a:bodyPr wrap="square" rtlCol="0">
            <a:spAutoFit/>
          </a:bodyPr>
          <a:lstStyle/>
          <a:p>
            <a:r>
              <a:rPr lang="en-US" sz="5400" b="1" i="1" dirty="0" smtClean="0"/>
              <a:t>Plant adaptations</a:t>
            </a:r>
          </a:p>
          <a:p>
            <a:pPr marL="685800" indent="-685800">
              <a:buFont typeface="Wingdings" panose="05000000000000000000" pitchFamily="2" charset="2"/>
              <a:buChar char="§"/>
            </a:pPr>
            <a:r>
              <a:rPr lang="en-US" sz="2800" dirty="0" smtClean="0"/>
              <a:t>Plants have adaptations to help them live and grow in different areas . These adaptations might make it very difficult for the plant to survive in a different place . This explains why certain plants are found in one area , but not in another. For example, you wouldn't see a cactus living in the arctic. Nor would you see a lots of really tall trees living in grasslands. </a:t>
            </a:r>
            <a:endParaRPr lang="en-US" sz="2800" dirty="0"/>
          </a:p>
        </p:txBody>
      </p:sp>
    </p:spTree>
    <p:extLst>
      <p:ext uri="{BB962C8B-B14F-4D97-AF65-F5344CB8AC3E}">
        <p14:creationId xmlns:p14="http://schemas.microsoft.com/office/powerpoint/2010/main" xmlns="" val="345373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8118" y="638182"/>
            <a:ext cx="6935372" cy="1754326"/>
          </a:xfrm>
          <a:prstGeom prst="rect">
            <a:avLst/>
          </a:prstGeom>
          <a:noFill/>
        </p:spPr>
        <p:txBody>
          <a:bodyPr wrap="square" rtlCol="0">
            <a:spAutoFit/>
          </a:bodyPr>
          <a:lstStyle/>
          <a:p>
            <a:pPr algn="ctr"/>
            <a:r>
              <a:rPr lang="en-US" sz="5400" b="1" i="1" dirty="0" smtClean="0"/>
              <a:t>Taiga </a:t>
            </a:r>
            <a:r>
              <a:rPr lang="en-US" sz="5400" b="1" i="1" dirty="0"/>
              <a:t>P</a:t>
            </a:r>
            <a:r>
              <a:rPr lang="en-US" sz="5400" b="1" i="1" dirty="0" smtClean="0"/>
              <a:t>lant </a:t>
            </a:r>
            <a:r>
              <a:rPr lang="en-US" sz="5400" dirty="0" smtClean="0"/>
              <a:t>Adaptations </a:t>
            </a:r>
            <a:endParaRPr lang="en-US" sz="5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4335" t="25593" r="22517" b="7988"/>
          <a:stretch/>
        </p:blipFill>
        <p:spPr>
          <a:xfrm>
            <a:off x="3312942" y="1561512"/>
            <a:ext cx="5345724" cy="3756075"/>
          </a:xfrm>
          <a:prstGeom prst="rect">
            <a:avLst/>
          </a:prstGeom>
        </p:spPr>
      </p:pic>
    </p:spTree>
    <p:extLst>
      <p:ext uri="{BB962C8B-B14F-4D97-AF65-F5344CB8AC3E}">
        <p14:creationId xmlns:p14="http://schemas.microsoft.com/office/powerpoint/2010/main" xmlns="" val="27389249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51" y="259308"/>
            <a:ext cx="11268221" cy="6463308"/>
          </a:xfrm>
          <a:prstGeom prst="rect">
            <a:avLst/>
          </a:prstGeom>
          <a:noFill/>
        </p:spPr>
        <p:txBody>
          <a:bodyPr wrap="square" rtlCol="0">
            <a:spAutoFit/>
          </a:bodyPr>
          <a:lstStyle/>
          <a:p>
            <a:pPr algn="ctr"/>
            <a:r>
              <a:rPr lang="en-US" sz="5400" b="1" i="1" dirty="0" smtClean="0"/>
              <a:t>Plant </a:t>
            </a:r>
            <a:r>
              <a:rPr lang="en-US" sz="5400" b="1" i="1" dirty="0"/>
              <a:t>A</a:t>
            </a:r>
            <a:r>
              <a:rPr lang="en-US" sz="5400" b="1" i="1" dirty="0" smtClean="0"/>
              <a:t>daptations in Water</a:t>
            </a:r>
            <a:endParaRPr lang="en-US" sz="2800" b="1" i="1" dirty="0" smtClean="0"/>
          </a:p>
          <a:p>
            <a:pPr marL="685800" indent="-685800">
              <a:buFont typeface="Arial" panose="020B0604020202020204" pitchFamily="34" charset="0"/>
              <a:buChar char="•"/>
            </a:pPr>
            <a:r>
              <a:rPr lang="en-US" sz="2400" dirty="0" smtClean="0"/>
              <a:t>Underwater leaves and stems </a:t>
            </a:r>
            <a:r>
              <a:rPr lang="en-US" sz="2400" dirty="0"/>
              <a:t>a</a:t>
            </a:r>
            <a:r>
              <a:rPr lang="en-US" sz="2400" dirty="0" smtClean="0"/>
              <a:t>re flexible to move with water currents</a:t>
            </a:r>
          </a:p>
          <a:p>
            <a:pPr marL="685800" indent="-685800">
              <a:buFont typeface="Arial" panose="020B0604020202020204" pitchFamily="34" charset="0"/>
              <a:buChar char="•"/>
            </a:pPr>
            <a:r>
              <a:rPr lang="en-US" sz="2400" dirty="0" smtClean="0"/>
              <a:t>Some plants have air spaces in their stems to help hold the plant up in the water</a:t>
            </a:r>
          </a:p>
          <a:p>
            <a:pPr marL="685800" indent="-685800">
              <a:buFont typeface="Arial" panose="020B0604020202020204" pitchFamily="34" charset="0"/>
              <a:buChar char="•"/>
            </a:pPr>
            <a:r>
              <a:rPr lang="en-US" sz="2400" dirty="0" smtClean="0"/>
              <a:t>Submerged plants lack strong water transport system; instead water, nutrients and dissolved gases are absorbed through the leaves directly from the water</a:t>
            </a:r>
          </a:p>
          <a:p>
            <a:pPr marL="685800" indent="-685800">
              <a:buFont typeface="Arial" panose="020B0604020202020204" pitchFamily="34" charset="0"/>
              <a:buChar char="•"/>
            </a:pPr>
            <a:r>
              <a:rPr lang="en-US" sz="2400" dirty="0" smtClean="0"/>
              <a:t>Roots and root hairs , reduced or absent ; roots only needed for anchorage, not for the absorption of nutrients and water. </a:t>
            </a:r>
          </a:p>
          <a:p>
            <a:pPr marL="685800" indent="-685800">
              <a:buFont typeface="Arial" panose="020B0604020202020204" pitchFamily="34" charset="0"/>
              <a:buChar char="•"/>
            </a:pPr>
            <a:r>
              <a:rPr lang="en-US" sz="2400" dirty="0" smtClean="0"/>
              <a:t>Some plants have leaves that float atop the water, exposing themselves to the sunlight.</a:t>
            </a:r>
          </a:p>
          <a:p>
            <a:pPr marL="685800" indent="-685800">
              <a:buFont typeface="Arial" panose="020B0604020202020204" pitchFamily="34" charset="0"/>
              <a:buChar char="•"/>
            </a:pPr>
            <a:r>
              <a:rPr lang="en-US" sz="2400" dirty="0" smtClean="0"/>
              <a:t>In floating plants chlorophyll is restricted to upper surface of leaves( part that the sunlight will hit) and the upper surface is waxy to repel water.</a:t>
            </a:r>
          </a:p>
          <a:p>
            <a:pPr marL="685800" indent="-685800">
              <a:buFont typeface="Arial" panose="020B0604020202020204" pitchFamily="34" charset="0"/>
              <a:buChar char="•"/>
            </a:pPr>
            <a:r>
              <a:rPr lang="en-US" sz="2400" dirty="0" smtClean="0"/>
              <a:t>Some pants produce seeds that can float.</a:t>
            </a:r>
          </a:p>
          <a:p>
            <a:r>
              <a:rPr lang="en-US" sz="2400" dirty="0" smtClean="0"/>
              <a:t> </a:t>
            </a:r>
            <a:endParaRPr lang="en-US" sz="2400" dirty="0"/>
          </a:p>
        </p:txBody>
      </p:sp>
    </p:spTree>
    <p:extLst>
      <p:ext uri="{BB962C8B-B14F-4D97-AF65-F5344CB8AC3E}">
        <p14:creationId xmlns:p14="http://schemas.microsoft.com/office/powerpoint/2010/main" xmlns="" val="3569532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535" y="136898"/>
            <a:ext cx="10440538" cy="6309420"/>
          </a:xfrm>
          <a:prstGeom prst="rect">
            <a:avLst/>
          </a:prstGeom>
          <a:noFill/>
        </p:spPr>
        <p:txBody>
          <a:bodyPr wrap="square" rtlCol="0">
            <a:spAutoFit/>
          </a:bodyPr>
          <a:lstStyle/>
          <a:p>
            <a:pPr algn="ctr"/>
            <a:r>
              <a:rPr lang="en-US" sz="4800" b="1" i="1" dirty="0" smtClean="0"/>
              <a:t>Tropical rainforest plant adaptations </a:t>
            </a:r>
          </a:p>
          <a:p>
            <a:pPr marL="685800" indent="-685800">
              <a:buFont typeface="Wingdings" panose="05000000000000000000" pitchFamily="2" charset="2"/>
              <a:buChar char="§"/>
            </a:pPr>
            <a:r>
              <a:rPr lang="en-US" sz="2800" dirty="0" smtClean="0"/>
              <a:t>Smooth bark and smooth or waxy flowers speed the run off of water </a:t>
            </a:r>
          </a:p>
          <a:p>
            <a:pPr marL="685800" indent="-685800">
              <a:buFont typeface="Wingdings" panose="05000000000000000000" pitchFamily="2" charset="2"/>
              <a:buChar char="§"/>
            </a:pPr>
            <a:r>
              <a:rPr lang="en-US" sz="2800" dirty="0" smtClean="0"/>
              <a:t>Plants have shallow roots to help capture nutrients from the top level of soil.</a:t>
            </a:r>
          </a:p>
          <a:p>
            <a:pPr marL="685800" indent="-685800">
              <a:buFont typeface="Wingdings" panose="05000000000000000000" pitchFamily="2" charset="2"/>
              <a:buChar char="§"/>
            </a:pPr>
            <a:r>
              <a:rPr lang="en-US" sz="2800" dirty="0" smtClean="0"/>
              <a:t>Many bromeliads are epiphytes (plants that live on other plants);instead of collecting water with roots they collect rainwater into central reservoir from which they absorb the water through their hairs on their leaves.</a:t>
            </a:r>
          </a:p>
          <a:p>
            <a:pPr marL="685800" indent="-685800">
              <a:buFont typeface="Wingdings" panose="05000000000000000000" pitchFamily="2" charset="2"/>
              <a:buChar char="§"/>
            </a:pPr>
            <a:r>
              <a:rPr lang="en-US" sz="2800" dirty="0" smtClean="0"/>
              <a:t>Epiphytic orchids have aerial roots that cling to the host plants, absorb minerals, and absorb water from the atmosphere.</a:t>
            </a:r>
          </a:p>
        </p:txBody>
      </p:sp>
    </p:spTree>
    <p:extLst>
      <p:ext uri="{BB962C8B-B14F-4D97-AF65-F5344CB8AC3E}">
        <p14:creationId xmlns:p14="http://schemas.microsoft.com/office/powerpoint/2010/main" xmlns="" val="9523030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8572" y="770573"/>
            <a:ext cx="10249469" cy="5293757"/>
          </a:xfrm>
          <a:prstGeom prst="rect">
            <a:avLst/>
          </a:prstGeom>
          <a:noFill/>
        </p:spPr>
        <p:txBody>
          <a:bodyPr wrap="square" rtlCol="0">
            <a:spAutoFit/>
          </a:bodyPr>
          <a:lstStyle/>
          <a:p>
            <a:pPr lvl="0" algn="ctr"/>
            <a:r>
              <a:rPr lang="en-US" sz="4800" b="1" i="1" dirty="0">
                <a:solidFill>
                  <a:prstClr val="white"/>
                </a:solidFill>
              </a:rPr>
              <a:t>Tropical rainforest plant adaptations </a:t>
            </a:r>
          </a:p>
          <a:p>
            <a:pPr marL="285750" indent="-285750">
              <a:buFont typeface="Wingdings" panose="05000000000000000000" pitchFamily="2" charset="2"/>
              <a:buChar char="§"/>
            </a:pPr>
            <a:endParaRPr lang="en-US" sz="2800" dirty="0" smtClean="0"/>
          </a:p>
          <a:p>
            <a:pPr marL="285750" indent="-285750">
              <a:buFont typeface="Wingdings" panose="05000000000000000000" pitchFamily="2" charset="2"/>
              <a:buChar char="§"/>
            </a:pPr>
            <a:r>
              <a:rPr lang="en-US" sz="2800" dirty="0" smtClean="0"/>
              <a:t>Drip tips and waxy surfaces allow water to run off, to discourage growth of bacteria and fungi</a:t>
            </a:r>
          </a:p>
          <a:p>
            <a:pPr marL="285750" indent="-285750">
              <a:buFont typeface="Wingdings" panose="05000000000000000000" pitchFamily="2" charset="2"/>
              <a:buChar char="§"/>
            </a:pPr>
            <a:r>
              <a:rPr lang="en-US" sz="2800" dirty="0" smtClean="0"/>
              <a:t>Buttresses and prop and stilt roots help hold up plants in the shallow soil</a:t>
            </a:r>
          </a:p>
          <a:p>
            <a:pPr marL="285750" indent="-285750">
              <a:buFont typeface="Wingdings" panose="05000000000000000000" pitchFamily="2" charset="2"/>
              <a:buChar char="§"/>
            </a:pPr>
            <a:r>
              <a:rPr lang="en-US" sz="2800" dirty="0" smtClean="0"/>
              <a:t>Some plants climb on others to reach the sunlight</a:t>
            </a:r>
          </a:p>
          <a:p>
            <a:pPr marL="285750" indent="-285750">
              <a:buFont typeface="Wingdings" panose="05000000000000000000" pitchFamily="2" charset="2"/>
              <a:buChar char="§"/>
            </a:pPr>
            <a:r>
              <a:rPr lang="en-US" sz="2800" dirty="0" smtClean="0"/>
              <a:t>Some plants grow on other plants to reach the sunlight </a:t>
            </a:r>
          </a:p>
          <a:p>
            <a:endParaRPr lang="en-US" sz="2800" dirty="0" smtClean="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xmlns="" val="5371750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4084"/>
            <a:ext cx="10672549" cy="923330"/>
          </a:xfrm>
          <a:prstGeom prst="rect">
            <a:avLst/>
          </a:prstGeom>
          <a:noFill/>
        </p:spPr>
        <p:txBody>
          <a:bodyPr wrap="square" rtlCol="0">
            <a:spAutoFit/>
          </a:bodyPr>
          <a:lstStyle/>
          <a:p>
            <a:endParaRPr lang="en-US" sz="54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18741" t="22856" r="14686" b="9978"/>
          <a:stretch/>
        </p:blipFill>
        <p:spPr>
          <a:xfrm>
            <a:off x="1556897" y="1754326"/>
            <a:ext cx="8750103" cy="4963296"/>
          </a:xfrm>
          <a:prstGeom prst="rect">
            <a:avLst/>
          </a:prstGeom>
        </p:spPr>
      </p:pic>
      <p:sp>
        <p:nvSpPr>
          <p:cNvPr id="4" name="TextBox 3"/>
          <p:cNvSpPr txBox="1"/>
          <p:nvPr/>
        </p:nvSpPr>
        <p:spPr>
          <a:xfrm>
            <a:off x="903692" y="0"/>
            <a:ext cx="8499616" cy="1754326"/>
          </a:xfrm>
          <a:prstGeom prst="rect">
            <a:avLst/>
          </a:prstGeom>
          <a:noFill/>
        </p:spPr>
        <p:txBody>
          <a:bodyPr wrap="square" rtlCol="0">
            <a:spAutoFit/>
          </a:bodyPr>
          <a:lstStyle/>
          <a:p>
            <a:pPr algn="ctr"/>
            <a:r>
              <a:rPr lang="en-US" sz="5400" b="1" i="1" dirty="0" smtClean="0"/>
              <a:t>Tropical rain forest plant adaptations </a:t>
            </a:r>
            <a:endParaRPr lang="en-US" sz="5400" b="1" i="1" dirty="0"/>
          </a:p>
        </p:txBody>
      </p:sp>
    </p:spTree>
    <p:extLst>
      <p:ext uri="{BB962C8B-B14F-4D97-AF65-F5344CB8AC3E}">
        <p14:creationId xmlns:p14="http://schemas.microsoft.com/office/powerpoint/2010/main" xmlns="" val="7907203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19975" y="1631853"/>
            <a:ext cx="5008098" cy="1569660"/>
          </a:xfrm>
          <a:prstGeom prst="rect">
            <a:avLst/>
          </a:prstGeom>
          <a:noFill/>
        </p:spPr>
        <p:txBody>
          <a:bodyPr wrap="square" rtlCol="0">
            <a:spAutoFit/>
          </a:bodyPr>
          <a:lstStyle/>
          <a:p>
            <a:r>
              <a:rPr lang="en-US" sz="9600" b="1" i="1" dirty="0" smtClean="0"/>
              <a:t>Thank you</a:t>
            </a:r>
            <a:endParaRPr lang="en-US" sz="9600" b="1" i="1" dirty="0"/>
          </a:p>
        </p:txBody>
      </p:sp>
    </p:spTree>
    <p:extLst>
      <p:ext uri="{BB962C8B-B14F-4D97-AF65-F5344CB8AC3E}">
        <p14:creationId xmlns:p14="http://schemas.microsoft.com/office/powerpoint/2010/main" xmlns="" val="2515990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21659" t="6540" r="19643" b="7005"/>
          <a:stretch/>
        </p:blipFill>
        <p:spPr>
          <a:xfrm>
            <a:off x="655092" y="1269242"/>
            <a:ext cx="10617959" cy="5390866"/>
          </a:xfrm>
          <a:prstGeom prst="rect">
            <a:avLst/>
          </a:prstGeom>
        </p:spPr>
      </p:pic>
    </p:spTree>
    <p:extLst>
      <p:ext uri="{BB962C8B-B14F-4D97-AF65-F5344CB8AC3E}">
        <p14:creationId xmlns:p14="http://schemas.microsoft.com/office/powerpoint/2010/main" xmlns="" val="380931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t="4555" b="8322"/>
          <a:stretch/>
        </p:blipFill>
        <p:spPr>
          <a:xfrm>
            <a:off x="968991" y="1610436"/>
            <a:ext cx="10058400" cy="4926842"/>
          </a:xfrm>
          <a:prstGeom prst="rect">
            <a:avLst/>
          </a:prstGeom>
        </p:spPr>
      </p:pic>
    </p:spTree>
    <p:extLst>
      <p:ext uri="{BB962C8B-B14F-4D97-AF65-F5344CB8AC3E}">
        <p14:creationId xmlns:p14="http://schemas.microsoft.com/office/powerpoint/2010/main" xmlns="" val="205741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173" t="3591" r="-43" b="8564"/>
          <a:stretch/>
        </p:blipFill>
        <p:spPr>
          <a:xfrm>
            <a:off x="286603" y="1596788"/>
            <a:ext cx="11218460" cy="4967785"/>
          </a:xfrm>
          <a:prstGeom prst="rect">
            <a:avLst/>
          </a:prstGeom>
        </p:spPr>
      </p:pic>
    </p:spTree>
    <p:extLst>
      <p:ext uri="{BB962C8B-B14F-4D97-AF65-F5344CB8AC3E}">
        <p14:creationId xmlns:p14="http://schemas.microsoft.com/office/powerpoint/2010/main" xmlns="" val="347399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1002" y="1801504"/>
            <a:ext cx="10194878" cy="2893100"/>
          </a:xfrm>
          <a:prstGeom prst="rect">
            <a:avLst/>
          </a:prstGeom>
          <a:noFill/>
        </p:spPr>
        <p:txBody>
          <a:bodyPr wrap="square" rtlCol="0">
            <a:spAutoFit/>
          </a:bodyPr>
          <a:lstStyle/>
          <a:p>
            <a:r>
              <a:rPr lang="en-US" sz="5400" b="1" i="1" dirty="0" smtClean="0"/>
              <a:t>Types of adaptations:</a:t>
            </a:r>
          </a:p>
          <a:p>
            <a:pPr marL="685800" indent="-685800">
              <a:buFont typeface="Wingdings" panose="05000000000000000000" pitchFamily="2" charset="2"/>
              <a:buChar char="§"/>
            </a:pPr>
            <a:r>
              <a:rPr lang="en-US" sz="3600" dirty="0" smtClean="0"/>
              <a:t>Structural adaptations </a:t>
            </a:r>
            <a:r>
              <a:rPr lang="en-US" sz="2800" dirty="0" smtClean="0"/>
              <a:t>are the way something is build or made.</a:t>
            </a:r>
          </a:p>
          <a:p>
            <a:pPr marL="685800" indent="-685800">
              <a:buFont typeface="Wingdings" panose="05000000000000000000" pitchFamily="2" charset="2"/>
              <a:buChar char="§"/>
            </a:pPr>
            <a:r>
              <a:rPr lang="en-US" sz="3600" dirty="0" smtClean="0"/>
              <a:t>Behavioral adaptations</a:t>
            </a:r>
            <a:r>
              <a:rPr lang="en-US" sz="3200" dirty="0" smtClean="0"/>
              <a:t> </a:t>
            </a:r>
            <a:r>
              <a:rPr lang="en-US" sz="2800" dirty="0" smtClean="0"/>
              <a:t>are the way something acts naturally or by instinct.</a:t>
            </a:r>
            <a:endParaRPr lang="en-US" sz="2800" dirty="0"/>
          </a:p>
        </p:txBody>
      </p:sp>
    </p:spTree>
    <p:extLst>
      <p:ext uri="{BB962C8B-B14F-4D97-AF65-F5344CB8AC3E}">
        <p14:creationId xmlns:p14="http://schemas.microsoft.com/office/powerpoint/2010/main" xmlns="" val="3024041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0099" y="1337481"/>
            <a:ext cx="8588994" cy="1908215"/>
          </a:xfrm>
          <a:prstGeom prst="rect">
            <a:avLst/>
          </a:prstGeom>
          <a:noFill/>
        </p:spPr>
        <p:txBody>
          <a:bodyPr wrap="square" rtlCol="0">
            <a:spAutoFit/>
          </a:bodyPr>
          <a:lstStyle/>
          <a:p>
            <a:pPr algn="ctr"/>
            <a:r>
              <a:rPr lang="en-US" sz="5400" b="1" i="1" dirty="0" smtClean="0"/>
              <a:t>Structural adaptations</a:t>
            </a:r>
          </a:p>
          <a:p>
            <a:pPr marL="685800" indent="-685800">
              <a:buFont typeface="Arial" panose="020B0604020202020204" pitchFamily="34" charset="0"/>
              <a:buChar char="•"/>
            </a:pPr>
            <a:r>
              <a:rPr lang="en-US" sz="3200" b="1" dirty="0" smtClean="0"/>
              <a:t>Adaptations to get food</a:t>
            </a:r>
          </a:p>
          <a:p>
            <a:r>
              <a:rPr lang="en-US" sz="3200" dirty="0"/>
              <a:t> </a:t>
            </a:r>
            <a:r>
              <a:rPr lang="en-US" sz="2800" dirty="0" smtClean="0"/>
              <a:t>leaves and stem absorbs energy from the sun. </a:t>
            </a:r>
            <a:endParaRPr lang="en-US" sz="28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20001" t="47032" r="19040" b="7390"/>
          <a:stretch/>
        </p:blipFill>
        <p:spPr>
          <a:xfrm>
            <a:off x="2634015" y="3712191"/>
            <a:ext cx="6073255" cy="2565779"/>
          </a:xfrm>
          <a:prstGeom prst="rect">
            <a:avLst/>
          </a:prstGeom>
        </p:spPr>
      </p:pic>
    </p:spTree>
    <p:extLst>
      <p:ext uri="{BB962C8B-B14F-4D97-AF65-F5344CB8AC3E}">
        <p14:creationId xmlns:p14="http://schemas.microsoft.com/office/powerpoint/2010/main" xmlns="" val="887007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0627" y="464024"/>
            <a:ext cx="8925636" cy="3234855"/>
          </a:xfrm>
          <a:prstGeom prst="rect">
            <a:avLst/>
          </a:prstGeom>
          <a:noFill/>
        </p:spPr>
        <p:txBody>
          <a:bodyPr wrap="square" rtlCol="0">
            <a:spAutoFit/>
          </a:bodyPr>
          <a:lstStyle/>
          <a:p>
            <a:pPr algn="ctr"/>
            <a:r>
              <a:rPr lang="en-US" sz="5400" b="1" i="1" dirty="0" smtClean="0"/>
              <a:t>Behavioral adaptations: </a:t>
            </a:r>
          </a:p>
          <a:p>
            <a:pPr marL="685800" indent="-685800">
              <a:buFont typeface="Arial" panose="020B0604020202020204" pitchFamily="34" charset="0"/>
              <a:buChar char="•"/>
            </a:pPr>
            <a:r>
              <a:rPr lang="en-US" sz="3600" b="1" dirty="0" smtClean="0"/>
              <a:t>Adaptations to get food </a:t>
            </a:r>
          </a:p>
          <a:p>
            <a:r>
              <a:rPr lang="en-US" sz="3600" dirty="0" smtClean="0"/>
              <a:t>-plants lean or grow towards the sun</a:t>
            </a:r>
          </a:p>
          <a:p>
            <a:r>
              <a:rPr lang="en-US" sz="3600" dirty="0" smtClean="0"/>
              <a:t>-roots grow down into the soil.</a:t>
            </a:r>
          </a:p>
          <a:p>
            <a:r>
              <a:rPr lang="en-US" sz="3600" dirty="0" smtClean="0"/>
              <a:t>-vines climb up to catch sunlight.</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xmlns="" val="0"/>
              </a:ext>
            </a:extLst>
          </a:blip>
          <a:srcRect l="22394" t="54789" r="22617" b="7350"/>
          <a:stretch/>
        </p:blipFill>
        <p:spPr>
          <a:xfrm>
            <a:off x="2810107" y="3925230"/>
            <a:ext cx="5531005" cy="2141034"/>
          </a:xfrm>
          <a:prstGeom prst="rect">
            <a:avLst/>
          </a:prstGeom>
        </p:spPr>
      </p:pic>
    </p:spTree>
    <p:extLst>
      <p:ext uri="{BB962C8B-B14F-4D97-AF65-F5344CB8AC3E}">
        <p14:creationId xmlns:p14="http://schemas.microsoft.com/office/powerpoint/2010/main" xmlns="" val="22033724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515</TotalTime>
  <Words>1124</Words>
  <Application>Microsoft Office PowerPoint</Application>
  <PresentationFormat>Custom</PresentationFormat>
  <Paragraphs>118</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Ion</vt:lpstr>
      <vt:lpstr>Adaptations of land plants towards temperature extremes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Adaptations of land plants towards temperature extremes</dc:title>
  <dc:creator>Afra Kanwal</dc:creator>
  <cp:lastModifiedBy>BASHARAT MAHMOOD</cp:lastModifiedBy>
  <cp:revision>27</cp:revision>
  <dcterms:created xsi:type="dcterms:W3CDTF">2019-03-08T03:27:07Z</dcterms:created>
  <dcterms:modified xsi:type="dcterms:W3CDTF">2020-05-08T05:54:00Z</dcterms:modified>
</cp:coreProperties>
</file>