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6" r:id="rId3"/>
    <p:sldId id="277" r:id="rId4"/>
    <p:sldId id="278" r:id="rId5"/>
    <p:sldId id="279" r:id="rId6"/>
    <p:sldId id="281" r:id="rId7"/>
    <p:sldId id="282" r:id="rId8"/>
    <p:sldId id="283" r:id="rId9"/>
    <p:sldId id="284" r:id="rId10"/>
    <p:sldId id="304" r:id="rId11"/>
    <p:sldId id="286" r:id="rId12"/>
    <p:sldId id="288" r:id="rId13"/>
    <p:sldId id="290" r:id="rId14"/>
    <p:sldId id="291" r:id="rId15"/>
    <p:sldId id="292" r:id="rId16"/>
    <p:sldId id="293" r:id="rId17"/>
    <p:sldId id="294" r:id="rId18"/>
    <p:sldId id="30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47866" autoAdjust="0"/>
  </p:normalViewPr>
  <p:slideViewPr>
    <p:cSldViewPr snapToGrid="0">
      <p:cViewPr varScale="1">
        <p:scale>
          <a:sx n="34" d="100"/>
          <a:sy n="34" d="100"/>
        </p:scale>
        <p:origin x="21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96DB8-80E0-46D9-9835-9A3A8751F340}" type="datetimeFigureOut">
              <a:rPr lang="en-US" smtClean="0"/>
              <a:t>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4FEDF5-9B20-42D5-88F0-84E3F1F1A17C}" type="slidenum">
              <a:rPr lang="en-US" smtClean="0"/>
              <a:t>‹#›</a:t>
            </a:fld>
            <a:endParaRPr lang="en-US"/>
          </a:p>
        </p:txBody>
      </p:sp>
    </p:spTree>
    <p:extLst>
      <p:ext uri="{BB962C8B-B14F-4D97-AF65-F5344CB8AC3E}">
        <p14:creationId xmlns:p14="http://schemas.microsoft.com/office/powerpoint/2010/main" val="2926731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7C3F6359-AF9B-4635-97DF-DDE13E1D6ED8}"/>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1E74B094-F4BF-47B3-A7E1-13E3151AC665}" type="slidenum">
              <a:rPr lang="en-US" altLang="en-US">
                <a:solidFill>
                  <a:schemeClr val="tx1"/>
                </a:solidFill>
              </a:rPr>
              <a:pPr/>
              <a:t>2</a:t>
            </a:fld>
            <a:endParaRPr lang="en-US" altLang="en-US">
              <a:solidFill>
                <a:schemeClr val="tx1"/>
              </a:solidFill>
            </a:endParaRPr>
          </a:p>
        </p:txBody>
      </p:sp>
      <p:sp>
        <p:nvSpPr>
          <p:cNvPr id="410628" name="Rectangle 4">
            <a:extLst>
              <a:ext uri="{FF2B5EF4-FFF2-40B4-BE49-F238E27FC236}">
                <a16:creationId xmlns:a16="http://schemas.microsoft.com/office/drawing/2014/main" id="{71EC874E-15A1-443E-87CA-350293197ED4}"/>
              </a:ext>
            </a:extLst>
          </p:cNvPr>
          <p:cNvSpPr>
            <a:spLocks noGrp="1" noRot="1" noChangeAspect="1" noChangeArrowheads="1" noTextEdit="1"/>
          </p:cNvSpPr>
          <p:nvPr>
            <p:ph type="sldImg"/>
          </p:nvPr>
        </p:nvSpPr>
        <p:spPr>
          <a:ln/>
        </p:spPr>
      </p:sp>
      <p:sp>
        <p:nvSpPr>
          <p:cNvPr id="410629" name="Rectangle 5">
            <a:extLst>
              <a:ext uri="{FF2B5EF4-FFF2-40B4-BE49-F238E27FC236}">
                <a16:creationId xmlns:a16="http://schemas.microsoft.com/office/drawing/2014/main" id="{76E58B27-89DB-4F75-B72C-2F7B7E844BE2}"/>
              </a:ext>
            </a:extLst>
          </p:cNvPr>
          <p:cNvSpPr>
            <a:spLocks noGrp="1" noChangeArrowheads="1"/>
          </p:cNvSpPr>
          <p:nvPr>
            <p:ph type="body" idx="1"/>
          </p:nvPr>
        </p:nvSpPr>
        <p:spPr/>
        <p:txBody>
          <a:bodyPr/>
          <a:lstStyle/>
          <a:p>
            <a:r>
              <a:rPr lang="en-US" altLang="en-US"/>
              <a:t>Oracle Database Memory Structures</a:t>
            </a:r>
          </a:p>
          <a:p>
            <a:pPr lvl="1"/>
            <a:r>
              <a:rPr lang="en-US" altLang="en-US"/>
              <a:t>Oracle Database creates and uses memory structures for various purposes. For example, memory stores program code being run, data that is shared among users, and private data areas for each connected user. </a:t>
            </a:r>
            <a:br>
              <a:rPr lang="en-US" altLang="en-US"/>
            </a:br>
            <a:r>
              <a:rPr lang="en-US" altLang="en-US"/>
              <a:t>Two basic memory structures are associated with an instance:</a:t>
            </a:r>
          </a:p>
          <a:p>
            <a:pPr lvl="2"/>
            <a:r>
              <a:rPr lang="en-US" altLang="en-US" b="1"/>
              <a:t>System Global Area (SGA):</a:t>
            </a:r>
            <a:r>
              <a:rPr lang="en-US" altLang="en-US"/>
              <a:t> Group of shared memory structures, known as SGA components, that contain data and control information for one Oracle Database instance. The SGA is shared by all server and background processes. Examples of data stored in the SGA include cached data blocks and shared SQL areas.</a:t>
            </a:r>
          </a:p>
          <a:p>
            <a:pPr lvl="2"/>
            <a:r>
              <a:rPr lang="en-US" altLang="en-US" b="1"/>
              <a:t>Program Global Areas (PGA):</a:t>
            </a:r>
            <a:r>
              <a:rPr lang="en-US" altLang="en-US"/>
              <a:t> Memory regions that contain data and control information for a server or background process. A PGA is nonshared memory created by Oracle Database when a server or background process is started. Access to the PGA is exclusive to the server process. Each server process and background process has its own PGA.</a:t>
            </a:r>
          </a:p>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058034C4-DE48-47C6-BE6A-D87BFB25108F}"/>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62A2BC3F-1B68-434C-884D-3A15FBD2813F}" type="slidenum">
              <a:rPr lang="en-US" altLang="en-US">
                <a:solidFill>
                  <a:schemeClr val="tx1"/>
                </a:solidFill>
              </a:rPr>
              <a:pPr/>
              <a:t>12</a:t>
            </a:fld>
            <a:endParaRPr lang="en-US" altLang="en-US">
              <a:solidFill>
                <a:schemeClr val="tx1"/>
              </a:solidFill>
            </a:endParaRPr>
          </a:p>
        </p:txBody>
      </p:sp>
      <p:sp>
        <p:nvSpPr>
          <p:cNvPr id="441348" name="Rectangle 4">
            <a:extLst>
              <a:ext uri="{FF2B5EF4-FFF2-40B4-BE49-F238E27FC236}">
                <a16:creationId xmlns:a16="http://schemas.microsoft.com/office/drawing/2014/main" id="{9B181EFC-5FEA-4D36-899D-E8E4699789F8}"/>
              </a:ext>
            </a:extLst>
          </p:cNvPr>
          <p:cNvSpPr>
            <a:spLocks noGrp="1" noRot="1" noChangeAspect="1" noChangeArrowheads="1" noTextEdit="1"/>
          </p:cNvSpPr>
          <p:nvPr>
            <p:ph type="sldImg"/>
          </p:nvPr>
        </p:nvSpPr>
        <p:spPr>
          <a:xfrm>
            <a:off x="-506413" y="457200"/>
            <a:ext cx="8323263" cy="4683125"/>
          </a:xfrm>
          <a:ln/>
        </p:spPr>
      </p:sp>
      <p:sp>
        <p:nvSpPr>
          <p:cNvPr id="441349" name="Rectangle 5">
            <a:extLst>
              <a:ext uri="{FF2B5EF4-FFF2-40B4-BE49-F238E27FC236}">
                <a16:creationId xmlns:a16="http://schemas.microsoft.com/office/drawing/2014/main" id="{56D23865-E387-460B-B47A-5A28B1836876}"/>
              </a:ext>
            </a:extLst>
          </p:cNvPr>
          <p:cNvSpPr>
            <a:spLocks noGrp="1" noChangeArrowheads="1"/>
          </p:cNvSpPr>
          <p:nvPr>
            <p:ph type="body" idx="1"/>
          </p:nvPr>
        </p:nvSpPr>
        <p:spPr/>
        <p:txBody>
          <a:bodyPr/>
          <a:lstStyle/>
          <a:p>
            <a:r>
              <a:rPr lang="en-US" altLang="en-US" dirty="0" err="1"/>
              <a:t>LogWriter</a:t>
            </a:r>
            <a:r>
              <a:rPr lang="en-US" altLang="en-US" dirty="0"/>
              <a:t> Process (LGWR)</a:t>
            </a:r>
          </a:p>
          <a:p>
            <a:pPr lvl="1"/>
            <a:r>
              <a:rPr lang="en-US" altLang="en-US" dirty="0"/>
              <a:t>The </a:t>
            </a:r>
            <a:r>
              <a:rPr lang="en-US" altLang="en-US" dirty="0" err="1"/>
              <a:t>LogWriter</a:t>
            </a:r>
            <a:r>
              <a:rPr lang="en-US" altLang="en-US" dirty="0"/>
              <a:t> process (LGWR) is responsible for redo log buffer management by writing the redo log buffer entries to a redo log file on disk. LGWR writes all redo entries that have been copied into the buffer since the last time it wrote.</a:t>
            </a:r>
          </a:p>
          <a:p>
            <a:pPr lvl="1"/>
            <a:r>
              <a:rPr lang="en-US" altLang="en-US" dirty="0"/>
              <a:t>The redo log buffer is a circular buffer. When LGWR writes redo entries from the redo log buffer to a redo log file, server processes can then copy new entries over the entries in the redo log buffer that have been written to disk. LGWR normally writes fast enough to ensure that space is always available in the buffer for new entries, even when access to the redo log is heavy. LGWR writes one contiguous portion of the buffer to disk.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9F7A7144-045C-46CF-9077-7060881707E8}"/>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4A900963-F9C4-4BA8-A05F-A827A5628B57}" type="slidenum">
              <a:rPr lang="en-US" altLang="en-US">
                <a:solidFill>
                  <a:schemeClr val="tx1"/>
                </a:solidFill>
              </a:rPr>
              <a:pPr/>
              <a:t>13</a:t>
            </a:fld>
            <a:endParaRPr lang="en-US" altLang="en-US">
              <a:solidFill>
                <a:schemeClr val="tx1"/>
              </a:solidFill>
            </a:endParaRPr>
          </a:p>
        </p:txBody>
      </p:sp>
      <p:sp>
        <p:nvSpPr>
          <p:cNvPr id="445444" name="Rectangle 4">
            <a:extLst>
              <a:ext uri="{FF2B5EF4-FFF2-40B4-BE49-F238E27FC236}">
                <a16:creationId xmlns:a16="http://schemas.microsoft.com/office/drawing/2014/main" id="{DBE2796F-2F01-4D8D-8C8A-74244BD78E2D}"/>
              </a:ext>
            </a:extLst>
          </p:cNvPr>
          <p:cNvSpPr>
            <a:spLocks noGrp="1" noRot="1" noChangeAspect="1" noChangeArrowheads="1" noTextEdit="1"/>
          </p:cNvSpPr>
          <p:nvPr>
            <p:ph type="sldImg"/>
          </p:nvPr>
        </p:nvSpPr>
        <p:spPr>
          <a:ln/>
        </p:spPr>
      </p:sp>
      <p:sp>
        <p:nvSpPr>
          <p:cNvPr id="445445" name="Rectangle 5">
            <a:extLst>
              <a:ext uri="{FF2B5EF4-FFF2-40B4-BE49-F238E27FC236}">
                <a16:creationId xmlns:a16="http://schemas.microsoft.com/office/drawing/2014/main" id="{37FF87D7-9600-4C0F-A4C6-7180C1AA62B3}"/>
              </a:ext>
            </a:extLst>
          </p:cNvPr>
          <p:cNvSpPr>
            <a:spLocks noGrp="1" noChangeArrowheads="1"/>
          </p:cNvSpPr>
          <p:nvPr>
            <p:ph type="body" idx="1"/>
          </p:nvPr>
        </p:nvSpPr>
        <p:spPr/>
        <p:txBody>
          <a:bodyPr/>
          <a:lstStyle/>
          <a:p>
            <a:r>
              <a:rPr lang="en-US" altLang="en-US"/>
              <a:t>Checkpoint Process (CKPT)</a:t>
            </a:r>
          </a:p>
          <a:p>
            <a:pPr lvl="1"/>
            <a:r>
              <a:rPr lang="en-US" altLang="en-US"/>
              <a:t>A </a:t>
            </a:r>
            <a:r>
              <a:rPr lang="en-US" altLang="en-US" i="1"/>
              <a:t>checkpoint</a:t>
            </a:r>
            <a:r>
              <a:rPr lang="en-US" altLang="en-US"/>
              <a:t> is a data structure that defines a system change number (SCN) in the redo thread of a database. Checkpoints are recorded in the control file and in each data file header. They are a crucial element of recovery.</a:t>
            </a:r>
          </a:p>
          <a:p>
            <a:pPr lvl="1"/>
            <a:r>
              <a:rPr lang="en-US" altLang="en-US"/>
              <a:t>When a checkpoint occurs, Oracle Database must update the headers of all data files to record the details of the checkpoint. This is done by the CKPT process. The CKPT process does not write blocks to disk; DBW</a:t>
            </a:r>
            <a:r>
              <a:rPr lang="en-US" altLang="en-US" i="1"/>
              <a:t>n</a:t>
            </a:r>
            <a:r>
              <a:rPr lang="en-US" altLang="en-US"/>
              <a:t> always performs that work. </a:t>
            </a:r>
            <a:r>
              <a:rPr lang="en-US" altLang="en-US">
                <a:cs typeface="Arial" panose="020B0604020202020204" pitchFamily="34" charset="0"/>
              </a:rPr>
              <a:t>The SCNs recorded in the file headers guarantee that all changes made to database blocks prior to that SCN have been written to disk.</a:t>
            </a:r>
            <a:endParaRPr lang="en-US" altLang="en-US"/>
          </a:p>
          <a:p>
            <a:pPr lvl="1"/>
            <a:r>
              <a:rPr lang="en-US" altLang="en-US"/>
              <a:t>The statistic DBWR checkpoints displayed by the </a:t>
            </a:r>
            <a:r>
              <a:rPr lang="en-US" altLang="en-US">
                <a:latin typeface="Courier New" panose="02070309020205020404" pitchFamily="49" charset="0"/>
                <a:cs typeface="Courier New" panose="02070309020205020404" pitchFamily="49" charset="0"/>
              </a:rPr>
              <a:t>SYSTEM_STATISTICS</a:t>
            </a:r>
            <a:r>
              <a:rPr lang="en-US" altLang="en-US"/>
              <a:t> monitor in Oracle Enterprise Manager indicate the number of checkpoint requests that have completed.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3F520B2C-9671-43E0-B792-3F5745A7AEA6}"/>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5732B6AF-F8A6-41BE-B0B7-C4DDAE09638A}" type="slidenum">
              <a:rPr lang="en-US" altLang="en-US">
                <a:solidFill>
                  <a:schemeClr val="tx1"/>
                </a:solidFill>
              </a:rPr>
              <a:pPr/>
              <a:t>14</a:t>
            </a:fld>
            <a:endParaRPr lang="en-US" altLang="en-US">
              <a:solidFill>
                <a:schemeClr val="tx1"/>
              </a:solidFill>
            </a:endParaRPr>
          </a:p>
        </p:txBody>
      </p:sp>
      <p:sp>
        <p:nvSpPr>
          <p:cNvPr id="447492" name="Rectangle 4">
            <a:extLst>
              <a:ext uri="{FF2B5EF4-FFF2-40B4-BE49-F238E27FC236}">
                <a16:creationId xmlns:a16="http://schemas.microsoft.com/office/drawing/2014/main" id="{95A94C49-048B-4FF6-B313-7492A711E450}"/>
              </a:ext>
            </a:extLst>
          </p:cNvPr>
          <p:cNvSpPr>
            <a:spLocks noGrp="1" noRot="1" noChangeAspect="1" noChangeArrowheads="1" noTextEdit="1"/>
          </p:cNvSpPr>
          <p:nvPr>
            <p:ph type="sldImg"/>
          </p:nvPr>
        </p:nvSpPr>
        <p:spPr>
          <a:ln/>
        </p:spPr>
      </p:sp>
      <p:sp>
        <p:nvSpPr>
          <p:cNvPr id="447493" name="Rectangle 5">
            <a:extLst>
              <a:ext uri="{FF2B5EF4-FFF2-40B4-BE49-F238E27FC236}">
                <a16:creationId xmlns:a16="http://schemas.microsoft.com/office/drawing/2014/main" id="{9632E819-2206-4078-8EC7-F7458AAA1E17}"/>
              </a:ext>
            </a:extLst>
          </p:cNvPr>
          <p:cNvSpPr>
            <a:spLocks noGrp="1" noChangeArrowheads="1"/>
          </p:cNvSpPr>
          <p:nvPr>
            <p:ph type="body" idx="1"/>
          </p:nvPr>
        </p:nvSpPr>
        <p:spPr/>
        <p:txBody>
          <a:bodyPr/>
          <a:lstStyle/>
          <a:p>
            <a:r>
              <a:rPr lang="en-US" altLang="en-US"/>
              <a:t>System Monitor Process (SMON)</a:t>
            </a:r>
          </a:p>
          <a:p>
            <a:pPr lvl="1"/>
            <a:r>
              <a:rPr lang="en-US" altLang="en-US"/>
              <a:t>The System Monitor process (SMON) performs recovery at instance startup if necessary. SMON is also responsible for cleaning up temporary segments that are no longer in use. If any terminated transactions were skipped during instance recovery because of file-read or offline errors, SMON recovers them when the tablespace or file is brought back online. </a:t>
            </a:r>
          </a:p>
          <a:p>
            <a:pPr lvl="1"/>
            <a:r>
              <a:rPr lang="en-US" altLang="en-US"/>
              <a:t>SMON checks regularly to see whether the process is needed. Other processes can call SMON if they detect a need for it.</a:t>
            </a:r>
          </a:p>
          <a:p>
            <a:pPr lvl="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5162EE60-D671-4828-B539-93AB42323AFF}"/>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4B1B5BFA-BD9A-48C5-AA69-E397E609AB73}" type="slidenum">
              <a:rPr lang="en-US" altLang="en-US">
                <a:solidFill>
                  <a:schemeClr val="tx1"/>
                </a:solidFill>
              </a:rPr>
              <a:pPr/>
              <a:t>15</a:t>
            </a:fld>
            <a:endParaRPr lang="en-US" altLang="en-US">
              <a:solidFill>
                <a:schemeClr val="tx1"/>
              </a:solidFill>
            </a:endParaRPr>
          </a:p>
        </p:txBody>
      </p:sp>
      <p:sp>
        <p:nvSpPr>
          <p:cNvPr id="449540" name="Rectangle 4">
            <a:extLst>
              <a:ext uri="{FF2B5EF4-FFF2-40B4-BE49-F238E27FC236}">
                <a16:creationId xmlns:a16="http://schemas.microsoft.com/office/drawing/2014/main" id="{E6549677-F486-4264-BAF5-4269F76F8F2E}"/>
              </a:ext>
            </a:extLst>
          </p:cNvPr>
          <p:cNvSpPr>
            <a:spLocks noGrp="1" noRot="1" noChangeAspect="1" noChangeArrowheads="1" noTextEdit="1"/>
          </p:cNvSpPr>
          <p:nvPr>
            <p:ph type="sldImg"/>
          </p:nvPr>
        </p:nvSpPr>
        <p:spPr>
          <a:ln/>
        </p:spPr>
      </p:sp>
      <p:sp>
        <p:nvSpPr>
          <p:cNvPr id="449541" name="Rectangle 5">
            <a:extLst>
              <a:ext uri="{FF2B5EF4-FFF2-40B4-BE49-F238E27FC236}">
                <a16:creationId xmlns:a16="http://schemas.microsoft.com/office/drawing/2014/main" id="{08B7DF59-A5FF-460A-94CC-5647ABB57088}"/>
              </a:ext>
            </a:extLst>
          </p:cNvPr>
          <p:cNvSpPr>
            <a:spLocks noGrp="1" noChangeArrowheads="1"/>
          </p:cNvSpPr>
          <p:nvPr>
            <p:ph type="body" idx="1"/>
          </p:nvPr>
        </p:nvSpPr>
        <p:spPr/>
        <p:txBody>
          <a:bodyPr/>
          <a:lstStyle/>
          <a:p>
            <a:r>
              <a:rPr lang="en-US" altLang="en-US"/>
              <a:t>Process Monitor Process (PMON)</a:t>
            </a:r>
          </a:p>
          <a:p>
            <a:pPr lvl="1"/>
            <a:r>
              <a:rPr lang="en-US" altLang="en-US"/>
              <a:t>The Process Monitor process (PMON) performs process recovery when a user process fails. PMON is responsible for cleaning up the database buffer cache and freeing resources that the user process was using. For example, it resets the status of the active transaction table, releases locks, and removes the process ID from the list of active processes.</a:t>
            </a:r>
          </a:p>
          <a:p>
            <a:pPr lvl="1"/>
            <a:r>
              <a:rPr lang="en-US" altLang="en-US"/>
              <a:t>PMON periodically checks the status of dispatcher and server processes, and restarts any that have stopped running (but not any that Oracle Database has terminated intentionally). PMON also registers information about the instance and dispatcher processes with the network listener.</a:t>
            </a:r>
          </a:p>
          <a:p>
            <a:pPr lvl="1"/>
            <a:r>
              <a:rPr lang="en-US" altLang="en-US"/>
              <a:t>Like SMON, PMON checks regularly to see whether it is needed; it can be called if another process detects the need for it.</a:t>
            </a:r>
          </a:p>
          <a:p>
            <a:pPr lvl="1"/>
            <a:endParaRPr lang="en-US" altLang="en-US"/>
          </a:p>
          <a:p>
            <a:pPr lvl="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E2A48BEC-CF26-498A-862E-CD4FC96C6901}"/>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318852F2-5A9E-4BF2-9DA6-D61FCEEA1E9A}" type="slidenum">
              <a:rPr lang="en-US" altLang="en-US">
                <a:solidFill>
                  <a:schemeClr val="tx1"/>
                </a:solidFill>
              </a:rPr>
              <a:pPr/>
              <a:t>16</a:t>
            </a:fld>
            <a:endParaRPr lang="en-US" altLang="en-US">
              <a:solidFill>
                <a:schemeClr val="tx1"/>
              </a:solidFill>
            </a:endParaRPr>
          </a:p>
        </p:txBody>
      </p:sp>
      <p:sp>
        <p:nvSpPr>
          <p:cNvPr id="451590" name="Rectangle 6">
            <a:extLst>
              <a:ext uri="{FF2B5EF4-FFF2-40B4-BE49-F238E27FC236}">
                <a16:creationId xmlns:a16="http://schemas.microsoft.com/office/drawing/2014/main" id="{AD087096-CFC3-4C12-8110-486D132A8CDF}"/>
              </a:ext>
            </a:extLst>
          </p:cNvPr>
          <p:cNvSpPr>
            <a:spLocks noGrp="1" noRot="1" noChangeAspect="1" noChangeArrowheads="1" noTextEdit="1"/>
          </p:cNvSpPr>
          <p:nvPr>
            <p:ph type="sldImg"/>
          </p:nvPr>
        </p:nvSpPr>
        <p:spPr>
          <a:ln/>
        </p:spPr>
      </p:sp>
      <p:sp>
        <p:nvSpPr>
          <p:cNvPr id="451591" name="Rectangle 7">
            <a:extLst>
              <a:ext uri="{FF2B5EF4-FFF2-40B4-BE49-F238E27FC236}">
                <a16:creationId xmlns:a16="http://schemas.microsoft.com/office/drawing/2014/main" id="{A32C852E-9751-474C-BC4F-29201A532896}"/>
              </a:ext>
            </a:extLst>
          </p:cNvPr>
          <p:cNvSpPr>
            <a:spLocks noGrp="1" noChangeArrowheads="1"/>
          </p:cNvSpPr>
          <p:nvPr>
            <p:ph type="body" idx="1"/>
          </p:nvPr>
        </p:nvSpPr>
        <p:spPr/>
        <p:txBody>
          <a:bodyPr/>
          <a:lstStyle/>
          <a:p>
            <a:r>
              <a:rPr lang="en-US" altLang="en-US"/>
              <a:t>Recoverer Process (RECO)</a:t>
            </a:r>
          </a:p>
          <a:p>
            <a:pPr lvl="1"/>
            <a:r>
              <a:rPr lang="en-US" altLang="en-US"/>
              <a:t>The Recoverer process (RECO) is a background process that is used with the distributed database configuration that automatically resolves failures involving distributed transactions. The RECO process of an instance automatically connects to other databases involved in an in-doubt distributed transaction. When the RECO process reestablishes a connection between involved database servers, it automatically resolves all in-doubt transactions, removing from each database’s pending transaction table any rows that correspond to the resolved in-doubt transactions.</a:t>
            </a:r>
          </a:p>
          <a:p>
            <a:pPr lvl="1"/>
            <a:r>
              <a:rPr lang="en-US" altLang="en-US"/>
              <a:t>If the RECO process fails to connect with a remote server, RECO automatically tries to connect again after a timed interval. However, RECO waits an increasing amount of time (growing exponentially) before it attempts another connection. </a:t>
            </a:r>
          </a:p>
          <a:p>
            <a:pPr lvl="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AD852DAE-9861-421E-99AF-935BCD4AE9D8}"/>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D36B29E3-4A88-4E51-9CCD-2728F620A144}" type="slidenum">
              <a:rPr lang="en-US" altLang="en-US">
                <a:solidFill>
                  <a:schemeClr val="tx1"/>
                </a:solidFill>
              </a:rPr>
              <a:pPr/>
              <a:t>17</a:t>
            </a:fld>
            <a:endParaRPr lang="en-US" altLang="en-US">
              <a:solidFill>
                <a:schemeClr val="tx1"/>
              </a:solidFill>
            </a:endParaRPr>
          </a:p>
        </p:txBody>
      </p:sp>
      <p:sp>
        <p:nvSpPr>
          <p:cNvPr id="453636" name="Rectangle 4">
            <a:extLst>
              <a:ext uri="{FF2B5EF4-FFF2-40B4-BE49-F238E27FC236}">
                <a16:creationId xmlns:a16="http://schemas.microsoft.com/office/drawing/2014/main" id="{8892ADA1-DCE8-4990-8444-135FDAB7D62B}"/>
              </a:ext>
            </a:extLst>
          </p:cNvPr>
          <p:cNvSpPr>
            <a:spLocks noGrp="1" noRot="1" noChangeAspect="1" noChangeArrowheads="1" noTextEdit="1"/>
          </p:cNvSpPr>
          <p:nvPr>
            <p:ph type="sldImg"/>
          </p:nvPr>
        </p:nvSpPr>
        <p:spPr>
          <a:ln/>
        </p:spPr>
      </p:sp>
      <p:sp>
        <p:nvSpPr>
          <p:cNvPr id="453637" name="Rectangle 5">
            <a:extLst>
              <a:ext uri="{FF2B5EF4-FFF2-40B4-BE49-F238E27FC236}">
                <a16:creationId xmlns:a16="http://schemas.microsoft.com/office/drawing/2014/main" id="{B66EAE81-E2BF-4445-B0DD-D0A3CD991033}"/>
              </a:ext>
            </a:extLst>
          </p:cNvPr>
          <p:cNvSpPr>
            <a:spLocks noGrp="1" noChangeArrowheads="1"/>
          </p:cNvSpPr>
          <p:nvPr>
            <p:ph type="body" idx="1"/>
          </p:nvPr>
        </p:nvSpPr>
        <p:spPr/>
        <p:txBody>
          <a:bodyPr/>
          <a:lstStyle/>
          <a:p>
            <a:r>
              <a:rPr lang="en-US" altLang="en-US"/>
              <a:t>Archiver Processes (ARC</a:t>
            </a:r>
            <a:r>
              <a:rPr lang="en-US" altLang="en-US" i="1"/>
              <a:t>n</a:t>
            </a:r>
            <a:r>
              <a:rPr lang="en-US" altLang="en-US"/>
              <a:t>)</a:t>
            </a:r>
          </a:p>
          <a:p>
            <a:pPr lvl="1"/>
            <a:r>
              <a:rPr lang="en-US" altLang="en-US"/>
              <a:t>The archiver processes (ARC</a:t>
            </a:r>
            <a:r>
              <a:rPr lang="en-US" altLang="en-US" i="1"/>
              <a:t>n</a:t>
            </a:r>
            <a:r>
              <a:rPr lang="en-US" altLang="en-US"/>
              <a:t>) copy redo log files to a designated storage device after a log switch has occurred. ARC</a:t>
            </a:r>
            <a:r>
              <a:rPr lang="en-US" altLang="en-US" i="1"/>
              <a:t>n</a:t>
            </a:r>
            <a:r>
              <a:rPr lang="en-US" altLang="en-US"/>
              <a:t> processes are present only when the database is in </a:t>
            </a:r>
            <a:r>
              <a:rPr lang="en-US" altLang="en-US">
                <a:latin typeface="Courier New" panose="02070309020205020404" pitchFamily="49" charset="0"/>
              </a:rPr>
              <a:t>ARCHIVELOG</a:t>
            </a:r>
            <a:r>
              <a:rPr lang="en-US" altLang="en-US"/>
              <a:t> mode and automatic archiving is enabled.</a:t>
            </a:r>
          </a:p>
          <a:p>
            <a:pPr lvl="1"/>
            <a:r>
              <a:rPr lang="en-US" altLang="en-US"/>
              <a:t>If you anticipate a heavy workload for archiving (such as during bulk loading of data), you can increase the maximum number of archiver processes with the </a:t>
            </a:r>
            <a:r>
              <a:rPr lang="en-US" altLang="en-US">
                <a:latin typeface="Courier New" panose="02070309020205020404" pitchFamily="49" charset="0"/>
              </a:rPr>
              <a:t>LOG_ARCHIVE_MAX_PROCESSES</a:t>
            </a:r>
            <a:r>
              <a:rPr lang="en-US" altLang="en-US"/>
              <a:t> initialization parameter. The </a:t>
            </a:r>
            <a:r>
              <a:rPr lang="en-US" altLang="en-US">
                <a:latin typeface="Courier New" panose="02070309020205020404" pitchFamily="49" charset="0"/>
              </a:rPr>
              <a:t>ALTER SYSTEM</a:t>
            </a:r>
            <a:r>
              <a:rPr lang="en-US" altLang="en-US"/>
              <a:t> statement can change the value of this parameter dynamically to increase or decrease the number of ARC</a:t>
            </a:r>
            <a:r>
              <a:rPr lang="en-US" altLang="en-US" i="1"/>
              <a:t>n</a:t>
            </a:r>
            <a:r>
              <a:rPr lang="en-US" altLang="en-US"/>
              <a:t> processes.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D68B486E-CE14-485E-B546-9A813C42CD60}"/>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D523DBD8-6F00-41F6-977D-8C827AB48F96}" type="slidenum">
              <a:rPr lang="en-US" altLang="en-US">
                <a:solidFill>
                  <a:schemeClr val="tx1"/>
                </a:solidFill>
              </a:rPr>
              <a:pPr/>
              <a:t>18</a:t>
            </a:fld>
            <a:endParaRPr lang="en-US" altLang="en-US">
              <a:solidFill>
                <a:schemeClr val="tx1"/>
              </a:solidFill>
            </a:endParaRPr>
          </a:p>
        </p:txBody>
      </p:sp>
      <p:sp>
        <p:nvSpPr>
          <p:cNvPr id="486404" name="Rectangle 1028">
            <a:extLst>
              <a:ext uri="{FF2B5EF4-FFF2-40B4-BE49-F238E27FC236}">
                <a16:creationId xmlns:a16="http://schemas.microsoft.com/office/drawing/2014/main" id="{EE385D3F-C3D2-4FAB-ACCE-9D3CF0855288}"/>
              </a:ext>
            </a:extLst>
          </p:cNvPr>
          <p:cNvSpPr>
            <a:spLocks noGrp="1" noRot="1" noChangeAspect="1" noChangeArrowheads="1" noTextEdit="1"/>
          </p:cNvSpPr>
          <p:nvPr>
            <p:ph type="sldImg"/>
          </p:nvPr>
        </p:nvSpPr>
        <p:spPr>
          <a:ln/>
        </p:spPr>
      </p:sp>
      <p:sp>
        <p:nvSpPr>
          <p:cNvPr id="486405" name="Rectangle 1029">
            <a:extLst>
              <a:ext uri="{FF2B5EF4-FFF2-40B4-BE49-F238E27FC236}">
                <a16:creationId xmlns:a16="http://schemas.microsoft.com/office/drawing/2014/main" id="{BD99A3C8-9287-43E4-A555-D5121A561A48}"/>
              </a:ext>
            </a:extLst>
          </p:cNvPr>
          <p:cNvSpPr>
            <a:spLocks noGrp="1" noChangeArrowheads="1"/>
          </p:cNvSpPr>
          <p:nvPr>
            <p:ph type="body" idx="1"/>
          </p:nvPr>
        </p:nvSpPr>
        <p:spPr/>
        <p:txBody>
          <a:bodyPr/>
          <a:lstStyle/>
          <a:p>
            <a:r>
              <a:rPr lang="en-US" altLang="en-US" dirty="0"/>
              <a:t>Other Processes </a:t>
            </a:r>
          </a:p>
          <a:p>
            <a:pPr lvl="1"/>
            <a:r>
              <a:rPr lang="en-US" altLang="en-US" dirty="0"/>
              <a:t>There are several other background processes that might be running. These can include the following:</a:t>
            </a:r>
          </a:p>
          <a:p>
            <a:pPr lvl="1"/>
            <a:r>
              <a:rPr lang="en-US" altLang="en-US" dirty="0"/>
              <a:t>The Manageability Monitor process (MMON) performs various manageability-related background tasks, for example:</a:t>
            </a:r>
          </a:p>
          <a:p>
            <a:pPr lvl="2"/>
            <a:r>
              <a:rPr lang="en-US" altLang="en-US" dirty="0"/>
              <a:t>Issuing alerts whenever a given metrics violates its threshold value</a:t>
            </a:r>
          </a:p>
          <a:p>
            <a:pPr lvl="2"/>
            <a:r>
              <a:rPr lang="en-US" altLang="en-US" dirty="0"/>
              <a:t>Taking snapshots by spawning additional process (MMON slaves)</a:t>
            </a:r>
          </a:p>
          <a:p>
            <a:pPr lvl="2"/>
            <a:r>
              <a:rPr lang="en-US" altLang="en-US" dirty="0"/>
              <a:t>Capturing statistics value for SQL objects that have been recently modified</a:t>
            </a:r>
          </a:p>
          <a:p>
            <a:pPr lvl="1"/>
            <a:r>
              <a:rPr lang="en-US" altLang="en-US" dirty="0"/>
              <a:t>The Lightweight Manageability Monitor process (MMNL) performs frequent tasks related to lightweight manageability, such as session history capture and metrics computation.</a:t>
            </a:r>
          </a:p>
          <a:p>
            <a:pPr lvl="1"/>
            <a:r>
              <a:rPr lang="en-US" altLang="en-US" dirty="0"/>
              <a:t>The Memory Manager process (MMAN) is used for internal database tasks. It </a:t>
            </a:r>
            <a:r>
              <a:rPr lang="en-US" altLang="en-US" dirty="0">
                <a:cs typeface="Arial" panose="020B0604020202020204" pitchFamily="34" charset="0"/>
              </a:rPr>
              <a:t>manages automatic memory management processing to help allocate memory where it is needed dynamically in an effort to avoid out-of-memory conditions or poor buffer cache performance.</a:t>
            </a:r>
          </a:p>
          <a:p>
            <a:pPr lvl="1"/>
            <a:r>
              <a:rPr lang="en-US" altLang="en-US" dirty="0"/>
              <a:t>Job queue processes are used for batch processing. They run user jobs and can be viewed as scheduler services that are used to schedule jobs as PL/SQL statements or procedures on an Oracle Database instance. The coordinator process, named CJQ0, periodically selects jobs that need to be run from the system </a:t>
            </a:r>
            <a:r>
              <a:rPr lang="en-US" altLang="en-US" dirty="0">
                <a:latin typeface="Courier New" panose="02070309020205020404" pitchFamily="49" charset="0"/>
              </a:rPr>
              <a:t>JOB$</a:t>
            </a:r>
            <a:r>
              <a:rPr lang="en-US" altLang="en-US" dirty="0"/>
              <a:t> table. The CJQ0 process dynamically spawns job queue slave processes (J000 through J999) to run the jobs. The job queue process runs one of the jobs that was selected by the CJQ0 process for execution. The processes run one job at a time.</a:t>
            </a:r>
          </a:p>
          <a:p>
            <a:pPr lvl="1"/>
            <a:r>
              <a:rPr lang="en-US" altLang="en-US" dirty="0"/>
              <a:t>The Queue Monitor process (</a:t>
            </a:r>
            <a:r>
              <a:rPr lang="en-US" altLang="en-US" dirty="0" err="1"/>
              <a:t>QMNx</a:t>
            </a:r>
            <a:r>
              <a:rPr lang="en-US" altLang="en-US" dirty="0"/>
              <a:t>) is an optional background process for Oracle Streams Advanced Queuing, which monitors the message queues. You can configure up to 10 queue monitor processes.</a:t>
            </a:r>
          </a:p>
          <a:p>
            <a:pPr lvl="1"/>
            <a:endParaRPr lang="en-US" altLang="en-US" dirty="0"/>
          </a:p>
          <a:p>
            <a:pPr lvl="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7614E87F-78EE-4494-AB99-71F261030EBD}"/>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B6603ACC-45F1-4AD5-AE99-F3E6F4CD8A80}" type="slidenum">
              <a:rPr lang="en-US" altLang="en-US">
                <a:solidFill>
                  <a:schemeClr val="tx1"/>
                </a:solidFill>
              </a:rPr>
              <a:pPr/>
              <a:t>3</a:t>
            </a:fld>
            <a:endParaRPr lang="en-US" altLang="en-US">
              <a:solidFill>
                <a:schemeClr val="tx1"/>
              </a:solidFill>
            </a:endParaRPr>
          </a:p>
        </p:txBody>
      </p:sp>
      <p:sp>
        <p:nvSpPr>
          <p:cNvPr id="414724" name="Rectangle 4">
            <a:extLst>
              <a:ext uri="{FF2B5EF4-FFF2-40B4-BE49-F238E27FC236}">
                <a16:creationId xmlns:a16="http://schemas.microsoft.com/office/drawing/2014/main" id="{E8AE7BA7-8EDA-4976-89DA-F3C563E646DA}"/>
              </a:ext>
            </a:extLst>
          </p:cNvPr>
          <p:cNvSpPr>
            <a:spLocks noGrp="1" noRot="1" noChangeAspect="1" noChangeArrowheads="1" noTextEdit="1"/>
          </p:cNvSpPr>
          <p:nvPr>
            <p:ph type="sldImg"/>
          </p:nvPr>
        </p:nvSpPr>
        <p:spPr>
          <a:ln/>
        </p:spPr>
      </p:sp>
      <p:sp>
        <p:nvSpPr>
          <p:cNvPr id="414725" name="Rectangle 5">
            <a:extLst>
              <a:ext uri="{FF2B5EF4-FFF2-40B4-BE49-F238E27FC236}">
                <a16:creationId xmlns:a16="http://schemas.microsoft.com/office/drawing/2014/main" id="{CF1E3034-F880-4B57-93C2-804236D55BA3}"/>
              </a:ext>
            </a:extLst>
          </p:cNvPr>
          <p:cNvSpPr>
            <a:spLocks noGrp="1" noChangeArrowheads="1"/>
          </p:cNvSpPr>
          <p:nvPr>
            <p:ph type="body" idx="1"/>
          </p:nvPr>
        </p:nvSpPr>
        <p:spPr/>
        <p:txBody>
          <a:bodyPr/>
          <a:lstStyle/>
          <a:p>
            <a:r>
              <a:rPr lang="en-US" altLang="en-US" dirty="0"/>
              <a:t>Database Buffer Cache</a:t>
            </a:r>
          </a:p>
          <a:p>
            <a:pPr lvl="1"/>
            <a:r>
              <a:rPr lang="en-US" altLang="en-US" dirty="0"/>
              <a:t>The first time an Oracle Database user process requires a particular piece of data, it searches for the data in the database buffer cache. If the process finds the data already in the cache (a cache hit), it can read the data directly from memory. If the process cannot find the data in the cache (a cache miss), it must copy the data block from a data file on disk into a buffer in the cache before accessing the data. Accessing data through a cache hit is faster than data access through a cache miss.</a:t>
            </a:r>
          </a:p>
          <a:p>
            <a:pPr lvl="1"/>
            <a:r>
              <a:rPr lang="en-US" altLang="en-US" dirty="0"/>
              <a:t>The buffers in the cache are managed by a complex algorithm that uses a combination of least recently used (LRU) lists and touch count.</a:t>
            </a:r>
          </a:p>
          <a:p>
            <a:pPr lvl="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FC277769-65DB-4078-AD9B-028274075963}"/>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103DEF4B-B51D-4EBA-8CBF-CE7FD786A746}" type="slidenum">
              <a:rPr lang="en-US" altLang="en-US">
                <a:solidFill>
                  <a:schemeClr val="tx1"/>
                </a:solidFill>
              </a:rPr>
              <a:pPr/>
              <a:t>4</a:t>
            </a:fld>
            <a:endParaRPr lang="en-US" altLang="en-US">
              <a:solidFill>
                <a:schemeClr val="tx1"/>
              </a:solidFill>
            </a:endParaRPr>
          </a:p>
        </p:txBody>
      </p:sp>
      <p:sp>
        <p:nvSpPr>
          <p:cNvPr id="416772" name="Rectangle 4">
            <a:extLst>
              <a:ext uri="{FF2B5EF4-FFF2-40B4-BE49-F238E27FC236}">
                <a16:creationId xmlns:a16="http://schemas.microsoft.com/office/drawing/2014/main" id="{C8A8D6AE-1468-4B4F-9B1B-CC194D0881A4}"/>
              </a:ext>
            </a:extLst>
          </p:cNvPr>
          <p:cNvSpPr>
            <a:spLocks noGrp="1" noRot="1" noChangeAspect="1" noChangeArrowheads="1" noTextEdit="1"/>
          </p:cNvSpPr>
          <p:nvPr>
            <p:ph type="sldImg"/>
          </p:nvPr>
        </p:nvSpPr>
        <p:spPr>
          <a:ln/>
        </p:spPr>
      </p:sp>
      <p:sp>
        <p:nvSpPr>
          <p:cNvPr id="416773" name="Rectangle 5">
            <a:extLst>
              <a:ext uri="{FF2B5EF4-FFF2-40B4-BE49-F238E27FC236}">
                <a16:creationId xmlns:a16="http://schemas.microsoft.com/office/drawing/2014/main" id="{10D7C6A0-5D03-4940-BC23-CB885577DC8A}"/>
              </a:ext>
            </a:extLst>
          </p:cNvPr>
          <p:cNvSpPr>
            <a:spLocks noGrp="1" noChangeArrowheads="1"/>
          </p:cNvSpPr>
          <p:nvPr>
            <p:ph type="body" idx="1"/>
          </p:nvPr>
        </p:nvSpPr>
        <p:spPr/>
        <p:txBody>
          <a:bodyPr/>
          <a:lstStyle/>
          <a:p>
            <a:r>
              <a:rPr lang="en-US" altLang="en-US" dirty="0"/>
              <a:t>Redo Log Buffer</a:t>
            </a:r>
          </a:p>
          <a:p>
            <a:pPr lvl="1"/>
            <a:r>
              <a:rPr lang="en-US" altLang="en-US" dirty="0"/>
              <a:t>Redo entries are used for database recovery if necessary.</a:t>
            </a:r>
          </a:p>
          <a:p>
            <a:pPr lvl="1"/>
            <a:r>
              <a:rPr lang="en-US" altLang="en-US" dirty="0"/>
              <a:t>Redo entries are copied by Oracle Database processes from the user’s memory space to the redo log buffer in the SGA. The redo entries take up continuous, sequential space in the buffer. The LGWR background process writes the redo log buffer to the active redo log file (or group of files) on disk.</a:t>
            </a:r>
          </a:p>
          <a:p>
            <a:pPr lvl="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21433807-21C0-4E05-95F8-481F4A951A5F}"/>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D09AFFCA-3DDB-40C2-9039-A346FE519819}" type="slidenum">
              <a:rPr lang="en-US" altLang="en-US">
                <a:solidFill>
                  <a:schemeClr val="tx1"/>
                </a:solidFill>
              </a:rPr>
              <a:pPr/>
              <a:t>5</a:t>
            </a:fld>
            <a:endParaRPr lang="en-US" altLang="en-US">
              <a:solidFill>
                <a:schemeClr val="tx1"/>
              </a:solidFill>
            </a:endParaRPr>
          </a:p>
        </p:txBody>
      </p:sp>
      <p:sp>
        <p:nvSpPr>
          <p:cNvPr id="418820" name="Rectangle 4">
            <a:extLst>
              <a:ext uri="{FF2B5EF4-FFF2-40B4-BE49-F238E27FC236}">
                <a16:creationId xmlns:a16="http://schemas.microsoft.com/office/drawing/2014/main" id="{285EB001-5528-4953-851E-2AB80B40864C}"/>
              </a:ext>
            </a:extLst>
          </p:cNvPr>
          <p:cNvSpPr>
            <a:spLocks noGrp="1" noRot="1" noChangeAspect="1" noChangeArrowheads="1" noTextEdit="1"/>
          </p:cNvSpPr>
          <p:nvPr>
            <p:ph type="sldImg"/>
          </p:nvPr>
        </p:nvSpPr>
        <p:spPr>
          <a:ln/>
        </p:spPr>
      </p:sp>
      <p:sp>
        <p:nvSpPr>
          <p:cNvPr id="418821" name="Rectangle 5">
            <a:extLst>
              <a:ext uri="{FF2B5EF4-FFF2-40B4-BE49-F238E27FC236}">
                <a16:creationId xmlns:a16="http://schemas.microsoft.com/office/drawing/2014/main" id="{BEB748CA-B1E9-4D28-94D9-32E356710B7D}"/>
              </a:ext>
            </a:extLst>
          </p:cNvPr>
          <p:cNvSpPr>
            <a:spLocks noGrp="1" noChangeArrowheads="1"/>
          </p:cNvSpPr>
          <p:nvPr>
            <p:ph type="body" idx="1"/>
          </p:nvPr>
        </p:nvSpPr>
        <p:spPr/>
        <p:txBody>
          <a:bodyPr/>
          <a:lstStyle/>
          <a:p>
            <a:r>
              <a:rPr lang="en-US" altLang="en-US"/>
              <a:t>Shared Pool</a:t>
            </a:r>
          </a:p>
          <a:p>
            <a:pPr lvl="1"/>
            <a:r>
              <a:rPr lang="en-US" altLang="en-US"/>
              <a:t>The shared pool portion of the SGA contains the library cache, the data dictionary cache, the SQL query result cache, the PL/SQL function result cache, buffers for parallel execution messages, and control structures.</a:t>
            </a:r>
          </a:p>
          <a:p>
            <a:pPr lvl="1"/>
            <a:r>
              <a:rPr lang="en-US" altLang="en-US"/>
              <a:t>The </a:t>
            </a:r>
            <a:r>
              <a:rPr lang="en-US" altLang="en-US" i="1"/>
              <a:t>data dictionary</a:t>
            </a:r>
            <a:r>
              <a:rPr lang="en-US" altLang="en-US"/>
              <a:t> is a collection of database tables and views containing reference information about the database, its structures, and its users. Oracle Database accesses the data dictionary frequently during SQL statement parsing. This access is essential to the continuing operation of Oracle Database.</a:t>
            </a:r>
          </a:p>
          <a:p>
            <a:pPr lvl="1"/>
            <a:r>
              <a:rPr lang="en-US" altLang="en-US"/>
              <a:t>The data dictionary is accessed so often by Oracle Database that two special locations in memory are designated to hold dictionary data. One area is called the </a:t>
            </a:r>
            <a:r>
              <a:rPr lang="en-US" altLang="en-US" i="1"/>
              <a:t>data dictionary cache</a:t>
            </a:r>
            <a:r>
              <a:rPr lang="en-US" altLang="en-US"/>
              <a:t>, also known as the row cache because it holds data as rows instead of buffers (which hold entire blocks of data). The other area in memory to hold dictionary data is the </a:t>
            </a:r>
            <a:r>
              <a:rPr lang="en-US" altLang="en-US" i="1"/>
              <a:t>library cache</a:t>
            </a:r>
            <a:r>
              <a:rPr lang="en-US" altLang="en-US"/>
              <a:t>. All Oracle Database user processes share these two caches for access to data dictionary information.</a:t>
            </a:r>
          </a:p>
          <a:p>
            <a:pPr lvl="1"/>
            <a:r>
              <a:rPr lang="en-US" altLang="en-US"/>
              <a:t>Oracle Database represents each SQL statement that it runs with a shared SQL area (as well as a private SQL area kept in the PGA). Oracle Database recognizes when two users are executing the same SQL statement and reuses the shared SQL area for those users.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9D05E544-D302-4134-9308-2529D040ED2C}"/>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81B9CCBE-A71B-4AA4-9B94-386C6BF9E8CE}" type="slidenum">
              <a:rPr lang="en-US" altLang="en-US">
                <a:solidFill>
                  <a:schemeClr val="tx1"/>
                </a:solidFill>
              </a:rPr>
              <a:pPr/>
              <a:t>6</a:t>
            </a:fld>
            <a:endParaRPr lang="en-US" altLang="en-US">
              <a:solidFill>
                <a:schemeClr val="tx1"/>
              </a:solidFill>
            </a:endParaRPr>
          </a:p>
        </p:txBody>
      </p:sp>
      <p:sp>
        <p:nvSpPr>
          <p:cNvPr id="427012" name="Rectangle 4">
            <a:extLst>
              <a:ext uri="{FF2B5EF4-FFF2-40B4-BE49-F238E27FC236}">
                <a16:creationId xmlns:a16="http://schemas.microsoft.com/office/drawing/2014/main" id="{B20CEDA0-3B20-4222-80D7-A03850BEADB8}"/>
              </a:ext>
            </a:extLst>
          </p:cNvPr>
          <p:cNvSpPr>
            <a:spLocks noGrp="1" noRot="1" noChangeAspect="1" noChangeArrowheads="1" noTextEdit="1"/>
          </p:cNvSpPr>
          <p:nvPr>
            <p:ph type="sldImg"/>
          </p:nvPr>
        </p:nvSpPr>
        <p:spPr>
          <a:ln/>
        </p:spPr>
      </p:sp>
      <p:sp>
        <p:nvSpPr>
          <p:cNvPr id="427013" name="Rectangle 5">
            <a:extLst>
              <a:ext uri="{FF2B5EF4-FFF2-40B4-BE49-F238E27FC236}">
                <a16:creationId xmlns:a16="http://schemas.microsoft.com/office/drawing/2014/main" id="{83737F60-024E-4317-9DCA-F4EAF0F8CEFB}"/>
              </a:ext>
            </a:extLst>
          </p:cNvPr>
          <p:cNvSpPr>
            <a:spLocks noGrp="1" noChangeArrowheads="1"/>
          </p:cNvSpPr>
          <p:nvPr>
            <p:ph type="body" idx="1"/>
          </p:nvPr>
        </p:nvSpPr>
        <p:spPr/>
        <p:txBody>
          <a:bodyPr/>
          <a:lstStyle/>
          <a:p>
            <a:r>
              <a:rPr lang="en-US" altLang="en-US"/>
              <a:t>Large Pool</a:t>
            </a:r>
          </a:p>
          <a:p>
            <a:pPr lvl="1"/>
            <a:r>
              <a:rPr lang="en-US" altLang="en-US"/>
              <a:t>The database administrator can configure an optional memory area called the </a:t>
            </a:r>
            <a:r>
              <a:rPr lang="en-US" altLang="en-US" i="1"/>
              <a:t>large pool</a:t>
            </a:r>
            <a:r>
              <a:rPr lang="en-US" altLang="en-US"/>
              <a:t> to provide large memory allocations for:</a:t>
            </a:r>
          </a:p>
          <a:p>
            <a:pPr lvl="1"/>
            <a:r>
              <a:rPr lang="en-US" altLang="en-US"/>
              <a:t>Session memory for the shared server and the Oracle XA interface (used where transactions interact with more than one database):</a:t>
            </a:r>
          </a:p>
          <a:p>
            <a:pPr lvl="2"/>
            <a:r>
              <a:rPr lang="en-US" altLang="en-US"/>
              <a:t>I/O server processes</a:t>
            </a:r>
          </a:p>
          <a:p>
            <a:pPr lvl="2"/>
            <a:r>
              <a:rPr lang="en-US" altLang="en-US"/>
              <a:t>Oracle Database backup and restore operations</a:t>
            </a:r>
          </a:p>
          <a:p>
            <a:pPr lvl="1"/>
            <a:r>
              <a:rPr lang="en-US" altLang="en-US"/>
              <a:t>By allocating session memory from the large pool for shared server, Oracle XA, or parallel query buffers, Oracle Database can use the shared pool primarily for caching shared SQL and avoid the performance overhead that is caused by shrinking the shared SQL cache.</a:t>
            </a:r>
          </a:p>
          <a:p>
            <a:pPr lvl="1"/>
            <a:r>
              <a:rPr lang="en-US" altLang="en-US"/>
              <a:t>In addition, the memory for Oracle Database backup and restore operations, for I/O server processes, and for parallel buffers is allocated in buffers of a few hundred kilobytes. The large pool is better able to satisfy such large memory requests than the shared pool.</a:t>
            </a:r>
          </a:p>
          <a:p>
            <a:pPr lvl="1"/>
            <a:r>
              <a:rPr lang="en-US" altLang="en-US"/>
              <a:t>The large pool does not have an LRU list. It is different from reserved space in the shared pool, which uses the same LRU list as other memory allocated from the shared pool.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20E399E5-A6DD-40A1-B971-30312FB75B13}"/>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E6ED9659-BC40-4910-BD68-82FAE65062D5}" type="slidenum">
              <a:rPr lang="en-US" altLang="en-US">
                <a:solidFill>
                  <a:schemeClr val="tx1"/>
                </a:solidFill>
              </a:rPr>
              <a:pPr/>
              <a:t>7</a:t>
            </a:fld>
            <a:endParaRPr lang="en-US" altLang="en-US">
              <a:solidFill>
                <a:schemeClr val="tx1"/>
              </a:solidFill>
            </a:endParaRPr>
          </a:p>
        </p:txBody>
      </p:sp>
      <p:sp>
        <p:nvSpPr>
          <p:cNvPr id="429060" name="Rectangle 4">
            <a:extLst>
              <a:ext uri="{FF2B5EF4-FFF2-40B4-BE49-F238E27FC236}">
                <a16:creationId xmlns:a16="http://schemas.microsoft.com/office/drawing/2014/main" id="{B488158B-1F68-4F0E-AFF7-C6EF1AB9FA51}"/>
              </a:ext>
            </a:extLst>
          </p:cNvPr>
          <p:cNvSpPr>
            <a:spLocks noGrp="1" noRot="1" noChangeAspect="1" noChangeArrowheads="1" noTextEdit="1"/>
          </p:cNvSpPr>
          <p:nvPr>
            <p:ph type="sldImg"/>
          </p:nvPr>
        </p:nvSpPr>
        <p:spPr>
          <a:ln/>
        </p:spPr>
      </p:sp>
      <p:sp>
        <p:nvSpPr>
          <p:cNvPr id="429061" name="Rectangle 5">
            <a:extLst>
              <a:ext uri="{FF2B5EF4-FFF2-40B4-BE49-F238E27FC236}">
                <a16:creationId xmlns:a16="http://schemas.microsoft.com/office/drawing/2014/main" id="{D4EE7263-B214-4A05-A33E-BC1EA7ECEF99}"/>
              </a:ext>
            </a:extLst>
          </p:cNvPr>
          <p:cNvSpPr>
            <a:spLocks noGrp="1" noChangeArrowheads="1"/>
          </p:cNvSpPr>
          <p:nvPr>
            <p:ph type="body" idx="1"/>
          </p:nvPr>
        </p:nvSpPr>
        <p:spPr/>
        <p:txBody>
          <a:bodyPr/>
          <a:lstStyle/>
          <a:p>
            <a:r>
              <a:rPr lang="en-US" altLang="en-US" dirty="0"/>
              <a:t>Java Pool and Streams Pool</a:t>
            </a:r>
          </a:p>
          <a:p>
            <a:pPr lvl="1"/>
            <a:r>
              <a:rPr lang="en-US" altLang="en-US" dirty="0"/>
              <a:t>Java pool memory is used in different ways, depending on the mode in which Oracle Database is running.</a:t>
            </a:r>
          </a:p>
          <a:p>
            <a:pPr lvl="1"/>
            <a:r>
              <a:rPr lang="en-US" altLang="en-US" dirty="0"/>
              <a:t>The Java Pool Advisor statistics provide information about library cache memory used for Java and predict how changes in the size of the Java pool can affect the parse rate. The Java Pool Advisor is internally turned on when </a:t>
            </a:r>
            <a:r>
              <a:rPr lang="en-US" altLang="en-US" dirty="0">
                <a:latin typeface="Courier New" panose="02070309020205020404" pitchFamily="49" charset="0"/>
                <a:cs typeface="Courier New" panose="02070309020205020404" pitchFamily="49" charset="0"/>
              </a:rPr>
              <a:t>statistics level</a:t>
            </a:r>
            <a:r>
              <a:rPr lang="en-US" altLang="en-US" dirty="0"/>
              <a:t> is set to </a:t>
            </a:r>
            <a:r>
              <a:rPr lang="en-US" altLang="en-US" dirty="0">
                <a:latin typeface="Courier New" panose="02070309020205020404" pitchFamily="49" charset="0"/>
                <a:cs typeface="Courier New" panose="02070309020205020404" pitchFamily="49" charset="0"/>
              </a:rPr>
              <a:t>TYPICAL</a:t>
            </a:r>
            <a:r>
              <a:rPr lang="en-US" altLang="en-US" dirty="0"/>
              <a:t> or higher. These statistics reset when the advisor is turned off.</a:t>
            </a:r>
            <a:endParaRPr lang="en-US" altLang="en-US" b="1" dirty="0"/>
          </a:p>
          <a:p>
            <a:pPr lvl="1"/>
            <a:r>
              <a:rPr lang="en-US" altLang="en-US" dirty="0"/>
              <a:t>The Streams pool is used exclusively by Oracle Streams. The Streams pool stores buffered queue messages, and it provides memory for Oracle Streams capture processes and apply processes.</a:t>
            </a:r>
          </a:p>
          <a:p>
            <a:pPr lvl="1"/>
            <a:r>
              <a:rPr lang="en-US" altLang="en-US" dirty="0"/>
              <a:t>Unless you specifically configure it, the size of the Streams pool starts at zero. The pool size grows dynamically as needed when Oracle Streams is used.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917A2DE8-3AD7-4CA5-8507-E7239BD062B7}"/>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A5BE643B-127E-4232-B5F3-B854A83CFF56}" type="slidenum">
              <a:rPr lang="en-US" altLang="en-US">
                <a:solidFill>
                  <a:schemeClr val="tx1"/>
                </a:solidFill>
              </a:rPr>
              <a:pPr/>
              <a:t>8</a:t>
            </a:fld>
            <a:endParaRPr lang="en-US" altLang="en-US">
              <a:solidFill>
                <a:schemeClr val="tx1"/>
              </a:solidFill>
            </a:endParaRPr>
          </a:p>
        </p:txBody>
      </p:sp>
      <p:sp>
        <p:nvSpPr>
          <p:cNvPr id="431110" name="Rectangle 6">
            <a:extLst>
              <a:ext uri="{FF2B5EF4-FFF2-40B4-BE49-F238E27FC236}">
                <a16:creationId xmlns:a16="http://schemas.microsoft.com/office/drawing/2014/main" id="{40C28E09-2E58-4642-873B-8865EAA19791}"/>
              </a:ext>
            </a:extLst>
          </p:cNvPr>
          <p:cNvSpPr>
            <a:spLocks noGrp="1" noRot="1" noChangeAspect="1" noChangeArrowheads="1" noTextEdit="1"/>
          </p:cNvSpPr>
          <p:nvPr>
            <p:ph type="sldImg"/>
          </p:nvPr>
        </p:nvSpPr>
        <p:spPr>
          <a:ln/>
        </p:spPr>
      </p:sp>
      <p:sp>
        <p:nvSpPr>
          <p:cNvPr id="431111" name="Rectangle 7">
            <a:extLst>
              <a:ext uri="{FF2B5EF4-FFF2-40B4-BE49-F238E27FC236}">
                <a16:creationId xmlns:a16="http://schemas.microsoft.com/office/drawing/2014/main" id="{95075996-7760-41E8-BA63-34F522E166A0}"/>
              </a:ext>
            </a:extLst>
          </p:cNvPr>
          <p:cNvSpPr>
            <a:spLocks noGrp="1" noChangeArrowheads="1"/>
          </p:cNvSpPr>
          <p:nvPr>
            <p:ph type="body" idx="1"/>
          </p:nvPr>
        </p:nvSpPr>
        <p:spPr/>
        <p:txBody>
          <a:bodyPr/>
          <a:lstStyle/>
          <a:p>
            <a:r>
              <a:rPr lang="en-US" altLang="en-US" dirty="0"/>
              <a:t>Process Architecture</a:t>
            </a:r>
          </a:p>
          <a:p>
            <a:pPr lvl="1"/>
            <a:r>
              <a:rPr lang="en-US" altLang="en-US" dirty="0"/>
              <a:t>The processes in an Oracle Database system can be divided into two major groups:</a:t>
            </a:r>
          </a:p>
          <a:p>
            <a:pPr lvl="2"/>
            <a:r>
              <a:rPr lang="en-US" altLang="en-US" dirty="0"/>
              <a:t>User processes that run the application or Oracle tool code</a:t>
            </a:r>
          </a:p>
          <a:p>
            <a:pPr lvl="2"/>
            <a:r>
              <a:rPr lang="en-US" altLang="en-US" dirty="0"/>
              <a:t>Oracle Database processes that run the Oracle database server code (including server processes and background processes)</a:t>
            </a:r>
          </a:p>
          <a:p>
            <a:pPr lvl="1"/>
            <a:r>
              <a:rPr lang="en-US" altLang="en-US" dirty="0"/>
              <a:t>When a user runs an application program or an Oracle tool such as SQL*Plus, Oracle Database creates a </a:t>
            </a:r>
            <a:r>
              <a:rPr lang="en-US" altLang="en-US" i="1" dirty="0"/>
              <a:t>user process</a:t>
            </a:r>
            <a:r>
              <a:rPr lang="en-US" altLang="en-US" dirty="0"/>
              <a:t> to run the user’s application. Oracle Database also creates a </a:t>
            </a:r>
            <a:r>
              <a:rPr lang="en-US" altLang="en-US" i="1" dirty="0"/>
              <a:t>server process</a:t>
            </a:r>
            <a:r>
              <a:rPr lang="en-US" altLang="en-US" dirty="0"/>
              <a:t> to execute the commands issued by the user process. In addition, the Oracle server also has a set of </a:t>
            </a:r>
            <a:r>
              <a:rPr lang="en-US" altLang="en-US" i="1" dirty="0"/>
              <a:t>background processes</a:t>
            </a:r>
            <a:r>
              <a:rPr lang="en-US" altLang="en-US" dirty="0"/>
              <a:t> for an instance that interact with each other and with the operating system to manage the memory structures, asynchronously perform I/O to write data to disk, and perform other required tasks. </a:t>
            </a:r>
          </a:p>
          <a:p>
            <a:pPr lvl="1"/>
            <a:r>
              <a:rPr lang="en-US" altLang="en-US" dirty="0"/>
              <a:t>The process structure varies for different Oracle Database configurations, depending on the operating system and the choice of Oracle Database options. The code for connected users can be configured as a dedicated server or a shared server.</a:t>
            </a:r>
          </a:p>
          <a:p>
            <a:pPr lvl="2"/>
            <a:r>
              <a:rPr lang="en-US" altLang="en-US" b="1" dirty="0"/>
              <a:t>Dedicated server:</a:t>
            </a:r>
            <a:r>
              <a:rPr lang="en-US" altLang="en-US" dirty="0"/>
              <a:t> For each user, the database application is run by a user process that is served by a dedicated server process that executes Oracle database server code.</a:t>
            </a:r>
          </a:p>
          <a:p>
            <a:pPr lvl="2"/>
            <a:r>
              <a:rPr lang="en-US" altLang="en-US" b="1" dirty="0"/>
              <a:t>Shared server:</a:t>
            </a:r>
            <a:r>
              <a:rPr lang="en-US" altLang="en-US" dirty="0"/>
              <a:t> Eliminates the need for a dedicated server process for each connection. A dispatcher directs multiple incoming network session requests to a pool of shared server processes. A shared server process serves any client request.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DD727A94-667E-413D-9F35-007D97A2A9D1}"/>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8BC3B98A-E4CC-47EA-956B-C16EDFFDC9AC}" type="slidenum">
              <a:rPr lang="en-US" altLang="en-US">
                <a:solidFill>
                  <a:schemeClr val="tx1"/>
                </a:solidFill>
              </a:rPr>
              <a:pPr/>
              <a:t>9</a:t>
            </a:fld>
            <a:endParaRPr lang="en-US" altLang="en-US">
              <a:solidFill>
                <a:schemeClr val="tx1"/>
              </a:solidFill>
            </a:endParaRPr>
          </a:p>
        </p:txBody>
      </p:sp>
      <p:sp>
        <p:nvSpPr>
          <p:cNvPr id="433156" name="Rectangle 4">
            <a:extLst>
              <a:ext uri="{FF2B5EF4-FFF2-40B4-BE49-F238E27FC236}">
                <a16:creationId xmlns:a16="http://schemas.microsoft.com/office/drawing/2014/main" id="{275E59E2-ED05-4A45-AB93-9C3BD68D8259}"/>
              </a:ext>
            </a:extLst>
          </p:cNvPr>
          <p:cNvSpPr>
            <a:spLocks noGrp="1" noRot="1" noChangeAspect="1" noChangeArrowheads="1" noTextEdit="1"/>
          </p:cNvSpPr>
          <p:nvPr>
            <p:ph type="sldImg"/>
          </p:nvPr>
        </p:nvSpPr>
        <p:spPr>
          <a:ln/>
        </p:spPr>
      </p:sp>
      <p:sp>
        <p:nvSpPr>
          <p:cNvPr id="433157" name="Rectangle 5">
            <a:extLst>
              <a:ext uri="{FF2B5EF4-FFF2-40B4-BE49-F238E27FC236}">
                <a16:creationId xmlns:a16="http://schemas.microsoft.com/office/drawing/2014/main" id="{F50994C6-1B54-440A-8999-A9224F656E63}"/>
              </a:ext>
            </a:extLst>
          </p:cNvPr>
          <p:cNvSpPr>
            <a:spLocks noGrp="1" noChangeArrowheads="1"/>
          </p:cNvSpPr>
          <p:nvPr>
            <p:ph type="body" idx="1"/>
          </p:nvPr>
        </p:nvSpPr>
        <p:spPr/>
        <p:txBody>
          <a:bodyPr/>
          <a:lstStyle/>
          <a:p>
            <a:pPr algn="just"/>
            <a:r>
              <a:rPr lang="en-US" altLang="en-US"/>
              <a:t>Process Structures</a:t>
            </a:r>
          </a:p>
          <a:p>
            <a:pPr lvl="1"/>
            <a:r>
              <a:rPr lang="en-US" altLang="en-US" b="1"/>
              <a:t>Server Processes</a:t>
            </a:r>
          </a:p>
          <a:p>
            <a:pPr lvl="1"/>
            <a:r>
              <a:rPr lang="en-US" altLang="en-US"/>
              <a:t>Oracle Database creates server processes to handle the requests of user processes connected to the instance. In some situations, when the application and Oracle Database operate on the same computer, it is possible to combine the user process and corresponding server process into a single process to reduce system overhead. However, when the application and Oracle Database operate on different computers, a user process always communicates with Oracle Database through a separate server process.</a:t>
            </a:r>
          </a:p>
          <a:p>
            <a:pPr lvl="1"/>
            <a:r>
              <a:rPr lang="en-US" altLang="en-US"/>
              <a:t>Server processes created on behalf of each user’s application can perform one or more of the following:</a:t>
            </a:r>
          </a:p>
          <a:p>
            <a:pPr lvl="2"/>
            <a:r>
              <a:rPr lang="en-US" altLang="en-US"/>
              <a:t>Parse and run SQL statements issued through the application</a:t>
            </a:r>
          </a:p>
          <a:p>
            <a:pPr lvl="2"/>
            <a:r>
              <a:rPr lang="en-US" altLang="en-US"/>
              <a:t>Read necessary data blocks from data files on disk into the shared database buffers of the SGA (if the blocks are not already present in the SGA)</a:t>
            </a:r>
          </a:p>
          <a:p>
            <a:pPr lvl="2"/>
            <a:r>
              <a:rPr lang="en-US" altLang="en-US"/>
              <a:t>Return results in such a way that the application can process the information</a:t>
            </a:r>
          </a:p>
          <a:p>
            <a:pPr lvl="1"/>
            <a:r>
              <a:rPr lang="en-US" altLang="en-US" b="1"/>
              <a:t>Background Processes</a:t>
            </a:r>
          </a:p>
          <a:p>
            <a:pPr lvl="1"/>
            <a:r>
              <a:rPr lang="en-US" altLang="en-US"/>
              <a:t>To maximize performance and accommodate many users, a multiprocess Oracle Database system uses some additional Oracle Database processes called </a:t>
            </a:r>
            <a:r>
              <a:rPr lang="en-US" altLang="en-US" i="1"/>
              <a:t>background processes</a:t>
            </a:r>
            <a:r>
              <a:rPr lang="en-US" altLang="en-US"/>
              <a:t>. An Oracle Database instance can have many background processes.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7FD6D5B1-C6C3-425F-B71C-683B2A5B2945}"/>
              </a:ext>
            </a:extLst>
          </p:cNvPr>
          <p:cNvSpPr>
            <a:spLocks noGrp="1" noChangeArrowheads="1"/>
          </p:cNvSpPr>
          <p:nvPr>
            <p:ph type="ftr" sz="quarter" idx="4"/>
          </p:nvPr>
        </p:nvSpPr>
        <p:spPr>
          <a:ln/>
        </p:spPr>
        <p:txBody>
          <a:bodyPr/>
          <a:lstStyle/>
          <a:p>
            <a:r>
              <a:rPr lang="en-US" altLang="en-US"/>
              <a:t>Oracle Database 11</a:t>
            </a:r>
            <a:r>
              <a:rPr lang="en-US" altLang="en-US" i="1"/>
              <a:t>g</a:t>
            </a:r>
            <a:r>
              <a:rPr lang="en-US" altLang="en-US"/>
              <a:t>: Administration Workshop I</a:t>
            </a:r>
            <a:r>
              <a:rPr lang="en-US" altLang="en-US">
                <a:solidFill>
                  <a:schemeClr val="tx1"/>
                </a:solidFill>
              </a:rPr>
              <a:t>   1 - </a:t>
            </a:r>
            <a:fld id="{38D32CFE-6E85-4F31-A98B-2EB183BFA03E}" type="slidenum">
              <a:rPr lang="en-US" altLang="en-US">
                <a:solidFill>
                  <a:schemeClr val="tx1"/>
                </a:solidFill>
              </a:rPr>
              <a:pPr/>
              <a:t>11</a:t>
            </a:fld>
            <a:endParaRPr lang="en-US" altLang="en-US">
              <a:solidFill>
                <a:schemeClr val="tx1"/>
              </a:solidFill>
            </a:endParaRPr>
          </a:p>
        </p:txBody>
      </p:sp>
      <p:sp>
        <p:nvSpPr>
          <p:cNvPr id="437252" name="Rectangle 4">
            <a:extLst>
              <a:ext uri="{FF2B5EF4-FFF2-40B4-BE49-F238E27FC236}">
                <a16:creationId xmlns:a16="http://schemas.microsoft.com/office/drawing/2014/main" id="{E2474DF2-C673-4BE0-BFEF-8BC11680EC64}"/>
              </a:ext>
            </a:extLst>
          </p:cNvPr>
          <p:cNvSpPr>
            <a:spLocks noGrp="1" noRot="1" noChangeAspect="1" noChangeArrowheads="1" noTextEdit="1"/>
          </p:cNvSpPr>
          <p:nvPr>
            <p:ph type="sldImg"/>
          </p:nvPr>
        </p:nvSpPr>
        <p:spPr>
          <a:ln/>
        </p:spPr>
      </p:sp>
      <p:sp>
        <p:nvSpPr>
          <p:cNvPr id="437253" name="Rectangle 5">
            <a:extLst>
              <a:ext uri="{FF2B5EF4-FFF2-40B4-BE49-F238E27FC236}">
                <a16:creationId xmlns:a16="http://schemas.microsoft.com/office/drawing/2014/main" id="{6E0B77CB-948E-4756-9E2C-39BD17329F47}"/>
              </a:ext>
            </a:extLst>
          </p:cNvPr>
          <p:cNvSpPr>
            <a:spLocks noGrp="1" noChangeArrowheads="1"/>
          </p:cNvSpPr>
          <p:nvPr>
            <p:ph type="body" idx="1"/>
          </p:nvPr>
        </p:nvSpPr>
        <p:spPr/>
        <p:txBody>
          <a:bodyPr/>
          <a:lstStyle/>
          <a:p>
            <a:r>
              <a:rPr lang="en-US" altLang="en-US"/>
              <a:t>Database Writer Process (DBW</a:t>
            </a:r>
            <a:r>
              <a:rPr lang="en-US" altLang="en-US" i="1"/>
              <a:t>n</a:t>
            </a:r>
            <a:r>
              <a:rPr lang="en-US" altLang="en-US"/>
              <a:t>)</a:t>
            </a:r>
          </a:p>
          <a:p>
            <a:pPr lvl="1"/>
            <a:r>
              <a:rPr lang="en-US" altLang="en-US"/>
              <a:t>The Database Writer process (DBW</a:t>
            </a:r>
            <a:r>
              <a:rPr lang="en-US" altLang="en-US" i="1"/>
              <a:t>n</a:t>
            </a:r>
            <a:r>
              <a:rPr lang="en-US" altLang="en-US"/>
              <a:t>) writes the contents of buffers to data files. The DBW</a:t>
            </a:r>
            <a:r>
              <a:rPr lang="en-US" altLang="en-US" i="1"/>
              <a:t>n</a:t>
            </a:r>
            <a:r>
              <a:rPr lang="en-US" altLang="en-US"/>
              <a:t> processes are responsible for writing modified (dirty) buffers in the database buffer cache to disk. Although one Database Writer process (DBW</a:t>
            </a:r>
            <a:r>
              <a:rPr lang="en-US" altLang="en-US" i="1"/>
              <a:t>0</a:t>
            </a:r>
            <a:r>
              <a:rPr lang="en-US" altLang="en-US"/>
              <a:t>) is adequate for most systems, you can configure additional processes (DBW</a:t>
            </a:r>
            <a:r>
              <a:rPr lang="en-US" altLang="en-US" i="1"/>
              <a:t>1</a:t>
            </a:r>
            <a:r>
              <a:rPr lang="en-US" altLang="en-US"/>
              <a:t> through DBW</a:t>
            </a:r>
            <a:r>
              <a:rPr lang="en-US" altLang="en-US" i="1"/>
              <a:t>9</a:t>
            </a:r>
            <a:r>
              <a:rPr lang="en-US" altLang="en-US"/>
              <a:t> and DBW</a:t>
            </a:r>
            <a:r>
              <a:rPr lang="en-US" altLang="en-US" i="1"/>
              <a:t>a</a:t>
            </a:r>
            <a:r>
              <a:rPr lang="en-US" altLang="en-US"/>
              <a:t> through DBW</a:t>
            </a:r>
            <a:r>
              <a:rPr lang="en-US" altLang="en-US" i="1"/>
              <a:t>j</a:t>
            </a:r>
            <a:r>
              <a:rPr lang="en-US" altLang="en-US"/>
              <a:t>) to improve write performance if your system modifies data heavily. These additional DBW</a:t>
            </a:r>
            <a:r>
              <a:rPr lang="en-US" altLang="en-US" i="1"/>
              <a:t>n</a:t>
            </a:r>
            <a:r>
              <a:rPr lang="en-US" altLang="en-US"/>
              <a:t> processes are not useful on uniprocessor systems.</a:t>
            </a:r>
          </a:p>
          <a:p>
            <a:pPr lvl="1"/>
            <a:r>
              <a:rPr lang="en-US" altLang="en-US"/>
              <a:t>When a buffer in the database buffer cache is modified, it is marked dirty and is added to the LRUW (LRU write) list of dirty buffers that is kept in SCN order. This order therefore matches the order of redo that is written to the redo logs for these changed buffers. When the number of available buffers in the buffer cache falls below an internal threshold (to the extent that server processes find it difficult to obtain available buffers), DBW</a:t>
            </a:r>
            <a:r>
              <a:rPr lang="en-US" altLang="en-US" i="1"/>
              <a:t>n</a:t>
            </a:r>
            <a:r>
              <a:rPr lang="en-US" altLang="en-US"/>
              <a:t> writes dirty buffers to the data files in the order that they were modified by following the order of the LRUW list. </a:t>
            </a:r>
            <a:br>
              <a:rPr lang="en-US" altLang="en-US"/>
            </a:br>
            <a:br>
              <a:rPr lang="en-US" altLang="en-US"/>
            </a:b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183226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4273641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B1BD50-A34F-4E90-9628-3258A40AC6E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9221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4287267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B1BD50-A34F-4E90-9628-3258A40AC6E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7021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2363193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2935799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29527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273419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8897-2FB8-4A10-A091-723F84143AC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38590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121700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278897-2FB8-4A10-A091-723F84143AC1}"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198602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278897-2FB8-4A10-A091-723F84143AC1}"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2126042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78897-2FB8-4A10-A091-723F84143AC1}"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3007190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109143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78897-2FB8-4A10-A091-723F84143AC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B1BD50-A34F-4E90-9628-3258A40AC6E0}" type="slidenum">
              <a:rPr lang="en-US" smtClean="0"/>
              <a:t>‹#›</a:t>
            </a:fld>
            <a:endParaRPr lang="en-US"/>
          </a:p>
        </p:txBody>
      </p:sp>
    </p:spTree>
    <p:extLst>
      <p:ext uri="{BB962C8B-B14F-4D97-AF65-F5344CB8AC3E}">
        <p14:creationId xmlns:p14="http://schemas.microsoft.com/office/powerpoint/2010/main" val="4285609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C278897-2FB8-4A10-A091-723F84143AC1}" type="datetimeFigureOut">
              <a:rPr lang="en-US" smtClean="0"/>
              <a:t>2/3/2020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AB1BD50-A34F-4E90-9628-3258A40AC6E0}" type="slidenum">
              <a:rPr lang="en-US" smtClean="0"/>
              <a:t>‹#›</a:t>
            </a:fld>
            <a:endParaRPr lang="en-US"/>
          </a:p>
        </p:txBody>
      </p:sp>
    </p:spTree>
    <p:extLst>
      <p:ext uri="{BB962C8B-B14F-4D97-AF65-F5344CB8AC3E}">
        <p14:creationId xmlns:p14="http://schemas.microsoft.com/office/powerpoint/2010/main" val="123628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19D2-8919-4E3A-9AF2-E2D19D8A3115}"/>
              </a:ext>
            </a:extLst>
          </p:cNvPr>
          <p:cNvSpPr>
            <a:spLocks noGrp="1"/>
          </p:cNvSpPr>
          <p:nvPr>
            <p:ph type="ctrTitle"/>
          </p:nvPr>
        </p:nvSpPr>
        <p:spPr/>
        <p:txBody>
          <a:bodyPr/>
          <a:lstStyle/>
          <a:p>
            <a:r>
              <a:rPr lang="en-US" dirty="0"/>
              <a:t>Physical Structure</a:t>
            </a:r>
          </a:p>
        </p:txBody>
      </p:sp>
      <p:sp>
        <p:nvSpPr>
          <p:cNvPr id="3" name="Subtitle 2">
            <a:extLst>
              <a:ext uri="{FF2B5EF4-FFF2-40B4-BE49-F238E27FC236}">
                <a16:creationId xmlns:a16="http://schemas.microsoft.com/office/drawing/2014/main" id="{3444E45F-2B0D-4012-95FC-2F92817F5526}"/>
              </a:ext>
            </a:extLst>
          </p:cNvPr>
          <p:cNvSpPr>
            <a:spLocks noGrp="1"/>
          </p:cNvSpPr>
          <p:nvPr>
            <p:ph type="subTitle" idx="1"/>
          </p:nvPr>
        </p:nvSpPr>
        <p:spPr/>
        <p:txBody>
          <a:bodyPr/>
          <a:lstStyle/>
          <a:p>
            <a:r>
              <a:rPr lang="en-US" dirty="0"/>
              <a:t>Memory and Process</a:t>
            </a:r>
          </a:p>
        </p:txBody>
      </p:sp>
    </p:spTree>
    <p:extLst>
      <p:ext uri="{BB962C8B-B14F-4D97-AF65-F5344CB8AC3E}">
        <p14:creationId xmlns:p14="http://schemas.microsoft.com/office/powerpoint/2010/main" val="238385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44E1F-FB25-472C-97A6-8CF61749C944}"/>
              </a:ext>
            </a:extLst>
          </p:cNvPr>
          <p:cNvSpPr>
            <a:spLocks noGrp="1"/>
          </p:cNvSpPr>
          <p:nvPr>
            <p:ph type="title"/>
          </p:nvPr>
        </p:nvSpPr>
        <p:spPr/>
        <p:txBody>
          <a:bodyPr/>
          <a:lstStyle/>
          <a:p>
            <a:r>
              <a:rPr lang="en-US" altLang="en-US"/>
              <a:t>Process Structures (continued)</a:t>
            </a:r>
            <a:endParaRPr lang="en-US" altLang="en-US" dirty="0"/>
          </a:p>
        </p:txBody>
      </p:sp>
      <p:sp>
        <p:nvSpPr>
          <p:cNvPr id="3" name="Content Placeholder 2">
            <a:extLst>
              <a:ext uri="{FF2B5EF4-FFF2-40B4-BE49-F238E27FC236}">
                <a16:creationId xmlns:a16="http://schemas.microsoft.com/office/drawing/2014/main" id="{84D0472D-AEF2-4832-BDAE-BCDA1179F772}"/>
              </a:ext>
            </a:extLst>
          </p:cNvPr>
          <p:cNvSpPr>
            <a:spLocks noGrp="1"/>
          </p:cNvSpPr>
          <p:nvPr>
            <p:ph idx="1"/>
          </p:nvPr>
        </p:nvSpPr>
        <p:spPr>
          <a:xfrm>
            <a:off x="1024759" y="1608083"/>
            <a:ext cx="10479853" cy="4903076"/>
          </a:xfrm>
        </p:spPr>
        <p:txBody>
          <a:bodyPr>
            <a:normAutofit fontScale="92500" lnSpcReduction="10000"/>
          </a:bodyPr>
          <a:lstStyle/>
          <a:p>
            <a:pPr lvl="1"/>
            <a:r>
              <a:rPr lang="en-US" altLang="en-US" sz="2100" dirty="0"/>
              <a:t>The background processes </a:t>
            </a:r>
            <a:r>
              <a:rPr lang="en-US" altLang="en-US" sz="2100" dirty="0">
                <a:cs typeface="Arial" panose="020B0604020202020204" pitchFamily="34" charset="0"/>
              </a:rPr>
              <a:t>commonly </a:t>
            </a:r>
            <a:r>
              <a:rPr lang="en-US" altLang="en-US" sz="2100" dirty="0"/>
              <a:t>include the following:</a:t>
            </a:r>
          </a:p>
          <a:p>
            <a:pPr lvl="2"/>
            <a:r>
              <a:rPr lang="en-US" altLang="en-US" sz="1900" dirty="0"/>
              <a:t>Database writer process (</a:t>
            </a:r>
            <a:r>
              <a:rPr lang="en-US" altLang="en-US" sz="1900" dirty="0" err="1"/>
              <a:t>DBW</a:t>
            </a:r>
            <a:r>
              <a:rPr lang="en-US" altLang="en-US" sz="1900" i="1" dirty="0" err="1"/>
              <a:t>n</a:t>
            </a:r>
            <a:r>
              <a:rPr lang="en-US" altLang="en-US" sz="1900" dirty="0"/>
              <a:t>)</a:t>
            </a:r>
          </a:p>
          <a:p>
            <a:pPr lvl="2"/>
            <a:r>
              <a:rPr lang="en-US" altLang="en-US" sz="1900" dirty="0"/>
              <a:t>Log writer process (LGWR)</a:t>
            </a:r>
          </a:p>
          <a:p>
            <a:pPr lvl="2"/>
            <a:r>
              <a:rPr lang="en-US" altLang="en-US" sz="1900" dirty="0"/>
              <a:t>Checkpoint process (CKPT)</a:t>
            </a:r>
          </a:p>
          <a:p>
            <a:pPr lvl="2"/>
            <a:r>
              <a:rPr lang="en-US" altLang="en-US" sz="1900" dirty="0"/>
              <a:t>System Monitor process (SMON)</a:t>
            </a:r>
          </a:p>
          <a:p>
            <a:pPr lvl="2"/>
            <a:r>
              <a:rPr lang="en-US" altLang="en-US" sz="1900" dirty="0"/>
              <a:t>Process monitor process (PMON)</a:t>
            </a:r>
          </a:p>
          <a:p>
            <a:pPr lvl="2"/>
            <a:r>
              <a:rPr lang="en-US" altLang="en-US" sz="1900" dirty="0" err="1"/>
              <a:t>Recoverer</a:t>
            </a:r>
            <a:r>
              <a:rPr lang="en-US" altLang="en-US" sz="1900" dirty="0"/>
              <a:t> process (RECO)</a:t>
            </a:r>
          </a:p>
          <a:p>
            <a:pPr lvl="2"/>
            <a:r>
              <a:rPr lang="en-US" altLang="en-US" sz="1900" dirty="0"/>
              <a:t>Job queue processes</a:t>
            </a:r>
          </a:p>
          <a:p>
            <a:pPr lvl="2"/>
            <a:r>
              <a:rPr lang="en-US" altLang="en-US" sz="1900" dirty="0"/>
              <a:t>Archiver processes (</a:t>
            </a:r>
            <a:r>
              <a:rPr lang="en-US" altLang="en-US" sz="1900" dirty="0" err="1"/>
              <a:t>ARC</a:t>
            </a:r>
            <a:r>
              <a:rPr lang="en-US" altLang="en-US" sz="1900" i="1" dirty="0" err="1"/>
              <a:t>n</a:t>
            </a:r>
            <a:r>
              <a:rPr lang="en-US" altLang="en-US" sz="1900" dirty="0"/>
              <a:t>)</a:t>
            </a:r>
          </a:p>
          <a:p>
            <a:pPr lvl="2"/>
            <a:r>
              <a:rPr lang="en-US" altLang="en-US" sz="1900" dirty="0"/>
              <a:t>Queue monitor processes (</a:t>
            </a:r>
            <a:r>
              <a:rPr lang="en-US" altLang="en-US" sz="1900" dirty="0" err="1"/>
              <a:t>QMN</a:t>
            </a:r>
            <a:r>
              <a:rPr lang="en-US" altLang="en-US" sz="1900" i="1" dirty="0" err="1"/>
              <a:t>n</a:t>
            </a:r>
            <a:r>
              <a:rPr lang="en-US" altLang="en-US" sz="1900" dirty="0"/>
              <a:t>)</a:t>
            </a:r>
          </a:p>
          <a:p>
            <a:pPr lvl="1"/>
            <a:r>
              <a:rPr lang="en-US" altLang="en-US" sz="2100" dirty="0"/>
              <a:t>Other background processes may be found in more advanced configurations.</a:t>
            </a:r>
          </a:p>
          <a:p>
            <a:pPr lvl="1"/>
            <a:r>
              <a:rPr lang="en-US" altLang="en-US" sz="2100" dirty="0"/>
              <a:t>On many operating systems, background processes are created automatically when an instance is started.</a:t>
            </a:r>
          </a:p>
          <a:p>
            <a:endParaRPr lang="en-US" dirty="0"/>
          </a:p>
        </p:txBody>
      </p:sp>
    </p:spTree>
    <p:extLst>
      <p:ext uri="{BB962C8B-B14F-4D97-AF65-F5344CB8AC3E}">
        <p14:creationId xmlns:p14="http://schemas.microsoft.com/office/powerpoint/2010/main" val="3552019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a:extLst>
              <a:ext uri="{FF2B5EF4-FFF2-40B4-BE49-F238E27FC236}">
                <a16:creationId xmlns:a16="http://schemas.microsoft.com/office/drawing/2014/main" id="{BA4881E5-C7DF-41E5-900F-4EAEC23E1EA8}"/>
              </a:ext>
            </a:extLst>
          </p:cNvPr>
          <p:cNvSpPr>
            <a:spLocks noChangeArrowheads="1"/>
          </p:cNvSpPr>
          <p:nvPr/>
        </p:nvSpPr>
        <p:spPr bwMode="blackWhite">
          <a:xfrm>
            <a:off x="7605713" y="4124325"/>
            <a:ext cx="1325562" cy="1143000"/>
          </a:xfrm>
          <a:prstGeom prst="rect">
            <a:avLst/>
          </a:prstGeom>
          <a:solidFill>
            <a:srgbClr val="6666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lvl1pPr algn="l" defTabSz="1041400">
              <a:spcBef>
                <a:spcPct val="0"/>
              </a:spcBef>
              <a:defRPr sz="2400">
                <a:solidFill>
                  <a:schemeClr val="tx1"/>
                </a:solidFill>
                <a:latin typeface="Times New Roman" panose="02020603050405020304" pitchFamily="18" charset="0"/>
              </a:defRPr>
            </a:lvl1pPr>
            <a:lvl2pPr marL="461963" algn="l" defTabSz="1041400">
              <a:spcBef>
                <a:spcPct val="0"/>
              </a:spcBef>
              <a:defRPr sz="2400">
                <a:solidFill>
                  <a:schemeClr val="tx1"/>
                </a:solidFill>
                <a:latin typeface="Times New Roman" panose="02020603050405020304" pitchFamily="18" charset="0"/>
              </a:defRPr>
            </a:lvl2pPr>
            <a:lvl3pPr marL="925513" algn="l" defTabSz="1041400">
              <a:spcBef>
                <a:spcPct val="0"/>
              </a:spcBef>
              <a:defRPr sz="2400">
                <a:solidFill>
                  <a:schemeClr val="tx1"/>
                </a:solidFill>
                <a:latin typeface="Times New Roman" panose="02020603050405020304" pitchFamily="18" charset="0"/>
              </a:defRPr>
            </a:lvl3pPr>
            <a:lvl4pPr marL="1389063" algn="l" defTabSz="1041400">
              <a:spcBef>
                <a:spcPct val="0"/>
              </a:spcBef>
              <a:defRPr sz="2400">
                <a:solidFill>
                  <a:schemeClr val="tx1"/>
                </a:solidFill>
                <a:latin typeface="Times New Roman" panose="02020603050405020304" pitchFamily="18" charset="0"/>
              </a:defRPr>
            </a:lvl4pPr>
            <a:lvl5pPr marL="1854200" algn="l" defTabSz="1041400">
              <a:spcBef>
                <a:spcPct val="0"/>
              </a:spcBef>
              <a:defRPr sz="2400">
                <a:solidFill>
                  <a:schemeClr val="tx1"/>
                </a:solidFill>
                <a:latin typeface="Times New Roman" panose="02020603050405020304" pitchFamily="18" charset="0"/>
              </a:defRPr>
            </a:lvl5pPr>
            <a:lvl6pPr marL="2311400" defTabSz="1041400" fontAlgn="base">
              <a:spcBef>
                <a:spcPct val="0"/>
              </a:spcBef>
              <a:spcAft>
                <a:spcPct val="0"/>
              </a:spcAft>
              <a:defRPr sz="2400">
                <a:solidFill>
                  <a:schemeClr val="tx1"/>
                </a:solidFill>
                <a:latin typeface="Times New Roman" panose="02020603050405020304" pitchFamily="18" charset="0"/>
              </a:defRPr>
            </a:lvl6pPr>
            <a:lvl7pPr marL="2768600" defTabSz="1041400" fontAlgn="base">
              <a:spcBef>
                <a:spcPct val="0"/>
              </a:spcBef>
              <a:spcAft>
                <a:spcPct val="0"/>
              </a:spcAft>
              <a:defRPr sz="2400">
                <a:solidFill>
                  <a:schemeClr val="tx1"/>
                </a:solidFill>
                <a:latin typeface="Times New Roman" panose="02020603050405020304" pitchFamily="18" charset="0"/>
              </a:defRPr>
            </a:lvl7pPr>
            <a:lvl8pPr marL="3225800" defTabSz="1041400" fontAlgn="base">
              <a:spcBef>
                <a:spcPct val="0"/>
              </a:spcBef>
              <a:spcAft>
                <a:spcPct val="0"/>
              </a:spcAft>
              <a:defRPr sz="2400">
                <a:solidFill>
                  <a:schemeClr val="tx1"/>
                </a:solidFill>
                <a:latin typeface="Times New Roman" panose="02020603050405020304" pitchFamily="18" charset="0"/>
              </a:defRPr>
            </a:lvl8pPr>
            <a:lvl9pPr marL="3683000" defTabSz="10414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5000"/>
              </a:lnSpc>
              <a:spcBef>
                <a:spcPct val="50000"/>
              </a:spcBef>
              <a:buClrTx/>
              <a:buFontTx/>
              <a:buNone/>
            </a:pPr>
            <a:endParaRPr lang="en-US" altLang="en-US" sz="1800">
              <a:solidFill>
                <a:schemeClr val="bg2"/>
              </a:solidFill>
              <a:latin typeface="Arial" panose="020B0604020202020204" pitchFamily="34" charset="0"/>
            </a:endParaRPr>
          </a:p>
        </p:txBody>
      </p:sp>
      <p:sp>
        <p:nvSpPr>
          <p:cNvPr id="436227" name="Rectangle 3">
            <a:extLst>
              <a:ext uri="{FF2B5EF4-FFF2-40B4-BE49-F238E27FC236}">
                <a16:creationId xmlns:a16="http://schemas.microsoft.com/office/drawing/2014/main" id="{D52AB8DA-672B-4F9B-9423-B79D4C01A882}"/>
              </a:ext>
            </a:extLst>
          </p:cNvPr>
          <p:cNvSpPr>
            <a:spLocks noGrp="1" noChangeArrowheads="1"/>
          </p:cNvSpPr>
          <p:nvPr>
            <p:ph type="title"/>
          </p:nvPr>
        </p:nvSpPr>
        <p:spPr/>
        <p:txBody>
          <a:bodyPr/>
          <a:lstStyle/>
          <a:p>
            <a:r>
              <a:rPr lang="en-US" altLang="en-US"/>
              <a:t>Database Writer Process (DBW</a:t>
            </a:r>
            <a:r>
              <a:rPr lang="en-US" altLang="en-US" i="1"/>
              <a:t>n</a:t>
            </a:r>
            <a:r>
              <a:rPr lang="en-US" altLang="en-US"/>
              <a:t>)</a:t>
            </a:r>
            <a:br>
              <a:rPr lang="en-US" altLang="en-US"/>
            </a:br>
            <a:endParaRPr lang="en-US" altLang="en-US"/>
          </a:p>
        </p:txBody>
      </p:sp>
      <p:sp>
        <p:nvSpPr>
          <p:cNvPr id="436228" name="Rectangle 4">
            <a:extLst>
              <a:ext uri="{FF2B5EF4-FFF2-40B4-BE49-F238E27FC236}">
                <a16:creationId xmlns:a16="http://schemas.microsoft.com/office/drawing/2014/main" id="{EEB9356D-E811-48EA-9F06-0F5998BA0E7A}"/>
              </a:ext>
            </a:extLst>
          </p:cNvPr>
          <p:cNvSpPr>
            <a:spLocks noGrp="1" noChangeArrowheads="1"/>
          </p:cNvSpPr>
          <p:nvPr>
            <p:ph type="body" idx="1"/>
          </p:nvPr>
        </p:nvSpPr>
        <p:spPr>
          <a:xfrm>
            <a:off x="2133600" y="1449388"/>
            <a:ext cx="7918450" cy="1498600"/>
          </a:xfrm>
        </p:spPr>
        <p:txBody>
          <a:bodyPr/>
          <a:lstStyle/>
          <a:p>
            <a:r>
              <a:rPr lang="en-US" altLang="en-US" b="1"/>
              <a:t>Writes modified (dirty) buffers in the database buffer cache to disk:</a:t>
            </a:r>
          </a:p>
          <a:p>
            <a:pPr lvl="1"/>
            <a:r>
              <a:rPr lang="en-US" altLang="en-US" b="1"/>
              <a:t>Asynchronously while performing other processing</a:t>
            </a:r>
          </a:p>
          <a:p>
            <a:pPr lvl="1"/>
            <a:r>
              <a:rPr lang="en-US" altLang="en-US" b="1"/>
              <a:t>Periodically to advance the checkpoint</a:t>
            </a:r>
          </a:p>
        </p:txBody>
      </p:sp>
      <p:sp>
        <p:nvSpPr>
          <p:cNvPr id="436229" name="Line 5">
            <a:extLst>
              <a:ext uri="{FF2B5EF4-FFF2-40B4-BE49-F238E27FC236}">
                <a16:creationId xmlns:a16="http://schemas.microsoft.com/office/drawing/2014/main" id="{80074B78-4F10-4F95-8E44-3058093C6DFF}"/>
              </a:ext>
            </a:extLst>
          </p:cNvPr>
          <p:cNvSpPr>
            <a:spLocks noChangeShapeType="1"/>
          </p:cNvSpPr>
          <p:nvPr/>
        </p:nvSpPr>
        <p:spPr bwMode="auto">
          <a:xfrm>
            <a:off x="4445000" y="4975225"/>
            <a:ext cx="1143000" cy="0"/>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6230" name="Line 6">
            <a:extLst>
              <a:ext uri="{FF2B5EF4-FFF2-40B4-BE49-F238E27FC236}">
                <a16:creationId xmlns:a16="http://schemas.microsoft.com/office/drawing/2014/main" id="{D774B817-E9D5-429E-A66D-5B98B55DB867}"/>
              </a:ext>
            </a:extLst>
          </p:cNvPr>
          <p:cNvSpPr>
            <a:spLocks noChangeShapeType="1"/>
          </p:cNvSpPr>
          <p:nvPr/>
        </p:nvSpPr>
        <p:spPr bwMode="auto">
          <a:xfrm>
            <a:off x="6205538" y="4975225"/>
            <a:ext cx="13716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6231" name="Text Box 7">
            <a:extLst>
              <a:ext uri="{FF2B5EF4-FFF2-40B4-BE49-F238E27FC236}">
                <a16:creationId xmlns:a16="http://schemas.microsoft.com/office/drawing/2014/main" id="{8A0A2FB4-0865-4B27-B890-6DB1FC45BBFD}"/>
              </a:ext>
            </a:extLst>
          </p:cNvPr>
          <p:cNvSpPr txBox="1">
            <a:spLocks noChangeArrowheads="1"/>
          </p:cNvSpPr>
          <p:nvPr/>
        </p:nvSpPr>
        <p:spPr bwMode="auto">
          <a:xfrm>
            <a:off x="2757488" y="5334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Database buffer cache</a:t>
            </a:r>
          </a:p>
        </p:txBody>
      </p:sp>
      <p:sp>
        <p:nvSpPr>
          <p:cNvPr id="436232" name="Text Box 8">
            <a:extLst>
              <a:ext uri="{FF2B5EF4-FFF2-40B4-BE49-F238E27FC236}">
                <a16:creationId xmlns:a16="http://schemas.microsoft.com/office/drawing/2014/main" id="{F9E2582C-7C7F-4C84-AA1C-307B618FBEFE}"/>
              </a:ext>
            </a:extLst>
          </p:cNvPr>
          <p:cNvSpPr txBox="1">
            <a:spLocks noChangeArrowheads="1"/>
          </p:cNvSpPr>
          <p:nvPr/>
        </p:nvSpPr>
        <p:spPr bwMode="auto">
          <a:xfrm>
            <a:off x="5054600" y="5334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Database writer process</a:t>
            </a:r>
          </a:p>
        </p:txBody>
      </p:sp>
      <p:sp>
        <p:nvSpPr>
          <p:cNvPr id="436233" name="Text Box 9">
            <a:extLst>
              <a:ext uri="{FF2B5EF4-FFF2-40B4-BE49-F238E27FC236}">
                <a16:creationId xmlns:a16="http://schemas.microsoft.com/office/drawing/2014/main" id="{6F59E150-879C-4B23-83B2-CBA30A905B1C}"/>
              </a:ext>
            </a:extLst>
          </p:cNvPr>
          <p:cNvSpPr txBox="1">
            <a:spLocks noChangeArrowheads="1"/>
          </p:cNvSpPr>
          <p:nvPr/>
        </p:nvSpPr>
        <p:spPr bwMode="auto">
          <a:xfrm>
            <a:off x="7429500" y="5334000"/>
            <a:ext cx="1676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Data files</a:t>
            </a:r>
          </a:p>
        </p:txBody>
      </p:sp>
      <p:sp>
        <p:nvSpPr>
          <p:cNvPr id="436234" name="Oval 10">
            <a:extLst>
              <a:ext uri="{FF2B5EF4-FFF2-40B4-BE49-F238E27FC236}">
                <a16:creationId xmlns:a16="http://schemas.microsoft.com/office/drawing/2014/main" id="{EC8002C1-71E1-4BBA-BFB8-2AB568CACA7D}"/>
              </a:ext>
            </a:extLst>
          </p:cNvPr>
          <p:cNvSpPr>
            <a:spLocks noChangeArrowheads="1"/>
          </p:cNvSpPr>
          <p:nvPr/>
        </p:nvSpPr>
        <p:spPr bwMode="blackWhite">
          <a:xfrm>
            <a:off x="5595939" y="483711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a:t>
            </a:r>
            <a:r>
              <a:rPr lang="en-US" altLang="en-US" sz="1200" i="1">
                <a:latin typeface="Arial" panose="020B0604020202020204" pitchFamily="34" charset="0"/>
              </a:rPr>
              <a:t>n</a:t>
            </a:r>
          </a:p>
        </p:txBody>
      </p:sp>
      <p:grpSp>
        <p:nvGrpSpPr>
          <p:cNvPr id="436235" name="Group 11">
            <a:extLst>
              <a:ext uri="{FF2B5EF4-FFF2-40B4-BE49-F238E27FC236}">
                <a16:creationId xmlns:a16="http://schemas.microsoft.com/office/drawing/2014/main" id="{E5DDD37E-4688-40CC-A9A4-3A54D247DB21}"/>
              </a:ext>
            </a:extLst>
          </p:cNvPr>
          <p:cNvGrpSpPr>
            <a:grpSpLocks/>
          </p:cNvGrpSpPr>
          <p:nvPr/>
        </p:nvGrpSpPr>
        <p:grpSpPr bwMode="auto">
          <a:xfrm>
            <a:off x="7921625" y="4216400"/>
            <a:ext cx="692150" cy="958850"/>
            <a:chOff x="2593" y="2912"/>
            <a:chExt cx="436" cy="604"/>
          </a:xfrm>
        </p:grpSpPr>
        <p:grpSp>
          <p:nvGrpSpPr>
            <p:cNvPr id="436236" name="Group 12">
              <a:extLst>
                <a:ext uri="{FF2B5EF4-FFF2-40B4-BE49-F238E27FC236}">
                  <a16:creationId xmlns:a16="http://schemas.microsoft.com/office/drawing/2014/main" id="{68484E5B-26F8-4FEA-AA85-B873C033DCE6}"/>
                </a:ext>
              </a:extLst>
            </p:cNvPr>
            <p:cNvGrpSpPr>
              <a:grpSpLocks/>
            </p:cNvGrpSpPr>
            <p:nvPr/>
          </p:nvGrpSpPr>
          <p:grpSpPr bwMode="auto">
            <a:xfrm>
              <a:off x="2593" y="3178"/>
              <a:ext cx="436" cy="338"/>
              <a:chOff x="2128" y="3492"/>
              <a:chExt cx="532" cy="412"/>
            </a:xfrm>
          </p:grpSpPr>
          <p:sp>
            <p:nvSpPr>
              <p:cNvPr id="436237" name="Rectangle 13">
                <a:extLst>
                  <a:ext uri="{FF2B5EF4-FFF2-40B4-BE49-F238E27FC236}">
                    <a16:creationId xmlns:a16="http://schemas.microsoft.com/office/drawing/2014/main" id="{6197B897-6FA5-4E42-8AF8-754FCC5FA4F1}"/>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6238" name="Oval 14">
                <a:extLst>
                  <a:ext uri="{FF2B5EF4-FFF2-40B4-BE49-F238E27FC236}">
                    <a16:creationId xmlns:a16="http://schemas.microsoft.com/office/drawing/2014/main" id="{D34DE574-A29B-464A-AA5A-4AE32A31108D}"/>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6239" name="Oval 15">
                <a:extLst>
                  <a:ext uri="{FF2B5EF4-FFF2-40B4-BE49-F238E27FC236}">
                    <a16:creationId xmlns:a16="http://schemas.microsoft.com/office/drawing/2014/main" id="{03F115BF-714C-4C42-B905-4B743E007BB7}"/>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6240" name="Group 16">
              <a:extLst>
                <a:ext uri="{FF2B5EF4-FFF2-40B4-BE49-F238E27FC236}">
                  <a16:creationId xmlns:a16="http://schemas.microsoft.com/office/drawing/2014/main" id="{27FAB05F-CB0C-49D8-937A-9C3A7624B83E}"/>
                </a:ext>
              </a:extLst>
            </p:cNvPr>
            <p:cNvGrpSpPr>
              <a:grpSpLocks/>
            </p:cNvGrpSpPr>
            <p:nvPr/>
          </p:nvGrpSpPr>
          <p:grpSpPr bwMode="auto">
            <a:xfrm>
              <a:off x="2593" y="2912"/>
              <a:ext cx="436" cy="338"/>
              <a:chOff x="2128" y="2685"/>
              <a:chExt cx="532" cy="412"/>
            </a:xfrm>
          </p:grpSpPr>
          <p:sp>
            <p:nvSpPr>
              <p:cNvPr id="436241" name="Rectangle 17">
                <a:extLst>
                  <a:ext uri="{FF2B5EF4-FFF2-40B4-BE49-F238E27FC236}">
                    <a16:creationId xmlns:a16="http://schemas.microsoft.com/office/drawing/2014/main" id="{DBC0F5D4-1F24-4DF9-BA52-BCB71336E376}"/>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6242" name="Oval 18">
                <a:extLst>
                  <a:ext uri="{FF2B5EF4-FFF2-40B4-BE49-F238E27FC236}">
                    <a16:creationId xmlns:a16="http://schemas.microsoft.com/office/drawing/2014/main" id="{2CAA66F4-240A-4AE2-B702-82372ACC4AB3}"/>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6243" name="Oval 19">
                <a:extLst>
                  <a:ext uri="{FF2B5EF4-FFF2-40B4-BE49-F238E27FC236}">
                    <a16:creationId xmlns:a16="http://schemas.microsoft.com/office/drawing/2014/main" id="{250305EE-50B1-49C6-8740-D435ADBBE830}"/>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36244" name="Rectangle 20">
            <a:extLst>
              <a:ext uri="{FF2B5EF4-FFF2-40B4-BE49-F238E27FC236}">
                <a16:creationId xmlns:a16="http://schemas.microsoft.com/office/drawing/2014/main" id="{9A716D8A-B62F-49B9-9DA6-12F0B2E2CB13}"/>
              </a:ext>
            </a:extLst>
          </p:cNvPr>
          <p:cNvSpPr>
            <a:spLocks noChangeArrowheads="1"/>
          </p:cNvSpPr>
          <p:nvPr/>
        </p:nvSpPr>
        <p:spPr bwMode="blackWhite">
          <a:xfrm>
            <a:off x="2744788" y="3663951"/>
            <a:ext cx="1700212" cy="1681163"/>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nvGrpSpPr>
          <p:cNvPr id="436285" name="Group 61">
            <a:extLst>
              <a:ext uri="{FF2B5EF4-FFF2-40B4-BE49-F238E27FC236}">
                <a16:creationId xmlns:a16="http://schemas.microsoft.com/office/drawing/2014/main" id="{94C151DC-86B5-45F3-839A-02BCE4941B7F}"/>
              </a:ext>
            </a:extLst>
          </p:cNvPr>
          <p:cNvGrpSpPr>
            <a:grpSpLocks/>
          </p:cNvGrpSpPr>
          <p:nvPr/>
        </p:nvGrpSpPr>
        <p:grpSpPr bwMode="auto">
          <a:xfrm>
            <a:off x="2743200" y="3663951"/>
            <a:ext cx="1703388" cy="1681163"/>
            <a:chOff x="768" y="2308"/>
            <a:chExt cx="1073" cy="1059"/>
          </a:xfrm>
        </p:grpSpPr>
        <p:sp>
          <p:nvSpPr>
            <p:cNvPr id="436246" name="Line 22">
              <a:extLst>
                <a:ext uri="{FF2B5EF4-FFF2-40B4-BE49-F238E27FC236}">
                  <a16:creationId xmlns:a16="http://schemas.microsoft.com/office/drawing/2014/main" id="{A4A3DA06-9D12-4272-9E9C-4949B2B264F6}"/>
                </a:ext>
              </a:extLst>
            </p:cNvPr>
            <p:cNvSpPr>
              <a:spLocks noChangeShapeType="1"/>
            </p:cNvSpPr>
            <p:nvPr/>
          </p:nvSpPr>
          <p:spPr bwMode="blackWhite">
            <a:xfrm>
              <a:off x="769" y="2308"/>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47" name="Line 23">
              <a:extLst>
                <a:ext uri="{FF2B5EF4-FFF2-40B4-BE49-F238E27FC236}">
                  <a16:creationId xmlns:a16="http://schemas.microsoft.com/office/drawing/2014/main" id="{70EB1A52-CFA5-4E9F-8502-8020BFC5F66A}"/>
                </a:ext>
              </a:extLst>
            </p:cNvPr>
            <p:cNvSpPr>
              <a:spLocks noChangeShapeType="1"/>
            </p:cNvSpPr>
            <p:nvPr/>
          </p:nvSpPr>
          <p:spPr bwMode="blackWhite">
            <a:xfrm>
              <a:off x="876"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48" name="Line 24">
              <a:extLst>
                <a:ext uri="{FF2B5EF4-FFF2-40B4-BE49-F238E27FC236}">
                  <a16:creationId xmlns:a16="http://schemas.microsoft.com/office/drawing/2014/main" id="{31401735-D481-4C9D-9BF9-B846E6D5DA25}"/>
                </a:ext>
              </a:extLst>
            </p:cNvPr>
            <p:cNvSpPr>
              <a:spLocks noChangeShapeType="1"/>
            </p:cNvSpPr>
            <p:nvPr/>
          </p:nvSpPr>
          <p:spPr bwMode="blackWhite">
            <a:xfrm>
              <a:off x="983"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49" name="Line 25">
              <a:extLst>
                <a:ext uri="{FF2B5EF4-FFF2-40B4-BE49-F238E27FC236}">
                  <a16:creationId xmlns:a16="http://schemas.microsoft.com/office/drawing/2014/main" id="{5F2A1DD5-16D4-4DC4-90F6-47EE256509FB}"/>
                </a:ext>
              </a:extLst>
            </p:cNvPr>
            <p:cNvSpPr>
              <a:spLocks noChangeShapeType="1"/>
            </p:cNvSpPr>
            <p:nvPr/>
          </p:nvSpPr>
          <p:spPr bwMode="blackWhite">
            <a:xfrm>
              <a:off x="1090"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0" name="Line 26">
              <a:extLst>
                <a:ext uri="{FF2B5EF4-FFF2-40B4-BE49-F238E27FC236}">
                  <a16:creationId xmlns:a16="http://schemas.microsoft.com/office/drawing/2014/main" id="{D2812BB4-81EF-4A74-8692-74A110B091C2}"/>
                </a:ext>
              </a:extLst>
            </p:cNvPr>
            <p:cNvSpPr>
              <a:spLocks noChangeShapeType="1"/>
            </p:cNvSpPr>
            <p:nvPr/>
          </p:nvSpPr>
          <p:spPr bwMode="blackWhite">
            <a:xfrm>
              <a:off x="1197"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1" name="Line 27">
              <a:extLst>
                <a:ext uri="{FF2B5EF4-FFF2-40B4-BE49-F238E27FC236}">
                  <a16:creationId xmlns:a16="http://schemas.microsoft.com/office/drawing/2014/main" id="{18542A0C-5539-4040-B7D4-D921C35E4F11}"/>
                </a:ext>
              </a:extLst>
            </p:cNvPr>
            <p:cNvSpPr>
              <a:spLocks noChangeShapeType="1"/>
            </p:cNvSpPr>
            <p:nvPr/>
          </p:nvSpPr>
          <p:spPr bwMode="blackWhite">
            <a:xfrm>
              <a:off x="1305"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2" name="Line 28">
              <a:extLst>
                <a:ext uri="{FF2B5EF4-FFF2-40B4-BE49-F238E27FC236}">
                  <a16:creationId xmlns:a16="http://schemas.microsoft.com/office/drawing/2014/main" id="{E8FEC856-9E2E-4FD8-9F5A-08A8966A78F7}"/>
                </a:ext>
              </a:extLst>
            </p:cNvPr>
            <p:cNvSpPr>
              <a:spLocks noChangeShapeType="1"/>
            </p:cNvSpPr>
            <p:nvPr/>
          </p:nvSpPr>
          <p:spPr bwMode="blackWhite">
            <a:xfrm>
              <a:off x="1412"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3" name="Line 29">
              <a:extLst>
                <a:ext uri="{FF2B5EF4-FFF2-40B4-BE49-F238E27FC236}">
                  <a16:creationId xmlns:a16="http://schemas.microsoft.com/office/drawing/2014/main" id="{4DCE8A68-5DE8-45CF-8EE8-F45D409A511B}"/>
                </a:ext>
              </a:extLst>
            </p:cNvPr>
            <p:cNvSpPr>
              <a:spLocks noChangeShapeType="1"/>
            </p:cNvSpPr>
            <p:nvPr/>
          </p:nvSpPr>
          <p:spPr bwMode="blackWhite">
            <a:xfrm>
              <a:off x="1519"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4" name="Line 30">
              <a:extLst>
                <a:ext uri="{FF2B5EF4-FFF2-40B4-BE49-F238E27FC236}">
                  <a16:creationId xmlns:a16="http://schemas.microsoft.com/office/drawing/2014/main" id="{EFDA9D41-628D-45E7-B7AB-471B8EC44CCC}"/>
                </a:ext>
              </a:extLst>
            </p:cNvPr>
            <p:cNvSpPr>
              <a:spLocks noChangeShapeType="1"/>
            </p:cNvSpPr>
            <p:nvPr/>
          </p:nvSpPr>
          <p:spPr bwMode="blackWhite">
            <a:xfrm>
              <a:off x="1626"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5" name="Line 31">
              <a:extLst>
                <a:ext uri="{FF2B5EF4-FFF2-40B4-BE49-F238E27FC236}">
                  <a16:creationId xmlns:a16="http://schemas.microsoft.com/office/drawing/2014/main" id="{EA2C63DD-21A8-4EEB-8EB5-6E2EB58CA2C8}"/>
                </a:ext>
              </a:extLst>
            </p:cNvPr>
            <p:cNvSpPr>
              <a:spLocks noChangeShapeType="1"/>
            </p:cNvSpPr>
            <p:nvPr/>
          </p:nvSpPr>
          <p:spPr bwMode="blackWhite">
            <a:xfrm>
              <a:off x="1733" y="2308"/>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6" name="Line 32">
              <a:extLst>
                <a:ext uri="{FF2B5EF4-FFF2-40B4-BE49-F238E27FC236}">
                  <a16:creationId xmlns:a16="http://schemas.microsoft.com/office/drawing/2014/main" id="{98EC3987-BD00-43BA-87BF-57AF934666C5}"/>
                </a:ext>
              </a:extLst>
            </p:cNvPr>
            <p:cNvSpPr>
              <a:spLocks noChangeShapeType="1"/>
            </p:cNvSpPr>
            <p:nvPr/>
          </p:nvSpPr>
          <p:spPr bwMode="blackWhite">
            <a:xfrm>
              <a:off x="1841" y="2308"/>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7" name="Line 33">
              <a:extLst>
                <a:ext uri="{FF2B5EF4-FFF2-40B4-BE49-F238E27FC236}">
                  <a16:creationId xmlns:a16="http://schemas.microsoft.com/office/drawing/2014/main" id="{A7B6A731-24AD-4A66-ACD9-4BB96DF7060B}"/>
                </a:ext>
              </a:extLst>
            </p:cNvPr>
            <p:cNvSpPr>
              <a:spLocks noChangeShapeType="1"/>
            </p:cNvSpPr>
            <p:nvPr/>
          </p:nvSpPr>
          <p:spPr bwMode="blackWhite">
            <a:xfrm>
              <a:off x="768" y="2485"/>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8" name="Line 34">
              <a:extLst>
                <a:ext uri="{FF2B5EF4-FFF2-40B4-BE49-F238E27FC236}">
                  <a16:creationId xmlns:a16="http://schemas.microsoft.com/office/drawing/2014/main" id="{96063742-5CC7-44E0-8CA4-73A8D4191F33}"/>
                </a:ext>
              </a:extLst>
            </p:cNvPr>
            <p:cNvSpPr>
              <a:spLocks noChangeShapeType="1"/>
            </p:cNvSpPr>
            <p:nvPr/>
          </p:nvSpPr>
          <p:spPr bwMode="blackWhite">
            <a:xfrm>
              <a:off x="768" y="2661"/>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59" name="Line 35">
              <a:extLst>
                <a:ext uri="{FF2B5EF4-FFF2-40B4-BE49-F238E27FC236}">
                  <a16:creationId xmlns:a16="http://schemas.microsoft.com/office/drawing/2014/main" id="{DFE2AA98-B027-4164-A2E7-3E2029F3E4D7}"/>
                </a:ext>
              </a:extLst>
            </p:cNvPr>
            <p:cNvSpPr>
              <a:spLocks noChangeShapeType="1"/>
            </p:cNvSpPr>
            <p:nvPr/>
          </p:nvSpPr>
          <p:spPr bwMode="blackWhite">
            <a:xfrm>
              <a:off x="768" y="2838"/>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0" name="Line 36">
              <a:extLst>
                <a:ext uri="{FF2B5EF4-FFF2-40B4-BE49-F238E27FC236}">
                  <a16:creationId xmlns:a16="http://schemas.microsoft.com/office/drawing/2014/main" id="{CF882B8B-60B9-42B8-AC0F-88E6AE8CE6B0}"/>
                </a:ext>
              </a:extLst>
            </p:cNvPr>
            <p:cNvSpPr>
              <a:spLocks noChangeShapeType="1"/>
            </p:cNvSpPr>
            <p:nvPr/>
          </p:nvSpPr>
          <p:spPr bwMode="blackWhite">
            <a:xfrm>
              <a:off x="768" y="3014"/>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1" name="Line 37">
              <a:extLst>
                <a:ext uri="{FF2B5EF4-FFF2-40B4-BE49-F238E27FC236}">
                  <a16:creationId xmlns:a16="http://schemas.microsoft.com/office/drawing/2014/main" id="{140AB334-7545-4D0A-A20B-087A7D12DBA5}"/>
                </a:ext>
              </a:extLst>
            </p:cNvPr>
            <p:cNvSpPr>
              <a:spLocks noChangeShapeType="1"/>
            </p:cNvSpPr>
            <p:nvPr/>
          </p:nvSpPr>
          <p:spPr bwMode="blackWhite">
            <a:xfrm>
              <a:off x="768" y="3191"/>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2" name="Line 38">
              <a:extLst>
                <a:ext uri="{FF2B5EF4-FFF2-40B4-BE49-F238E27FC236}">
                  <a16:creationId xmlns:a16="http://schemas.microsoft.com/office/drawing/2014/main" id="{61D94704-C22C-4A9F-BDF9-EAAE7BC36826}"/>
                </a:ext>
              </a:extLst>
            </p:cNvPr>
            <p:cNvSpPr>
              <a:spLocks noChangeShapeType="1"/>
            </p:cNvSpPr>
            <p:nvPr/>
          </p:nvSpPr>
          <p:spPr bwMode="blackWhite">
            <a:xfrm>
              <a:off x="768" y="3367"/>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3" name="Line 39">
              <a:extLst>
                <a:ext uri="{FF2B5EF4-FFF2-40B4-BE49-F238E27FC236}">
                  <a16:creationId xmlns:a16="http://schemas.microsoft.com/office/drawing/2014/main" id="{F7B21068-4039-4D61-8866-756352011713}"/>
                </a:ext>
              </a:extLst>
            </p:cNvPr>
            <p:cNvSpPr>
              <a:spLocks noChangeShapeType="1"/>
            </p:cNvSpPr>
            <p:nvPr/>
          </p:nvSpPr>
          <p:spPr bwMode="blackWhite">
            <a:xfrm>
              <a:off x="768" y="2396"/>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4" name="Line 40">
              <a:extLst>
                <a:ext uri="{FF2B5EF4-FFF2-40B4-BE49-F238E27FC236}">
                  <a16:creationId xmlns:a16="http://schemas.microsoft.com/office/drawing/2014/main" id="{CFA3D64B-FFAB-482A-8314-D2F8E437B558}"/>
                </a:ext>
              </a:extLst>
            </p:cNvPr>
            <p:cNvSpPr>
              <a:spLocks noChangeShapeType="1"/>
            </p:cNvSpPr>
            <p:nvPr/>
          </p:nvSpPr>
          <p:spPr bwMode="blackWhite">
            <a:xfrm>
              <a:off x="768" y="2573"/>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5" name="Line 41">
              <a:extLst>
                <a:ext uri="{FF2B5EF4-FFF2-40B4-BE49-F238E27FC236}">
                  <a16:creationId xmlns:a16="http://schemas.microsoft.com/office/drawing/2014/main" id="{FA5C84E5-54C1-4656-A83D-573EB6BBACE7}"/>
                </a:ext>
              </a:extLst>
            </p:cNvPr>
            <p:cNvSpPr>
              <a:spLocks noChangeShapeType="1"/>
            </p:cNvSpPr>
            <p:nvPr/>
          </p:nvSpPr>
          <p:spPr bwMode="blackWhite">
            <a:xfrm>
              <a:off x="768" y="2749"/>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6" name="Line 42">
              <a:extLst>
                <a:ext uri="{FF2B5EF4-FFF2-40B4-BE49-F238E27FC236}">
                  <a16:creationId xmlns:a16="http://schemas.microsoft.com/office/drawing/2014/main" id="{FD675166-E9AE-49D7-897F-E4FB32BD14B9}"/>
                </a:ext>
              </a:extLst>
            </p:cNvPr>
            <p:cNvSpPr>
              <a:spLocks noChangeShapeType="1"/>
            </p:cNvSpPr>
            <p:nvPr/>
          </p:nvSpPr>
          <p:spPr bwMode="blackWhite">
            <a:xfrm>
              <a:off x="768" y="2926"/>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7" name="Line 43">
              <a:extLst>
                <a:ext uri="{FF2B5EF4-FFF2-40B4-BE49-F238E27FC236}">
                  <a16:creationId xmlns:a16="http://schemas.microsoft.com/office/drawing/2014/main" id="{EAE15859-3CEC-43E4-AEE2-DBF6AD6480FA}"/>
                </a:ext>
              </a:extLst>
            </p:cNvPr>
            <p:cNvSpPr>
              <a:spLocks noChangeShapeType="1"/>
            </p:cNvSpPr>
            <p:nvPr/>
          </p:nvSpPr>
          <p:spPr bwMode="blackWhite">
            <a:xfrm>
              <a:off x="768" y="3102"/>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8" name="Line 44">
              <a:extLst>
                <a:ext uri="{FF2B5EF4-FFF2-40B4-BE49-F238E27FC236}">
                  <a16:creationId xmlns:a16="http://schemas.microsoft.com/office/drawing/2014/main" id="{D60B291B-5A14-409B-95DD-907129B2805E}"/>
                </a:ext>
              </a:extLst>
            </p:cNvPr>
            <p:cNvSpPr>
              <a:spLocks noChangeShapeType="1"/>
            </p:cNvSpPr>
            <p:nvPr/>
          </p:nvSpPr>
          <p:spPr bwMode="blackWhite">
            <a:xfrm>
              <a:off x="768" y="3279"/>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69" name="Line 45">
              <a:extLst>
                <a:ext uri="{FF2B5EF4-FFF2-40B4-BE49-F238E27FC236}">
                  <a16:creationId xmlns:a16="http://schemas.microsoft.com/office/drawing/2014/main" id="{81C0AE87-740A-4405-80C8-881349B10193}"/>
                </a:ext>
              </a:extLst>
            </p:cNvPr>
            <p:cNvSpPr>
              <a:spLocks noChangeShapeType="1"/>
            </p:cNvSpPr>
            <p:nvPr/>
          </p:nvSpPr>
          <p:spPr bwMode="blackWhite">
            <a:xfrm>
              <a:off x="768" y="2308"/>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36270" name="Rectangle 46">
              <a:extLst>
                <a:ext uri="{FF2B5EF4-FFF2-40B4-BE49-F238E27FC236}">
                  <a16:creationId xmlns:a16="http://schemas.microsoft.com/office/drawing/2014/main" id="{F3F3AE7A-91A8-40BF-BB8C-D9A5F51DA584}"/>
                </a:ext>
              </a:extLst>
            </p:cNvPr>
            <p:cNvSpPr>
              <a:spLocks noChangeArrowheads="1"/>
            </p:cNvSpPr>
            <p:nvPr/>
          </p:nvSpPr>
          <p:spPr bwMode="black">
            <a:xfrm>
              <a:off x="776" y="2838"/>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1" name="Rectangle 47">
              <a:extLst>
                <a:ext uri="{FF2B5EF4-FFF2-40B4-BE49-F238E27FC236}">
                  <a16:creationId xmlns:a16="http://schemas.microsoft.com/office/drawing/2014/main" id="{5F60904D-FF91-4A0B-866E-726F111AF897}"/>
                </a:ext>
              </a:extLst>
            </p:cNvPr>
            <p:cNvSpPr>
              <a:spLocks noChangeArrowheads="1"/>
            </p:cNvSpPr>
            <p:nvPr/>
          </p:nvSpPr>
          <p:spPr bwMode="black">
            <a:xfrm>
              <a:off x="1096" y="2749"/>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2" name="Rectangle 48">
              <a:extLst>
                <a:ext uri="{FF2B5EF4-FFF2-40B4-BE49-F238E27FC236}">
                  <a16:creationId xmlns:a16="http://schemas.microsoft.com/office/drawing/2014/main" id="{F500C3CD-3D97-43D4-9C8C-5EE152A97B01}"/>
                </a:ext>
              </a:extLst>
            </p:cNvPr>
            <p:cNvSpPr>
              <a:spLocks noChangeArrowheads="1"/>
            </p:cNvSpPr>
            <p:nvPr/>
          </p:nvSpPr>
          <p:spPr bwMode="black">
            <a:xfrm>
              <a:off x="1099" y="2661"/>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3" name="Rectangle 49">
              <a:extLst>
                <a:ext uri="{FF2B5EF4-FFF2-40B4-BE49-F238E27FC236}">
                  <a16:creationId xmlns:a16="http://schemas.microsoft.com/office/drawing/2014/main" id="{89D5FB89-6C27-4D34-AE4C-45AD78995EE6}"/>
                </a:ext>
              </a:extLst>
            </p:cNvPr>
            <p:cNvSpPr>
              <a:spLocks noChangeArrowheads="1"/>
            </p:cNvSpPr>
            <p:nvPr/>
          </p:nvSpPr>
          <p:spPr bwMode="black">
            <a:xfrm>
              <a:off x="994" y="2661"/>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4" name="Rectangle 50">
              <a:extLst>
                <a:ext uri="{FF2B5EF4-FFF2-40B4-BE49-F238E27FC236}">
                  <a16:creationId xmlns:a16="http://schemas.microsoft.com/office/drawing/2014/main" id="{D88218F8-BE12-4E68-8AF6-1F0D68DF77C1}"/>
                </a:ext>
              </a:extLst>
            </p:cNvPr>
            <p:cNvSpPr>
              <a:spLocks noChangeArrowheads="1"/>
            </p:cNvSpPr>
            <p:nvPr/>
          </p:nvSpPr>
          <p:spPr bwMode="black">
            <a:xfrm>
              <a:off x="1420" y="2485"/>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5" name="Rectangle 51">
              <a:extLst>
                <a:ext uri="{FF2B5EF4-FFF2-40B4-BE49-F238E27FC236}">
                  <a16:creationId xmlns:a16="http://schemas.microsoft.com/office/drawing/2014/main" id="{E1620149-DC43-4B95-92AF-3938FBBF9564}"/>
                </a:ext>
              </a:extLst>
            </p:cNvPr>
            <p:cNvSpPr>
              <a:spLocks noChangeArrowheads="1"/>
            </p:cNvSpPr>
            <p:nvPr/>
          </p:nvSpPr>
          <p:spPr bwMode="black">
            <a:xfrm>
              <a:off x="1420" y="2396"/>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6" name="Rectangle 52">
              <a:extLst>
                <a:ext uri="{FF2B5EF4-FFF2-40B4-BE49-F238E27FC236}">
                  <a16:creationId xmlns:a16="http://schemas.microsoft.com/office/drawing/2014/main" id="{8FDC2DEF-A92D-49DF-9400-C0BE33C28FE2}"/>
                </a:ext>
              </a:extLst>
            </p:cNvPr>
            <p:cNvSpPr>
              <a:spLocks noChangeArrowheads="1"/>
            </p:cNvSpPr>
            <p:nvPr/>
          </p:nvSpPr>
          <p:spPr bwMode="black">
            <a:xfrm>
              <a:off x="1312" y="2396"/>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7" name="Rectangle 53">
              <a:extLst>
                <a:ext uri="{FF2B5EF4-FFF2-40B4-BE49-F238E27FC236}">
                  <a16:creationId xmlns:a16="http://schemas.microsoft.com/office/drawing/2014/main" id="{F09B535E-3487-4F2D-AE91-D4E0A2808000}"/>
                </a:ext>
              </a:extLst>
            </p:cNvPr>
            <p:cNvSpPr>
              <a:spLocks noChangeArrowheads="1"/>
            </p:cNvSpPr>
            <p:nvPr/>
          </p:nvSpPr>
          <p:spPr bwMode="black">
            <a:xfrm>
              <a:off x="1629" y="2749"/>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8" name="Rectangle 54">
              <a:extLst>
                <a:ext uri="{FF2B5EF4-FFF2-40B4-BE49-F238E27FC236}">
                  <a16:creationId xmlns:a16="http://schemas.microsoft.com/office/drawing/2014/main" id="{000E1DAB-82CF-4576-AACF-30F8C8316DF1}"/>
                </a:ext>
              </a:extLst>
            </p:cNvPr>
            <p:cNvSpPr>
              <a:spLocks noChangeArrowheads="1"/>
            </p:cNvSpPr>
            <p:nvPr/>
          </p:nvSpPr>
          <p:spPr bwMode="black">
            <a:xfrm>
              <a:off x="1739" y="2838"/>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79" name="Rectangle 55">
              <a:extLst>
                <a:ext uri="{FF2B5EF4-FFF2-40B4-BE49-F238E27FC236}">
                  <a16:creationId xmlns:a16="http://schemas.microsoft.com/office/drawing/2014/main" id="{86ACBC0C-925C-432F-B727-BEEC5B2155D3}"/>
                </a:ext>
              </a:extLst>
            </p:cNvPr>
            <p:cNvSpPr>
              <a:spLocks noChangeArrowheads="1"/>
            </p:cNvSpPr>
            <p:nvPr/>
          </p:nvSpPr>
          <p:spPr bwMode="black">
            <a:xfrm>
              <a:off x="1518" y="2923"/>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80" name="Rectangle 56">
              <a:extLst>
                <a:ext uri="{FF2B5EF4-FFF2-40B4-BE49-F238E27FC236}">
                  <a16:creationId xmlns:a16="http://schemas.microsoft.com/office/drawing/2014/main" id="{FC90F416-52B5-4D00-AC0A-BCEB389E70A7}"/>
                </a:ext>
              </a:extLst>
            </p:cNvPr>
            <p:cNvSpPr>
              <a:spLocks noChangeArrowheads="1"/>
            </p:cNvSpPr>
            <p:nvPr/>
          </p:nvSpPr>
          <p:spPr bwMode="black">
            <a:xfrm>
              <a:off x="1419" y="2923"/>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81" name="Rectangle 57">
              <a:extLst>
                <a:ext uri="{FF2B5EF4-FFF2-40B4-BE49-F238E27FC236}">
                  <a16:creationId xmlns:a16="http://schemas.microsoft.com/office/drawing/2014/main" id="{041932DD-F5CB-41B8-941A-1ADA27E9C88D}"/>
                </a:ext>
              </a:extLst>
            </p:cNvPr>
            <p:cNvSpPr>
              <a:spLocks noChangeArrowheads="1"/>
            </p:cNvSpPr>
            <p:nvPr/>
          </p:nvSpPr>
          <p:spPr bwMode="black">
            <a:xfrm>
              <a:off x="1093" y="3102"/>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82" name="Rectangle 58">
              <a:extLst>
                <a:ext uri="{FF2B5EF4-FFF2-40B4-BE49-F238E27FC236}">
                  <a16:creationId xmlns:a16="http://schemas.microsoft.com/office/drawing/2014/main" id="{B776AEDD-B7A8-4305-9FFE-CA45DDE62DA5}"/>
                </a:ext>
              </a:extLst>
            </p:cNvPr>
            <p:cNvSpPr>
              <a:spLocks noChangeArrowheads="1"/>
            </p:cNvSpPr>
            <p:nvPr/>
          </p:nvSpPr>
          <p:spPr bwMode="black">
            <a:xfrm>
              <a:off x="989" y="3102"/>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83" name="Rectangle 59">
              <a:extLst>
                <a:ext uri="{FF2B5EF4-FFF2-40B4-BE49-F238E27FC236}">
                  <a16:creationId xmlns:a16="http://schemas.microsoft.com/office/drawing/2014/main" id="{2810E18C-3C2C-418A-98CF-14B0AF9C19B5}"/>
                </a:ext>
              </a:extLst>
            </p:cNvPr>
            <p:cNvSpPr>
              <a:spLocks noChangeArrowheads="1"/>
            </p:cNvSpPr>
            <p:nvPr/>
          </p:nvSpPr>
          <p:spPr bwMode="black">
            <a:xfrm>
              <a:off x="1204" y="3102"/>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36284" name="Rectangle 60">
              <a:extLst>
                <a:ext uri="{FF2B5EF4-FFF2-40B4-BE49-F238E27FC236}">
                  <a16:creationId xmlns:a16="http://schemas.microsoft.com/office/drawing/2014/main" id="{5DF04888-898B-4191-92EB-F860090CB20F}"/>
                </a:ext>
              </a:extLst>
            </p:cNvPr>
            <p:cNvSpPr>
              <a:spLocks noChangeArrowheads="1"/>
            </p:cNvSpPr>
            <p:nvPr/>
          </p:nvSpPr>
          <p:spPr bwMode="black">
            <a:xfrm>
              <a:off x="1521" y="3102"/>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7" name="Rectangle 37">
            <a:extLst>
              <a:ext uri="{FF2B5EF4-FFF2-40B4-BE49-F238E27FC236}">
                <a16:creationId xmlns:a16="http://schemas.microsoft.com/office/drawing/2014/main" id="{85FBA421-3169-4D87-A98F-648AF30914A5}"/>
              </a:ext>
            </a:extLst>
          </p:cNvPr>
          <p:cNvSpPr>
            <a:spLocks noGrp="1" noChangeArrowheads="1"/>
          </p:cNvSpPr>
          <p:nvPr>
            <p:ph type="title"/>
          </p:nvPr>
        </p:nvSpPr>
        <p:spPr/>
        <p:txBody>
          <a:bodyPr/>
          <a:lstStyle/>
          <a:p>
            <a:r>
              <a:rPr lang="en-US" altLang="en-US"/>
              <a:t>LogWriter Process (LGWR)</a:t>
            </a:r>
          </a:p>
        </p:txBody>
      </p:sp>
      <p:sp>
        <p:nvSpPr>
          <p:cNvPr id="440358" name="Rectangle 38">
            <a:extLst>
              <a:ext uri="{FF2B5EF4-FFF2-40B4-BE49-F238E27FC236}">
                <a16:creationId xmlns:a16="http://schemas.microsoft.com/office/drawing/2014/main" id="{9AAA2D8E-A83A-4E40-A879-F376F7B67DB7}"/>
              </a:ext>
            </a:extLst>
          </p:cNvPr>
          <p:cNvSpPr>
            <a:spLocks noGrp="1" noChangeArrowheads="1"/>
          </p:cNvSpPr>
          <p:nvPr>
            <p:ph type="body" idx="1"/>
          </p:nvPr>
        </p:nvSpPr>
        <p:spPr>
          <a:xfrm>
            <a:off x="2133600" y="1449389"/>
            <a:ext cx="7918450" cy="1857375"/>
          </a:xfrm>
        </p:spPr>
        <p:txBody>
          <a:bodyPr/>
          <a:lstStyle/>
          <a:p>
            <a:pPr lvl="1"/>
            <a:r>
              <a:rPr lang="en-US" altLang="en-US" b="1"/>
              <a:t>Writes the redo log buffer to a redo log file on disk</a:t>
            </a:r>
          </a:p>
          <a:p>
            <a:pPr lvl="1"/>
            <a:r>
              <a:rPr lang="en-US" altLang="en-US" b="1"/>
              <a:t>Writes:</a:t>
            </a:r>
          </a:p>
          <a:p>
            <a:pPr lvl="2"/>
            <a:r>
              <a:rPr lang="en-US" altLang="en-US" b="1"/>
              <a:t>When a user process commits a transaction </a:t>
            </a:r>
          </a:p>
          <a:p>
            <a:pPr lvl="2"/>
            <a:r>
              <a:rPr lang="en-US" altLang="en-US" b="1"/>
              <a:t>When the redo log buffer is one-third full</a:t>
            </a:r>
          </a:p>
          <a:p>
            <a:pPr lvl="2"/>
            <a:r>
              <a:rPr lang="en-US" altLang="en-US" b="1"/>
              <a:t>Before a DBW</a:t>
            </a:r>
            <a:r>
              <a:rPr lang="en-US" altLang="en-US" b="1" i="1"/>
              <a:t>n</a:t>
            </a:r>
            <a:r>
              <a:rPr lang="en-US" altLang="en-US" b="1"/>
              <a:t> process writes modified buffers to disk</a:t>
            </a:r>
          </a:p>
        </p:txBody>
      </p:sp>
      <p:sp>
        <p:nvSpPr>
          <p:cNvPr id="440324" name="Rectangle 4">
            <a:extLst>
              <a:ext uri="{FF2B5EF4-FFF2-40B4-BE49-F238E27FC236}">
                <a16:creationId xmlns:a16="http://schemas.microsoft.com/office/drawing/2014/main" id="{4728C369-96D0-46F5-91D3-9142089F93A5}"/>
              </a:ext>
            </a:extLst>
          </p:cNvPr>
          <p:cNvSpPr>
            <a:spLocks noChangeArrowheads="1"/>
          </p:cNvSpPr>
          <p:nvPr/>
        </p:nvSpPr>
        <p:spPr bwMode="blackWhite">
          <a:xfrm>
            <a:off x="7605713" y="4124325"/>
            <a:ext cx="1325562" cy="11430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lvl1pPr algn="l" defTabSz="1041400">
              <a:spcBef>
                <a:spcPct val="0"/>
              </a:spcBef>
              <a:defRPr sz="2400">
                <a:solidFill>
                  <a:schemeClr val="tx1"/>
                </a:solidFill>
                <a:latin typeface="Times New Roman" panose="02020603050405020304" pitchFamily="18" charset="0"/>
              </a:defRPr>
            </a:lvl1pPr>
            <a:lvl2pPr marL="461963" algn="l" defTabSz="1041400">
              <a:spcBef>
                <a:spcPct val="0"/>
              </a:spcBef>
              <a:defRPr sz="2400">
                <a:solidFill>
                  <a:schemeClr val="tx1"/>
                </a:solidFill>
                <a:latin typeface="Times New Roman" panose="02020603050405020304" pitchFamily="18" charset="0"/>
              </a:defRPr>
            </a:lvl2pPr>
            <a:lvl3pPr marL="925513" algn="l" defTabSz="1041400">
              <a:spcBef>
                <a:spcPct val="0"/>
              </a:spcBef>
              <a:defRPr sz="2400">
                <a:solidFill>
                  <a:schemeClr val="tx1"/>
                </a:solidFill>
                <a:latin typeface="Times New Roman" panose="02020603050405020304" pitchFamily="18" charset="0"/>
              </a:defRPr>
            </a:lvl3pPr>
            <a:lvl4pPr marL="1389063" algn="l" defTabSz="1041400">
              <a:spcBef>
                <a:spcPct val="0"/>
              </a:spcBef>
              <a:defRPr sz="2400">
                <a:solidFill>
                  <a:schemeClr val="tx1"/>
                </a:solidFill>
                <a:latin typeface="Times New Roman" panose="02020603050405020304" pitchFamily="18" charset="0"/>
              </a:defRPr>
            </a:lvl4pPr>
            <a:lvl5pPr marL="1854200" algn="l" defTabSz="1041400">
              <a:spcBef>
                <a:spcPct val="0"/>
              </a:spcBef>
              <a:defRPr sz="2400">
                <a:solidFill>
                  <a:schemeClr val="tx1"/>
                </a:solidFill>
                <a:latin typeface="Times New Roman" panose="02020603050405020304" pitchFamily="18" charset="0"/>
              </a:defRPr>
            </a:lvl5pPr>
            <a:lvl6pPr marL="2311400" defTabSz="1041400" fontAlgn="base">
              <a:spcBef>
                <a:spcPct val="0"/>
              </a:spcBef>
              <a:spcAft>
                <a:spcPct val="0"/>
              </a:spcAft>
              <a:defRPr sz="2400">
                <a:solidFill>
                  <a:schemeClr val="tx1"/>
                </a:solidFill>
                <a:latin typeface="Times New Roman" panose="02020603050405020304" pitchFamily="18" charset="0"/>
              </a:defRPr>
            </a:lvl6pPr>
            <a:lvl7pPr marL="2768600" defTabSz="1041400" fontAlgn="base">
              <a:spcBef>
                <a:spcPct val="0"/>
              </a:spcBef>
              <a:spcAft>
                <a:spcPct val="0"/>
              </a:spcAft>
              <a:defRPr sz="2400">
                <a:solidFill>
                  <a:schemeClr val="tx1"/>
                </a:solidFill>
                <a:latin typeface="Times New Roman" panose="02020603050405020304" pitchFamily="18" charset="0"/>
              </a:defRPr>
            </a:lvl7pPr>
            <a:lvl8pPr marL="3225800" defTabSz="1041400" fontAlgn="base">
              <a:spcBef>
                <a:spcPct val="0"/>
              </a:spcBef>
              <a:spcAft>
                <a:spcPct val="0"/>
              </a:spcAft>
              <a:defRPr sz="2400">
                <a:solidFill>
                  <a:schemeClr val="tx1"/>
                </a:solidFill>
                <a:latin typeface="Times New Roman" panose="02020603050405020304" pitchFamily="18" charset="0"/>
              </a:defRPr>
            </a:lvl8pPr>
            <a:lvl9pPr marL="3683000" defTabSz="10414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5000"/>
              </a:lnSpc>
              <a:spcBef>
                <a:spcPct val="50000"/>
              </a:spcBef>
              <a:buClrTx/>
              <a:buFontTx/>
              <a:buNone/>
            </a:pPr>
            <a:endParaRPr lang="en-US" altLang="en-US" sz="1800">
              <a:solidFill>
                <a:schemeClr val="bg2"/>
              </a:solidFill>
              <a:latin typeface="Arial" panose="020B0604020202020204" pitchFamily="34" charset="0"/>
            </a:endParaRPr>
          </a:p>
        </p:txBody>
      </p:sp>
      <p:sp>
        <p:nvSpPr>
          <p:cNvPr id="440325" name="Line 5">
            <a:extLst>
              <a:ext uri="{FF2B5EF4-FFF2-40B4-BE49-F238E27FC236}">
                <a16:creationId xmlns:a16="http://schemas.microsoft.com/office/drawing/2014/main" id="{9D45BC85-BCB6-4157-9988-3FDB2D38911E}"/>
              </a:ext>
            </a:extLst>
          </p:cNvPr>
          <p:cNvSpPr>
            <a:spLocks noChangeShapeType="1"/>
          </p:cNvSpPr>
          <p:nvPr/>
        </p:nvSpPr>
        <p:spPr bwMode="auto">
          <a:xfrm>
            <a:off x="4445000" y="4975225"/>
            <a:ext cx="1143000" cy="0"/>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26" name="Line 6">
            <a:extLst>
              <a:ext uri="{FF2B5EF4-FFF2-40B4-BE49-F238E27FC236}">
                <a16:creationId xmlns:a16="http://schemas.microsoft.com/office/drawing/2014/main" id="{7F0882F8-0F38-4975-918A-057D7BEB827C}"/>
              </a:ext>
            </a:extLst>
          </p:cNvPr>
          <p:cNvSpPr>
            <a:spLocks noChangeShapeType="1"/>
          </p:cNvSpPr>
          <p:nvPr/>
        </p:nvSpPr>
        <p:spPr bwMode="auto">
          <a:xfrm>
            <a:off x="6205538" y="4975225"/>
            <a:ext cx="13716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27" name="Text Box 7">
            <a:extLst>
              <a:ext uri="{FF2B5EF4-FFF2-40B4-BE49-F238E27FC236}">
                <a16:creationId xmlns:a16="http://schemas.microsoft.com/office/drawing/2014/main" id="{0119D0DA-341B-4FDE-AFA6-DA0192F2501B}"/>
              </a:ext>
            </a:extLst>
          </p:cNvPr>
          <p:cNvSpPr txBox="1">
            <a:spLocks noChangeArrowheads="1"/>
          </p:cNvSpPr>
          <p:nvPr/>
        </p:nvSpPr>
        <p:spPr bwMode="auto">
          <a:xfrm>
            <a:off x="2971800" y="5334000"/>
            <a:ext cx="1676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Redo log buffer</a:t>
            </a:r>
          </a:p>
        </p:txBody>
      </p:sp>
      <p:sp>
        <p:nvSpPr>
          <p:cNvPr id="440328" name="Text Box 8">
            <a:extLst>
              <a:ext uri="{FF2B5EF4-FFF2-40B4-BE49-F238E27FC236}">
                <a16:creationId xmlns:a16="http://schemas.microsoft.com/office/drawing/2014/main" id="{37209104-74E8-41B3-AC8F-558458061DB9}"/>
              </a:ext>
            </a:extLst>
          </p:cNvPr>
          <p:cNvSpPr txBox="1">
            <a:spLocks noChangeArrowheads="1"/>
          </p:cNvSpPr>
          <p:nvPr/>
        </p:nvSpPr>
        <p:spPr bwMode="auto">
          <a:xfrm>
            <a:off x="5054600" y="5334000"/>
            <a:ext cx="1676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LogWriter process</a:t>
            </a:r>
          </a:p>
        </p:txBody>
      </p:sp>
      <p:sp>
        <p:nvSpPr>
          <p:cNvPr id="440329" name="Text Box 9">
            <a:extLst>
              <a:ext uri="{FF2B5EF4-FFF2-40B4-BE49-F238E27FC236}">
                <a16:creationId xmlns:a16="http://schemas.microsoft.com/office/drawing/2014/main" id="{52C08FC1-55B0-463B-98CA-7C9EB0C99EAE}"/>
              </a:ext>
            </a:extLst>
          </p:cNvPr>
          <p:cNvSpPr txBox="1">
            <a:spLocks noChangeArrowheads="1"/>
          </p:cNvSpPr>
          <p:nvPr/>
        </p:nvSpPr>
        <p:spPr bwMode="auto">
          <a:xfrm>
            <a:off x="7429500" y="5334000"/>
            <a:ext cx="1676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Redo log files</a:t>
            </a:r>
          </a:p>
        </p:txBody>
      </p:sp>
      <p:sp>
        <p:nvSpPr>
          <p:cNvPr id="440330" name="Oval 10">
            <a:extLst>
              <a:ext uri="{FF2B5EF4-FFF2-40B4-BE49-F238E27FC236}">
                <a16:creationId xmlns:a16="http://schemas.microsoft.com/office/drawing/2014/main" id="{7562C234-C04D-4483-BEE9-32EA37FB7683}"/>
              </a:ext>
            </a:extLst>
          </p:cNvPr>
          <p:cNvSpPr>
            <a:spLocks noChangeArrowheads="1"/>
          </p:cNvSpPr>
          <p:nvPr/>
        </p:nvSpPr>
        <p:spPr bwMode="blackWhite">
          <a:xfrm>
            <a:off x="5595939" y="483711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grpSp>
        <p:nvGrpSpPr>
          <p:cNvPr id="440331" name="Group 11">
            <a:extLst>
              <a:ext uri="{FF2B5EF4-FFF2-40B4-BE49-F238E27FC236}">
                <a16:creationId xmlns:a16="http://schemas.microsoft.com/office/drawing/2014/main" id="{3ACCA66E-6E18-44B4-BCB9-7B4614C6E65D}"/>
              </a:ext>
            </a:extLst>
          </p:cNvPr>
          <p:cNvGrpSpPr>
            <a:grpSpLocks/>
          </p:cNvGrpSpPr>
          <p:nvPr/>
        </p:nvGrpSpPr>
        <p:grpSpPr bwMode="auto">
          <a:xfrm>
            <a:off x="7921625" y="4216400"/>
            <a:ext cx="692150" cy="958850"/>
            <a:chOff x="2593" y="2912"/>
            <a:chExt cx="436" cy="604"/>
          </a:xfrm>
        </p:grpSpPr>
        <p:grpSp>
          <p:nvGrpSpPr>
            <p:cNvPr id="440332" name="Group 12">
              <a:extLst>
                <a:ext uri="{FF2B5EF4-FFF2-40B4-BE49-F238E27FC236}">
                  <a16:creationId xmlns:a16="http://schemas.microsoft.com/office/drawing/2014/main" id="{ECEF14D1-0A68-4243-AC83-F543219BE069}"/>
                </a:ext>
              </a:extLst>
            </p:cNvPr>
            <p:cNvGrpSpPr>
              <a:grpSpLocks/>
            </p:cNvGrpSpPr>
            <p:nvPr/>
          </p:nvGrpSpPr>
          <p:grpSpPr bwMode="auto">
            <a:xfrm>
              <a:off x="2593" y="3178"/>
              <a:ext cx="436" cy="338"/>
              <a:chOff x="2128" y="3492"/>
              <a:chExt cx="532" cy="412"/>
            </a:xfrm>
          </p:grpSpPr>
          <p:sp>
            <p:nvSpPr>
              <p:cNvPr id="440333" name="Rectangle 13">
                <a:extLst>
                  <a:ext uri="{FF2B5EF4-FFF2-40B4-BE49-F238E27FC236}">
                    <a16:creationId xmlns:a16="http://schemas.microsoft.com/office/drawing/2014/main" id="{E094C7F3-3838-4816-85BE-D5AEB48F99B2}"/>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34" name="Oval 14">
                <a:extLst>
                  <a:ext uri="{FF2B5EF4-FFF2-40B4-BE49-F238E27FC236}">
                    <a16:creationId xmlns:a16="http://schemas.microsoft.com/office/drawing/2014/main" id="{56BBE3BC-D1A5-42DC-9591-BC7E4F7E0E6F}"/>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35" name="Oval 15">
                <a:extLst>
                  <a:ext uri="{FF2B5EF4-FFF2-40B4-BE49-F238E27FC236}">
                    <a16:creationId xmlns:a16="http://schemas.microsoft.com/office/drawing/2014/main" id="{4CE0E3A6-7A3E-405D-A269-2A173429771E}"/>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0336" name="Group 16">
              <a:extLst>
                <a:ext uri="{FF2B5EF4-FFF2-40B4-BE49-F238E27FC236}">
                  <a16:creationId xmlns:a16="http://schemas.microsoft.com/office/drawing/2014/main" id="{7230AED3-B580-4BFE-A8D7-CAB29792E359}"/>
                </a:ext>
              </a:extLst>
            </p:cNvPr>
            <p:cNvGrpSpPr>
              <a:grpSpLocks/>
            </p:cNvGrpSpPr>
            <p:nvPr/>
          </p:nvGrpSpPr>
          <p:grpSpPr bwMode="auto">
            <a:xfrm>
              <a:off x="2593" y="2912"/>
              <a:ext cx="436" cy="338"/>
              <a:chOff x="2128" y="2685"/>
              <a:chExt cx="532" cy="412"/>
            </a:xfrm>
          </p:grpSpPr>
          <p:sp>
            <p:nvSpPr>
              <p:cNvPr id="440337" name="Rectangle 17">
                <a:extLst>
                  <a:ext uri="{FF2B5EF4-FFF2-40B4-BE49-F238E27FC236}">
                    <a16:creationId xmlns:a16="http://schemas.microsoft.com/office/drawing/2014/main" id="{6DDAF52A-821C-4415-80A5-0C0BBADA9170}"/>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38" name="Oval 18">
                <a:extLst>
                  <a:ext uri="{FF2B5EF4-FFF2-40B4-BE49-F238E27FC236}">
                    <a16:creationId xmlns:a16="http://schemas.microsoft.com/office/drawing/2014/main" id="{3398FA0A-4330-49DF-A824-5FEB5289B64D}"/>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39" name="Oval 19">
                <a:extLst>
                  <a:ext uri="{FF2B5EF4-FFF2-40B4-BE49-F238E27FC236}">
                    <a16:creationId xmlns:a16="http://schemas.microsoft.com/office/drawing/2014/main" id="{015B8057-B644-487E-B2E4-982AB483FF43}"/>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440356" name="Group 36">
            <a:extLst>
              <a:ext uri="{FF2B5EF4-FFF2-40B4-BE49-F238E27FC236}">
                <a16:creationId xmlns:a16="http://schemas.microsoft.com/office/drawing/2014/main" id="{268F9E87-15D3-478C-82BC-21FD8798FD0C}"/>
              </a:ext>
            </a:extLst>
          </p:cNvPr>
          <p:cNvGrpSpPr>
            <a:grpSpLocks/>
          </p:cNvGrpSpPr>
          <p:nvPr/>
        </p:nvGrpSpPr>
        <p:grpSpPr bwMode="auto">
          <a:xfrm>
            <a:off x="3109914" y="3657600"/>
            <a:ext cx="1316037" cy="1676400"/>
            <a:chOff x="999" y="2304"/>
            <a:chExt cx="829" cy="1056"/>
          </a:xfrm>
        </p:grpSpPr>
        <p:sp>
          <p:nvSpPr>
            <p:cNvPr id="440341" name="Rectangle 21">
              <a:extLst>
                <a:ext uri="{FF2B5EF4-FFF2-40B4-BE49-F238E27FC236}">
                  <a16:creationId xmlns:a16="http://schemas.microsoft.com/office/drawing/2014/main" id="{5E3E102C-F33D-49EF-921D-9FC3E6E4283C}"/>
                </a:ext>
              </a:extLst>
            </p:cNvPr>
            <p:cNvSpPr>
              <a:spLocks noChangeArrowheads="1"/>
            </p:cNvSpPr>
            <p:nvPr/>
          </p:nvSpPr>
          <p:spPr bwMode="blackWhite">
            <a:xfrm>
              <a:off x="999" y="2304"/>
              <a:ext cx="829" cy="1056"/>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nvGrpSpPr>
            <p:cNvPr id="440342" name="Group 22">
              <a:extLst>
                <a:ext uri="{FF2B5EF4-FFF2-40B4-BE49-F238E27FC236}">
                  <a16:creationId xmlns:a16="http://schemas.microsoft.com/office/drawing/2014/main" id="{49CD2D34-C9B4-41C4-B41B-98CAA1320472}"/>
                </a:ext>
              </a:extLst>
            </p:cNvPr>
            <p:cNvGrpSpPr>
              <a:grpSpLocks/>
            </p:cNvGrpSpPr>
            <p:nvPr/>
          </p:nvGrpSpPr>
          <p:grpSpPr bwMode="auto">
            <a:xfrm>
              <a:off x="1187" y="2304"/>
              <a:ext cx="453" cy="1056"/>
              <a:chOff x="2184" y="2016"/>
              <a:chExt cx="288" cy="672"/>
            </a:xfrm>
          </p:grpSpPr>
          <p:sp>
            <p:nvSpPr>
              <p:cNvPr id="440343" name="Line 23">
                <a:extLst>
                  <a:ext uri="{FF2B5EF4-FFF2-40B4-BE49-F238E27FC236}">
                    <a16:creationId xmlns:a16="http://schemas.microsoft.com/office/drawing/2014/main" id="{1DFF13E9-7B27-4063-868F-3E2CAA55F7CD}"/>
                  </a:ext>
                </a:extLst>
              </p:cNvPr>
              <p:cNvSpPr>
                <a:spLocks noChangeShapeType="1"/>
              </p:cNvSpPr>
              <p:nvPr/>
            </p:nvSpPr>
            <p:spPr bwMode="blackWhite">
              <a:xfrm>
                <a:off x="2184"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44" name="Line 24">
                <a:extLst>
                  <a:ext uri="{FF2B5EF4-FFF2-40B4-BE49-F238E27FC236}">
                    <a16:creationId xmlns:a16="http://schemas.microsoft.com/office/drawing/2014/main" id="{99AE2773-FE4B-4313-AA8E-0C8402181197}"/>
                  </a:ext>
                </a:extLst>
              </p:cNvPr>
              <p:cNvSpPr>
                <a:spLocks noChangeShapeType="1"/>
              </p:cNvSpPr>
              <p:nvPr/>
            </p:nvSpPr>
            <p:spPr bwMode="blackWhite">
              <a:xfrm>
                <a:off x="2280"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45" name="Line 25">
                <a:extLst>
                  <a:ext uri="{FF2B5EF4-FFF2-40B4-BE49-F238E27FC236}">
                    <a16:creationId xmlns:a16="http://schemas.microsoft.com/office/drawing/2014/main" id="{0E558987-33D2-4116-BBB6-04919E70C309}"/>
                  </a:ext>
                </a:extLst>
              </p:cNvPr>
              <p:cNvSpPr>
                <a:spLocks noChangeShapeType="1"/>
              </p:cNvSpPr>
              <p:nvPr/>
            </p:nvSpPr>
            <p:spPr bwMode="blackWhite">
              <a:xfrm>
                <a:off x="2376"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46" name="Line 26">
                <a:extLst>
                  <a:ext uri="{FF2B5EF4-FFF2-40B4-BE49-F238E27FC236}">
                    <a16:creationId xmlns:a16="http://schemas.microsoft.com/office/drawing/2014/main" id="{F3033E1B-5184-4039-8071-6DDB7B966B39}"/>
                  </a:ext>
                </a:extLst>
              </p:cNvPr>
              <p:cNvSpPr>
                <a:spLocks noChangeShapeType="1"/>
              </p:cNvSpPr>
              <p:nvPr/>
            </p:nvSpPr>
            <p:spPr bwMode="blackWhite">
              <a:xfrm>
                <a:off x="2472"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grpSp>
          <p:nvGrpSpPr>
            <p:cNvPr id="440347" name="Group 27">
              <a:extLst>
                <a:ext uri="{FF2B5EF4-FFF2-40B4-BE49-F238E27FC236}">
                  <a16:creationId xmlns:a16="http://schemas.microsoft.com/office/drawing/2014/main" id="{41F4E05E-467A-4561-B009-8B7B6C37F5C7}"/>
                </a:ext>
              </a:extLst>
            </p:cNvPr>
            <p:cNvGrpSpPr>
              <a:grpSpLocks/>
            </p:cNvGrpSpPr>
            <p:nvPr/>
          </p:nvGrpSpPr>
          <p:grpSpPr bwMode="auto">
            <a:xfrm>
              <a:off x="999" y="2502"/>
              <a:ext cx="829" cy="679"/>
              <a:chOff x="2064" y="2160"/>
              <a:chExt cx="528" cy="432"/>
            </a:xfrm>
          </p:grpSpPr>
          <p:sp>
            <p:nvSpPr>
              <p:cNvPr id="440348" name="Line 28">
                <a:extLst>
                  <a:ext uri="{FF2B5EF4-FFF2-40B4-BE49-F238E27FC236}">
                    <a16:creationId xmlns:a16="http://schemas.microsoft.com/office/drawing/2014/main" id="{B3A31612-7512-4B8A-B265-588BC15EF7B2}"/>
                  </a:ext>
                </a:extLst>
              </p:cNvPr>
              <p:cNvSpPr>
                <a:spLocks noChangeShapeType="1"/>
              </p:cNvSpPr>
              <p:nvPr/>
            </p:nvSpPr>
            <p:spPr bwMode="blackWhite">
              <a:xfrm>
                <a:off x="2064" y="2160"/>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49" name="Line 29">
                <a:extLst>
                  <a:ext uri="{FF2B5EF4-FFF2-40B4-BE49-F238E27FC236}">
                    <a16:creationId xmlns:a16="http://schemas.microsoft.com/office/drawing/2014/main" id="{BB529C09-A8D1-42CC-8893-50C38CB9EA48}"/>
                  </a:ext>
                </a:extLst>
              </p:cNvPr>
              <p:cNvSpPr>
                <a:spLocks noChangeShapeType="1"/>
              </p:cNvSpPr>
              <p:nvPr/>
            </p:nvSpPr>
            <p:spPr bwMode="blackWhite">
              <a:xfrm>
                <a:off x="2064" y="2268"/>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50" name="Line 30">
                <a:extLst>
                  <a:ext uri="{FF2B5EF4-FFF2-40B4-BE49-F238E27FC236}">
                    <a16:creationId xmlns:a16="http://schemas.microsoft.com/office/drawing/2014/main" id="{3A5D28E5-E2C1-468C-957A-829E807DF253}"/>
                  </a:ext>
                </a:extLst>
              </p:cNvPr>
              <p:cNvSpPr>
                <a:spLocks noChangeShapeType="1"/>
              </p:cNvSpPr>
              <p:nvPr/>
            </p:nvSpPr>
            <p:spPr bwMode="blackWhite">
              <a:xfrm>
                <a:off x="2064" y="2376"/>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51" name="Line 31">
                <a:extLst>
                  <a:ext uri="{FF2B5EF4-FFF2-40B4-BE49-F238E27FC236}">
                    <a16:creationId xmlns:a16="http://schemas.microsoft.com/office/drawing/2014/main" id="{B7E7A33D-AE54-4365-B8A4-C05FFDCB03A1}"/>
                  </a:ext>
                </a:extLst>
              </p:cNvPr>
              <p:cNvSpPr>
                <a:spLocks noChangeShapeType="1"/>
              </p:cNvSpPr>
              <p:nvPr/>
            </p:nvSpPr>
            <p:spPr bwMode="blackWhite">
              <a:xfrm>
                <a:off x="2064" y="2484"/>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40352" name="Line 32">
                <a:extLst>
                  <a:ext uri="{FF2B5EF4-FFF2-40B4-BE49-F238E27FC236}">
                    <a16:creationId xmlns:a16="http://schemas.microsoft.com/office/drawing/2014/main" id="{2E6E39E3-86EA-488B-95F1-57CF01EF77A0}"/>
                  </a:ext>
                </a:extLst>
              </p:cNvPr>
              <p:cNvSpPr>
                <a:spLocks noChangeShapeType="1"/>
              </p:cNvSpPr>
              <p:nvPr/>
            </p:nvSpPr>
            <p:spPr bwMode="blackWhite">
              <a:xfrm>
                <a:off x="2064" y="2592"/>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sp>
          <p:nvSpPr>
            <p:cNvPr id="440353" name="Rectangle 33">
              <a:extLst>
                <a:ext uri="{FF2B5EF4-FFF2-40B4-BE49-F238E27FC236}">
                  <a16:creationId xmlns:a16="http://schemas.microsoft.com/office/drawing/2014/main" id="{1D57461A-E140-477B-965E-49A78F03BEDB}"/>
                </a:ext>
              </a:extLst>
            </p:cNvPr>
            <p:cNvSpPr>
              <a:spLocks noChangeAspect="1" noChangeArrowheads="1"/>
            </p:cNvSpPr>
            <p:nvPr/>
          </p:nvSpPr>
          <p:spPr bwMode="black">
            <a:xfrm>
              <a:off x="1183" y="2505"/>
              <a:ext cx="163" cy="16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0354" name="Rectangle 34">
              <a:extLst>
                <a:ext uri="{FF2B5EF4-FFF2-40B4-BE49-F238E27FC236}">
                  <a16:creationId xmlns:a16="http://schemas.microsoft.com/office/drawing/2014/main" id="{8991CB88-3043-4922-93B8-3C83E18835AE}"/>
                </a:ext>
              </a:extLst>
            </p:cNvPr>
            <p:cNvSpPr>
              <a:spLocks noChangeAspect="1" noChangeArrowheads="1"/>
            </p:cNvSpPr>
            <p:nvPr/>
          </p:nvSpPr>
          <p:spPr bwMode="black">
            <a:xfrm>
              <a:off x="1333" y="2505"/>
              <a:ext cx="164" cy="16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0355" name="Rectangle 35">
              <a:extLst>
                <a:ext uri="{FF2B5EF4-FFF2-40B4-BE49-F238E27FC236}">
                  <a16:creationId xmlns:a16="http://schemas.microsoft.com/office/drawing/2014/main" id="{0E91243D-EBC2-4E90-BA65-7E97BB77D2B5}"/>
                </a:ext>
              </a:extLst>
            </p:cNvPr>
            <p:cNvSpPr>
              <a:spLocks noChangeAspect="1" noChangeArrowheads="1"/>
            </p:cNvSpPr>
            <p:nvPr/>
          </p:nvSpPr>
          <p:spPr bwMode="black">
            <a:xfrm>
              <a:off x="1484" y="2505"/>
              <a:ext cx="163" cy="16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46" name="Rectangle 30">
            <a:extLst>
              <a:ext uri="{FF2B5EF4-FFF2-40B4-BE49-F238E27FC236}">
                <a16:creationId xmlns:a16="http://schemas.microsoft.com/office/drawing/2014/main" id="{D934344D-5647-4FE6-ADEF-6A4D9A0D07C1}"/>
              </a:ext>
            </a:extLst>
          </p:cNvPr>
          <p:cNvSpPr>
            <a:spLocks noGrp="1" noChangeArrowheads="1"/>
          </p:cNvSpPr>
          <p:nvPr>
            <p:ph type="title"/>
          </p:nvPr>
        </p:nvSpPr>
        <p:spPr/>
        <p:txBody>
          <a:bodyPr/>
          <a:lstStyle/>
          <a:p>
            <a:r>
              <a:rPr lang="en-US" altLang="en-US"/>
              <a:t>Checkpoint Process (CKPT) </a:t>
            </a:r>
            <a:br>
              <a:rPr lang="en-US" altLang="en-US"/>
            </a:br>
            <a:endParaRPr lang="en-US" altLang="en-US"/>
          </a:p>
        </p:txBody>
      </p:sp>
      <p:sp>
        <p:nvSpPr>
          <p:cNvPr id="444447" name="Rectangle 31">
            <a:extLst>
              <a:ext uri="{FF2B5EF4-FFF2-40B4-BE49-F238E27FC236}">
                <a16:creationId xmlns:a16="http://schemas.microsoft.com/office/drawing/2014/main" id="{729E2D26-32A7-42DE-B619-4381C4755E27}"/>
              </a:ext>
            </a:extLst>
          </p:cNvPr>
          <p:cNvSpPr>
            <a:spLocks noGrp="1" noChangeArrowheads="1"/>
          </p:cNvSpPr>
          <p:nvPr>
            <p:ph type="body" idx="1"/>
          </p:nvPr>
        </p:nvSpPr>
        <p:spPr>
          <a:xfrm>
            <a:off x="2133600" y="1449388"/>
            <a:ext cx="7918450" cy="1090612"/>
          </a:xfrm>
        </p:spPr>
        <p:txBody>
          <a:bodyPr/>
          <a:lstStyle/>
          <a:p>
            <a:pPr lvl="1"/>
            <a:r>
              <a:rPr lang="en-US" altLang="en-US" b="1"/>
              <a:t>Records checkpoint information in</a:t>
            </a:r>
          </a:p>
          <a:p>
            <a:pPr lvl="2"/>
            <a:r>
              <a:rPr lang="en-US" altLang="en-US" b="1"/>
              <a:t>Control file </a:t>
            </a:r>
          </a:p>
          <a:p>
            <a:pPr lvl="2"/>
            <a:r>
              <a:rPr lang="en-US" altLang="en-US" b="1"/>
              <a:t>Each data file header</a:t>
            </a:r>
          </a:p>
        </p:txBody>
      </p:sp>
      <p:sp>
        <p:nvSpPr>
          <p:cNvPr id="444420" name="Line 4">
            <a:extLst>
              <a:ext uri="{FF2B5EF4-FFF2-40B4-BE49-F238E27FC236}">
                <a16:creationId xmlns:a16="http://schemas.microsoft.com/office/drawing/2014/main" id="{EF68A058-1EAD-4E83-823D-3DEB3644816F}"/>
              </a:ext>
            </a:extLst>
          </p:cNvPr>
          <p:cNvSpPr>
            <a:spLocks noChangeShapeType="1"/>
          </p:cNvSpPr>
          <p:nvPr/>
        </p:nvSpPr>
        <p:spPr bwMode="auto">
          <a:xfrm>
            <a:off x="4419601" y="3810000"/>
            <a:ext cx="2741613"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4421" name="Line 5">
            <a:extLst>
              <a:ext uri="{FF2B5EF4-FFF2-40B4-BE49-F238E27FC236}">
                <a16:creationId xmlns:a16="http://schemas.microsoft.com/office/drawing/2014/main" id="{7EA10539-3C15-425D-A14B-B695CCFA79FE}"/>
              </a:ext>
            </a:extLst>
          </p:cNvPr>
          <p:cNvSpPr>
            <a:spLocks noChangeShapeType="1"/>
          </p:cNvSpPr>
          <p:nvPr/>
        </p:nvSpPr>
        <p:spPr bwMode="auto">
          <a:xfrm>
            <a:off x="4419601" y="4495800"/>
            <a:ext cx="2741613"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4422" name="Text Box 6">
            <a:extLst>
              <a:ext uri="{FF2B5EF4-FFF2-40B4-BE49-F238E27FC236}">
                <a16:creationId xmlns:a16="http://schemas.microsoft.com/office/drawing/2014/main" id="{460B4FD1-50BE-4445-80F9-593B389E0B41}"/>
              </a:ext>
            </a:extLst>
          </p:cNvPr>
          <p:cNvSpPr txBox="1">
            <a:spLocks noChangeArrowheads="1"/>
          </p:cNvSpPr>
          <p:nvPr/>
        </p:nvSpPr>
        <p:spPr bwMode="auto">
          <a:xfrm>
            <a:off x="3276600" y="4648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Checkpoint process</a:t>
            </a:r>
          </a:p>
        </p:txBody>
      </p:sp>
      <p:sp>
        <p:nvSpPr>
          <p:cNvPr id="444423" name="Text Box 7">
            <a:extLst>
              <a:ext uri="{FF2B5EF4-FFF2-40B4-BE49-F238E27FC236}">
                <a16:creationId xmlns:a16="http://schemas.microsoft.com/office/drawing/2014/main" id="{1A1FA891-BD70-464A-AB4F-2A9EE3927FEC}"/>
              </a:ext>
            </a:extLst>
          </p:cNvPr>
          <p:cNvSpPr txBox="1">
            <a:spLocks noChangeArrowheads="1"/>
          </p:cNvSpPr>
          <p:nvPr/>
        </p:nvSpPr>
        <p:spPr bwMode="auto">
          <a:xfrm>
            <a:off x="7300913" y="5541964"/>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Data files</a:t>
            </a:r>
          </a:p>
        </p:txBody>
      </p:sp>
      <p:sp>
        <p:nvSpPr>
          <p:cNvPr id="444424" name="Text Box 8">
            <a:extLst>
              <a:ext uri="{FF2B5EF4-FFF2-40B4-BE49-F238E27FC236}">
                <a16:creationId xmlns:a16="http://schemas.microsoft.com/office/drawing/2014/main" id="{55BEB33B-6262-4F0B-AA62-4D6F69DC830C}"/>
              </a:ext>
            </a:extLst>
          </p:cNvPr>
          <p:cNvSpPr txBox="1">
            <a:spLocks noChangeArrowheads="1"/>
          </p:cNvSpPr>
          <p:nvPr/>
        </p:nvSpPr>
        <p:spPr bwMode="auto">
          <a:xfrm>
            <a:off x="7300913" y="3975100"/>
            <a:ext cx="106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Control file</a:t>
            </a:r>
          </a:p>
        </p:txBody>
      </p:sp>
      <p:sp>
        <p:nvSpPr>
          <p:cNvPr id="444425" name="Rectangle 9">
            <a:extLst>
              <a:ext uri="{FF2B5EF4-FFF2-40B4-BE49-F238E27FC236}">
                <a16:creationId xmlns:a16="http://schemas.microsoft.com/office/drawing/2014/main" id="{82E0E661-548F-4160-8A2E-EF3B1081B54F}"/>
              </a:ext>
            </a:extLst>
          </p:cNvPr>
          <p:cNvSpPr>
            <a:spLocks noChangeArrowheads="1"/>
          </p:cNvSpPr>
          <p:nvPr/>
        </p:nvSpPr>
        <p:spPr bwMode="blackWhite">
          <a:xfrm>
            <a:off x="7172326" y="2857500"/>
            <a:ext cx="1325563" cy="11430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lvl1pPr algn="l" defTabSz="1041400">
              <a:spcBef>
                <a:spcPct val="0"/>
              </a:spcBef>
              <a:defRPr sz="2400">
                <a:solidFill>
                  <a:schemeClr val="tx1"/>
                </a:solidFill>
                <a:latin typeface="Times New Roman" panose="02020603050405020304" pitchFamily="18" charset="0"/>
              </a:defRPr>
            </a:lvl1pPr>
            <a:lvl2pPr marL="461963" algn="l" defTabSz="1041400">
              <a:spcBef>
                <a:spcPct val="0"/>
              </a:spcBef>
              <a:defRPr sz="2400">
                <a:solidFill>
                  <a:schemeClr val="tx1"/>
                </a:solidFill>
                <a:latin typeface="Times New Roman" panose="02020603050405020304" pitchFamily="18" charset="0"/>
              </a:defRPr>
            </a:lvl2pPr>
            <a:lvl3pPr marL="925513" algn="l" defTabSz="1041400">
              <a:spcBef>
                <a:spcPct val="0"/>
              </a:spcBef>
              <a:defRPr sz="2400">
                <a:solidFill>
                  <a:schemeClr val="tx1"/>
                </a:solidFill>
                <a:latin typeface="Times New Roman" panose="02020603050405020304" pitchFamily="18" charset="0"/>
              </a:defRPr>
            </a:lvl3pPr>
            <a:lvl4pPr marL="1389063" algn="l" defTabSz="1041400">
              <a:spcBef>
                <a:spcPct val="0"/>
              </a:spcBef>
              <a:defRPr sz="2400">
                <a:solidFill>
                  <a:schemeClr val="tx1"/>
                </a:solidFill>
                <a:latin typeface="Times New Roman" panose="02020603050405020304" pitchFamily="18" charset="0"/>
              </a:defRPr>
            </a:lvl4pPr>
            <a:lvl5pPr marL="1854200" algn="l" defTabSz="1041400">
              <a:spcBef>
                <a:spcPct val="0"/>
              </a:spcBef>
              <a:defRPr sz="2400">
                <a:solidFill>
                  <a:schemeClr val="tx1"/>
                </a:solidFill>
                <a:latin typeface="Times New Roman" panose="02020603050405020304" pitchFamily="18" charset="0"/>
              </a:defRPr>
            </a:lvl5pPr>
            <a:lvl6pPr marL="2311400" defTabSz="1041400" fontAlgn="base">
              <a:spcBef>
                <a:spcPct val="0"/>
              </a:spcBef>
              <a:spcAft>
                <a:spcPct val="0"/>
              </a:spcAft>
              <a:defRPr sz="2400">
                <a:solidFill>
                  <a:schemeClr val="tx1"/>
                </a:solidFill>
                <a:latin typeface="Times New Roman" panose="02020603050405020304" pitchFamily="18" charset="0"/>
              </a:defRPr>
            </a:lvl6pPr>
            <a:lvl7pPr marL="2768600" defTabSz="1041400" fontAlgn="base">
              <a:spcBef>
                <a:spcPct val="0"/>
              </a:spcBef>
              <a:spcAft>
                <a:spcPct val="0"/>
              </a:spcAft>
              <a:defRPr sz="2400">
                <a:solidFill>
                  <a:schemeClr val="tx1"/>
                </a:solidFill>
                <a:latin typeface="Times New Roman" panose="02020603050405020304" pitchFamily="18" charset="0"/>
              </a:defRPr>
            </a:lvl7pPr>
            <a:lvl8pPr marL="3225800" defTabSz="1041400" fontAlgn="base">
              <a:spcBef>
                <a:spcPct val="0"/>
              </a:spcBef>
              <a:spcAft>
                <a:spcPct val="0"/>
              </a:spcAft>
              <a:defRPr sz="2400">
                <a:solidFill>
                  <a:schemeClr val="tx1"/>
                </a:solidFill>
                <a:latin typeface="Times New Roman" panose="02020603050405020304" pitchFamily="18" charset="0"/>
              </a:defRPr>
            </a:lvl8pPr>
            <a:lvl9pPr marL="3683000" defTabSz="10414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5000"/>
              </a:lnSpc>
              <a:spcBef>
                <a:spcPct val="50000"/>
              </a:spcBef>
              <a:buClrTx/>
              <a:buFontTx/>
              <a:buNone/>
            </a:pPr>
            <a:endParaRPr lang="en-US" altLang="en-US" sz="1800">
              <a:solidFill>
                <a:schemeClr val="bg2"/>
              </a:solidFill>
              <a:latin typeface="Arial" panose="020B0604020202020204" pitchFamily="34" charset="0"/>
            </a:endParaRPr>
          </a:p>
        </p:txBody>
      </p:sp>
      <p:grpSp>
        <p:nvGrpSpPr>
          <p:cNvPr id="444426" name="Group 10">
            <a:extLst>
              <a:ext uri="{FF2B5EF4-FFF2-40B4-BE49-F238E27FC236}">
                <a16:creationId xmlns:a16="http://schemas.microsoft.com/office/drawing/2014/main" id="{29E7495E-6BCF-47F0-B12A-50A9AB0412C5}"/>
              </a:ext>
            </a:extLst>
          </p:cNvPr>
          <p:cNvGrpSpPr>
            <a:grpSpLocks/>
          </p:cNvGrpSpPr>
          <p:nvPr/>
        </p:nvGrpSpPr>
        <p:grpSpPr bwMode="auto">
          <a:xfrm>
            <a:off x="7488238" y="2949575"/>
            <a:ext cx="692150" cy="958850"/>
            <a:chOff x="2593" y="2912"/>
            <a:chExt cx="436" cy="604"/>
          </a:xfrm>
        </p:grpSpPr>
        <p:grpSp>
          <p:nvGrpSpPr>
            <p:cNvPr id="444427" name="Group 11">
              <a:extLst>
                <a:ext uri="{FF2B5EF4-FFF2-40B4-BE49-F238E27FC236}">
                  <a16:creationId xmlns:a16="http://schemas.microsoft.com/office/drawing/2014/main" id="{BB38F5CE-419B-4073-A887-54F10C32E47B}"/>
                </a:ext>
              </a:extLst>
            </p:cNvPr>
            <p:cNvGrpSpPr>
              <a:grpSpLocks/>
            </p:cNvGrpSpPr>
            <p:nvPr/>
          </p:nvGrpSpPr>
          <p:grpSpPr bwMode="auto">
            <a:xfrm>
              <a:off x="2593" y="3178"/>
              <a:ext cx="436" cy="338"/>
              <a:chOff x="2128" y="3492"/>
              <a:chExt cx="532" cy="412"/>
            </a:xfrm>
          </p:grpSpPr>
          <p:sp>
            <p:nvSpPr>
              <p:cNvPr id="444428" name="Rectangle 12">
                <a:extLst>
                  <a:ext uri="{FF2B5EF4-FFF2-40B4-BE49-F238E27FC236}">
                    <a16:creationId xmlns:a16="http://schemas.microsoft.com/office/drawing/2014/main" id="{D32A68DF-EB61-458E-8CA7-3C6DA17D24AB}"/>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29" name="Oval 13">
                <a:extLst>
                  <a:ext uri="{FF2B5EF4-FFF2-40B4-BE49-F238E27FC236}">
                    <a16:creationId xmlns:a16="http://schemas.microsoft.com/office/drawing/2014/main" id="{874B5E03-B27B-4267-85DC-CFC363147650}"/>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30" name="Oval 14">
                <a:extLst>
                  <a:ext uri="{FF2B5EF4-FFF2-40B4-BE49-F238E27FC236}">
                    <a16:creationId xmlns:a16="http://schemas.microsoft.com/office/drawing/2014/main" id="{DD26D51F-F1E5-4C19-A166-3353D2FDC26A}"/>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4431" name="Group 15">
              <a:extLst>
                <a:ext uri="{FF2B5EF4-FFF2-40B4-BE49-F238E27FC236}">
                  <a16:creationId xmlns:a16="http://schemas.microsoft.com/office/drawing/2014/main" id="{7BB81CBD-3090-4F4E-B011-8C22E2873F08}"/>
                </a:ext>
              </a:extLst>
            </p:cNvPr>
            <p:cNvGrpSpPr>
              <a:grpSpLocks/>
            </p:cNvGrpSpPr>
            <p:nvPr/>
          </p:nvGrpSpPr>
          <p:grpSpPr bwMode="auto">
            <a:xfrm>
              <a:off x="2593" y="2912"/>
              <a:ext cx="436" cy="338"/>
              <a:chOff x="2128" y="2685"/>
              <a:chExt cx="532" cy="412"/>
            </a:xfrm>
          </p:grpSpPr>
          <p:sp>
            <p:nvSpPr>
              <p:cNvPr id="444432" name="Rectangle 16">
                <a:extLst>
                  <a:ext uri="{FF2B5EF4-FFF2-40B4-BE49-F238E27FC236}">
                    <a16:creationId xmlns:a16="http://schemas.microsoft.com/office/drawing/2014/main" id="{3F206E88-8836-4EAD-81FB-64F3039061DB}"/>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33" name="Oval 17">
                <a:extLst>
                  <a:ext uri="{FF2B5EF4-FFF2-40B4-BE49-F238E27FC236}">
                    <a16:creationId xmlns:a16="http://schemas.microsoft.com/office/drawing/2014/main" id="{A009AE7D-E918-4D19-A2C6-B53F11386C26}"/>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34" name="Oval 18">
                <a:extLst>
                  <a:ext uri="{FF2B5EF4-FFF2-40B4-BE49-F238E27FC236}">
                    <a16:creationId xmlns:a16="http://schemas.microsoft.com/office/drawing/2014/main" id="{D48B6EF2-625E-44DE-918B-F79F348CCE48}"/>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44435" name="Rectangle 19">
            <a:extLst>
              <a:ext uri="{FF2B5EF4-FFF2-40B4-BE49-F238E27FC236}">
                <a16:creationId xmlns:a16="http://schemas.microsoft.com/office/drawing/2014/main" id="{D2D08632-59DF-49D3-8BC5-B78C835BC1D6}"/>
              </a:ext>
            </a:extLst>
          </p:cNvPr>
          <p:cNvSpPr>
            <a:spLocks noChangeArrowheads="1"/>
          </p:cNvSpPr>
          <p:nvPr/>
        </p:nvSpPr>
        <p:spPr bwMode="blackWhite">
          <a:xfrm>
            <a:off x="7172326" y="4419600"/>
            <a:ext cx="1325563" cy="1143000"/>
          </a:xfrm>
          <a:prstGeom prst="rect">
            <a:avLst/>
          </a:prstGeom>
          <a:solidFill>
            <a:srgbClr val="6666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lvl1pPr algn="l" defTabSz="1041400">
              <a:spcBef>
                <a:spcPct val="0"/>
              </a:spcBef>
              <a:defRPr sz="2400">
                <a:solidFill>
                  <a:schemeClr val="tx1"/>
                </a:solidFill>
                <a:latin typeface="Times New Roman" panose="02020603050405020304" pitchFamily="18" charset="0"/>
              </a:defRPr>
            </a:lvl1pPr>
            <a:lvl2pPr marL="461963" algn="l" defTabSz="1041400">
              <a:spcBef>
                <a:spcPct val="0"/>
              </a:spcBef>
              <a:defRPr sz="2400">
                <a:solidFill>
                  <a:schemeClr val="tx1"/>
                </a:solidFill>
                <a:latin typeface="Times New Roman" panose="02020603050405020304" pitchFamily="18" charset="0"/>
              </a:defRPr>
            </a:lvl2pPr>
            <a:lvl3pPr marL="925513" algn="l" defTabSz="1041400">
              <a:spcBef>
                <a:spcPct val="0"/>
              </a:spcBef>
              <a:defRPr sz="2400">
                <a:solidFill>
                  <a:schemeClr val="tx1"/>
                </a:solidFill>
                <a:latin typeface="Times New Roman" panose="02020603050405020304" pitchFamily="18" charset="0"/>
              </a:defRPr>
            </a:lvl3pPr>
            <a:lvl4pPr marL="1389063" algn="l" defTabSz="1041400">
              <a:spcBef>
                <a:spcPct val="0"/>
              </a:spcBef>
              <a:defRPr sz="2400">
                <a:solidFill>
                  <a:schemeClr val="tx1"/>
                </a:solidFill>
                <a:latin typeface="Times New Roman" panose="02020603050405020304" pitchFamily="18" charset="0"/>
              </a:defRPr>
            </a:lvl4pPr>
            <a:lvl5pPr marL="1854200" algn="l" defTabSz="1041400">
              <a:spcBef>
                <a:spcPct val="0"/>
              </a:spcBef>
              <a:defRPr sz="2400">
                <a:solidFill>
                  <a:schemeClr val="tx1"/>
                </a:solidFill>
                <a:latin typeface="Times New Roman" panose="02020603050405020304" pitchFamily="18" charset="0"/>
              </a:defRPr>
            </a:lvl5pPr>
            <a:lvl6pPr marL="2311400" defTabSz="1041400" fontAlgn="base">
              <a:spcBef>
                <a:spcPct val="0"/>
              </a:spcBef>
              <a:spcAft>
                <a:spcPct val="0"/>
              </a:spcAft>
              <a:defRPr sz="2400">
                <a:solidFill>
                  <a:schemeClr val="tx1"/>
                </a:solidFill>
                <a:latin typeface="Times New Roman" panose="02020603050405020304" pitchFamily="18" charset="0"/>
              </a:defRPr>
            </a:lvl6pPr>
            <a:lvl7pPr marL="2768600" defTabSz="1041400" fontAlgn="base">
              <a:spcBef>
                <a:spcPct val="0"/>
              </a:spcBef>
              <a:spcAft>
                <a:spcPct val="0"/>
              </a:spcAft>
              <a:defRPr sz="2400">
                <a:solidFill>
                  <a:schemeClr val="tx1"/>
                </a:solidFill>
                <a:latin typeface="Times New Roman" panose="02020603050405020304" pitchFamily="18" charset="0"/>
              </a:defRPr>
            </a:lvl7pPr>
            <a:lvl8pPr marL="3225800" defTabSz="1041400" fontAlgn="base">
              <a:spcBef>
                <a:spcPct val="0"/>
              </a:spcBef>
              <a:spcAft>
                <a:spcPct val="0"/>
              </a:spcAft>
              <a:defRPr sz="2400">
                <a:solidFill>
                  <a:schemeClr val="tx1"/>
                </a:solidFill>
                <a:latin typeface="Times New Roman" panose="02020603050405020304" pitchFamily="18" charset="0"/>
              </a:defRPr>
            </a:lvl8pPr>
            <a:lvl9pPr marL="3683000" defTabSz="10414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5000"/>
              </a:lnSpc>
              <a:spcBef>
                <a:spcPct val="50000"/>
              </a:spcBef>
              <a:buClrTx/>
              <a:buFontTx/>
              <a:buNone/>
            </a:pPr>
            <a:endParaRPr lang="en-US" altLang="en-US" sz="1800">
              <a:solidFill>
                <a:schemeClr val="bg2"/>
              </a:solidFill>
              <a:latin typeface="Arial" panose="020B0604020202020204" pitchFamily="34" charset="0"/>
            </a:endParaRPr>
          </a:p>
        </p:txBody>
      </p:sp>
      <p:grpSp>
        <p:nvGrpSpPr>
          <p:cNvPr id="444436" name="Group 20">
            <a:extLst>
              <a:ext uri="{FF2B5EF4-FFF2-40B4-BE49-F238E27FC236}">
                <a16:creationId xmlns:a16="http://schemas.microsoft.com/office/drawing/2014/main" id="{6C92E5CB-738B-4496-B78D-66B907447254}"/>
              </a:ext>
            </a:extLst>
          </p:cNvPr>
          <p:cNvGrpSpPr>
            <a:grpSpLocks/>
          </p:cNvGrpSpPr>
          <p:nvPr/>
        </p:nvGrpSpPr>
        <p:grpSpPr bwMode="auto">
          <a:xfrm>
            <a:off x="7488238" y="4511675"/>
            <a:ext cx="692150" cy="958850"/>
            <a:chOff x="2593" y="2912"/>
            <a:chExt cx="436" cy="604"/>
          </a:xfrm>
        </p:grpSpPr>
        <p:grpSp>
          <p:nvGrpSpPr>
            <p:cNvPr id="444437" name="Group 21">
              <a:extLst>
                <a:ext uri="{FF2B5EF4-FFF2-40B4-BE49-F238E27FC236}">
                  <a16:creationId xmlns:a16="http://schemas.microsoft.com/office/drawing/2014/main" id="{EC935774-C46B-4BD5-9B11-A69E30B812CA}"/>
                </a:ext>
              </a:extLst>
            </p:cNvPr>
            <p:cNvGrpSpPr>
              <a:grpSpLocks/>
            </p:cNvGrpSpPr>
            <p:nvPr/>
          </p:nvGrpSpPr>
          <p:grpSpPr bwMode="auto">
            <a:xfrm>
              <a:off x="2593" y="3178"/>
              <a:ext cx="436" cy="338"/>
              <a:chOff x="2128" y="3492"/>
              <a:chExt cx="532" cy="412"/>
            </a:xfrm>
          </p:grpSpPr>
          <p:sp>
            <p:nvSpPr>
              <p:cNvPr id="444438" name="Rectangle 22">
                <a:extLst>
                  <a:ext uri="{FF2B5EF4-FFF2-40B4-BE49-F238E27FC236}">
                    <a16:creationId xmlns:a16="http://schemas.microsoft.com/office/drawing/2014/main" id="{B2C1E014-7693-41F7-BDE9-80A81B72EAC5}"/>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39" name="Oval 23">
                <a:extLst>
                  <a:ext uri="{FF2B5EF4-FFF2-40B4-BE49-F238E27FC236}">
                    <a16:creationId xmlns:a16="http://schemas.microsoft.com/office/drawing/2014/main" id="{7369D3DD-D622-41EC-A0A4-29275EAD3541}"/>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40" name="Oval 24">
                <a:extLst>
                  <a:ext uri="{FF2B5EF4-FFF2-40B4-BE49-F238E27FC236}">
                    <a16:creationId xmlns:a16="http://schemas.microsoft.com/office/drawing/2014/main" id="{667C0D25-6561-4304-B567-9099BFFA283A}"/>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4441" name="Group 25">
              <a:extLst>
                <a:ext uri="{FF2B5EF4-FFF2-40B4-BE49-F238E27FC236}">
                  <a16:creationId xmlns:a16="http://schemas.microsoft.com/office/drawing/2014/main" id="{8CE19FA9-6F59-4F03-93A7-54D36BBAAC5B}"/>
                </a:ext>
              </a:extLst>
            </p:cNvPr>
            <p:cNvGrpSpPr>
              <a:grpSpLocks/>
            </p:cNvGrpSpPr>
            <p:nvPr/>
          </p:nvGrpSpPr>
          <p:grpSpPr bwMode="auto">
            <a:xfrm>
              <a:off x="2593" y="2912"/>
              <a:ext cx="436" cy="338"/>
              <a:chOff x="2128" y="2685"/>
              <a:chExt cx="532" cy="412"/>
            </a:xfrm>
          </p:grpSpPr>
          <p:sp>
            <p:nvSpPr>
              <p:cNvPr id="444442" name="Rectangle 26">
                <a:extLst>
                  <a:ext uri="{FF2B5EF4-FFF2-40B4-BE49-F238E27FC236}">
                    <a16:creationId xmlns:a16="http://schemas.microsoft.com/office/drawing/2014/main" id="{900E2827-1AF7-41BD-8B50-A44F6C0FF575}"/>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43" name="Oval 27">
                <a:extLst>
                  <a:ext uri="{FF2B5EF4-FFF2-40B4-BE49-F238E27FC236}">
                    <a16:creationId xmlns:a16="http://schemas.microsoft.com/office/drawing/2014/main" id="{FEB1DDE5-66E5-4A9E-9847-B77497B2177D}"/>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444" name="Oval 28">
                <a:extLst>
                  <a:ext uri="{FF2B5EF4-FFF2-40B4-BE49-F238E27FC236}">
                    <a16:creationId xmlns:a16="http://schemas.microsoft.com/office/drawing/2014/main" id="{1DCB336C-5CAF-492F-B904-2772693ECB2E}"/>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44445" name="Oval 29">
            <a:extLst>
              <a:ext uri="{FF2B5EF4-FFF2-40B4-BE49-F238E27FC236}">
                <a16:creationId xmlns:a16="http://schemas.microsoft.com/office/drawing/2014/main" id="{72181016-B484-4A95-867E-32241E141380}"/>
              </a:ext>
            </a:extLst>
          </p:cNvPr>
          <p:cNvSpPr>
            <a:spLocks noChangeArrowheads="1"/>
          </p:cNvSpPr>
          <p:nvPr/>
        </p:nvSpPr>
        <p:spPr bwMode="blackWhite">
          <a:xfrm>
            <a:off x="2819401" y="3657600"/>
            <a:ext cx="1946275" cy="97948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CKPT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a:extLst>
              <a:ext uri="{FF2B5EF4-FFF2-40B4-BE49-F238E27FC236}">
                <a16:creationId xmlns:a16="http://schemas.microsoft.com/office/drawing/2014/main" id="{6A0CE1BE-7AD9-4CD6-960C-1BF20CBF03DF}"/>
              </a:ext>
            </a:extLst>
          </p:cNvPr>
          <p:cNvSpPr>
            <a:spLocks noGrp="1" noChangeArrowheads="1"/>
          </p:cNvSpPr>
          <p:nvPr>
            <p:ph type="title"/>
          </p:nvPr>
        </p:nvSpPr>
        <p:spPr/>
        <p:txBody>
          <a:bodyPr/>
          <a:lstStyle/>
          <a:p>
            <a:r>
              <a:rPr lang="en-US" altLang="en-US"/>
              <a:t>System Monitor Process (SMON)</a:t>
            </a:r>
            <a:br>
              <a:rPr lang="en-US" altLang="en-US"/>
            </a:br>
            <a:endParaRPr lang="en-US" altLang="en-US"/>
          </a:p>
        </p:txBody>
      </p:sp>
      <p:sp>
        <p:nvSpPr>
          <p:cNvPr id="446467" name="Rectangle 3">
            <a:extLst>
              <a:ext uri="{FF2B5EF4-FFF2-40B4-BE49-F238E27FC236}">
                <a16:creationId xmlns:a16="http://schemas.microsoft.com/office/drawing/2014/main" id="{948B98AA-D11C-49F7-B60B-D65311D8982E}"/>
              </a:ext>
            </a:extLst>
          </p:cNvPr>
          <p:cNvSpPr>
            <a:spLocks noGrp="1" noChangeArrowheads="1"/>
          </p:cNvSpPr>
          <p:nvPr>
            <p:ph type="body" idx="1"/>
          </p:nvPr>
        </p:nvSpPr>
        <p:spPr>
          <a:xfrm>
            <a:off x="2133600" y="1449388"/>
            <a:ext cx="7918450" cy="762000"/>
          </a:xfrm>
        </p:spPr>
        <p:txBody>
          <a:bodyPr/>
          <a:lstStyle/>
          <a:p>
            <a:pPr lvl="1"/>
            <a:r>
              <a:rPr lang="en-US" altLang="en-US" b="1"/>
              <a:t>Performs recovery at instance startup</a:t>
            </a:r>
          </a:p>
          <a:p>
            <a:pPr lvl="1"/>
            <a:r>
              <a:rPr lang="en-US" altLang="en-US" b="1"/>
              <a:t>Cleans up unused temporary segments</a:t>
            </a:r>
          </a:p>
        </p:txBody>
      </p:sp>
      <p:pic>
        <p:nvPicPr>
          <p:cNvPr id="446468" name="Picture 4" descr="Cube: Box, Dark Blue">
            <a:extLst>
              <a:ext uri="{FF2B5EF4-FFF2-40B4-BE49-F238E27FC236}">
                <a16:creationId xmlns:a16="http://schemas.microsoft.com/office/drawing/2014/main" id="{5632812E-AED3-4358-9994-704FAAEE15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6205539" y="4502150"/>
            <a:ext cx="1049337" cy="996950"/>
          </a:xfrm>
          <a:prstGeom prst="rect">
            <a:avLst/>
          </a:prstGeom>
          <a:solidFill>
            <a:schemeClr val="accent1"/>
          </a:solidFill>
          <a:ln w="9525">
            <a:solidFill>
              <a:schemeClr val="tx1"/>
            </a:solidFill>
            <a:prstDash val="lgDash"/>
            <a:miter lim="800000"/>
            <a:headEnd/>
            <a:tailEnd/>
          </a:ln>
        </p:spPr>
      </p:pic>
      <p:sp>
        <p:nvSpPr>
          <p:cNvPr id="446469" name="Line 5">
            <a:extLst>
              <a:ext uri="{FF2B5EF4-FFF2-40B4-BE49-F238E27FC236}">
                <a16:creationId xmlns:a16="http://schemas.microsoft.com/office/drawing/2014/main" id="{645FE8D6-5381-4A62-8641-21E9DB19B483}"/>
              </a:ext>
            </a:extLst>
          </p:cNvPr>
          <p:cNvSpPr>
            <a:spLocks noChangeShapeType="1"/>
          </p:cNvSpPr>
          <p:nvPr/>
        </p:nvSpPr>
        <p:spPr bwMode="auto">
          <a:xfrm>
            <a:off x="4381500" y="4567238"/>
            <a:ext cx="18288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46470" name="Picture 6">
            <a:extLst>
              <a:ext uri="{FF2B5EF4-FFF2-40B4-BE49-F238E27FC236}">
                <a16:creationId xmlns:a16="http://schemas.microsoft.com/office/drawing/2014/main" id="{6646B804-BF0C-4308-A012-5A3CCF23F4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1914" y="4318001"/>
            <a:ext cx="492125" cy="506413"/>
          </a:xfrm>
          <a:prstGeom prst="rect">
            <a:avLst/>
          </a:prstGeom>
          <a:noFill/>
          <a:extLst>
            <a:ext uri="{909E8E84-426E-40DD-AFC4-6F175D3DCCD1}">
              <a14:hiddenFill xmlns:a14="http://schemas.microsoft.com/office/drawing/2010/main">
                <a:solidFill>
                  <a:srgbClr val="FFFFFF"/>
                </a:solidFill>
              </a14:hiddenFill>
            </a:ext>
          </a:extLst>
        </p:spPr>
      </p:pic>
      <p:pic>
        <p:nvPicPr>
          <p:cNvPr id="446471" name="Picture 7">
            <a:extLst>
              <a:ext uri="{FF2B5EF4-FFF2-40B4-BE49-F238E27FC236}">
                <a16:creationId xmlns:a16="http://schemas.microsoft.com/office/drawing/2014/main" id="{F8A8E8D0-F820-4BBC-A0C0-F834B0360C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92800" y="2917826"/>
            <a:ext cx="1524000" cy="1412875"/>
          </a:xfrm>
          <a:prstGeom prst="rect">
            <a:avLst/>
          </a:prstGeom>
          <a:noFill/>
          <a:extLst>
            <a:ext uri="{909E8E84-426E-40DD-AFC4-6F175D3DCCD1}">
              <a14:hiddenFill xmlns:a14="http://schemas.microsoft.com/office/drawing/2010/main">
                <a:solidFill>
                  <a:srgbClr val="FFFFFF"/>
                </a:solidFill>
              </a14:hiddenFill>
            </a:ext>
          </a:extLst>
        </p:spPr>
      </p:pic>
      <p:sp>
        <p:nvSpPr>
          <p:cNvPr id="446472" name="Line 8">
            <a:extLst>
              <a:ext uri="{FF2B5EF4-FFF2-40B4-BE49-F238E27FC236}">
                <a16:creationId xmlns:a16="http://schemas.microsoft.com/office/drawing/2014/main" id="{7E7F8EA8-E330-4F35-B01F-B9DF06B28F8C}"/>
              </a:ext>
            </a:extLst>
          </p:cNvPr>
          <p:cNvSpPr>
            <a:spLocks noChangeShapeType="1"/>
          </p:cNvSpPr>
          <p:nvPr/>
        </p:nvSpPr>
        <p:spPr bwMode="auto">
          <a:xfrm>
            <a:off x="4381500" y="3810000"/>
            <a:ext cx="18288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46473" name="Picture 9">
            <a:extLst>
              <a:ext uri="{FF2B5EF4-FFF2-40B4-BE49-F238E27FC236}">
                <a16:creationId xmlns:a16="http://schemas.microsoft.com/office/drawing/2014/main" id="{EBA30DA3-79B5-4C4F-A3BE-A4718771296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45201" y="3181350"/>
            <a:ext cx="595313" cy="914400"/>
          </a:xfrm>
          <a:prstGeom prst="rect">
            <a:avLst/>
          </a:prstGeom>
          <a:noFill/>
          <a:extLst>
            <a:ext uri="{909E8E84-426E-40DD-AFC4-6F175D3DCCD1}">
              <a14:hiddenFill xmlns:a14="http://schemas.microsoft.com/office/drawing/2010/main">
                <a:solidFill>
                  <a:srgbClr val="FFFFFF"/>
                </a:solidFill>
              </a14:hiddenFill>
            </a:ext>
          </a:extLst>
        </p:spPr>
      </p:pic>
      <p:sp>
        <p:nvSpPr>
          <p:cNvPr id="446474" name="Text Box 10">
            <a:extLst>
              <a:ext uri="{FF2B5EF4-FFF2-40B4-BE49-F238E27FC236}">
                <a16:creationId xmlns:a16="http://schemas.microsoft.com/office/drawing/2014/main" id="{14947D2D-5D80-4874-AB91-CD7918BCB0B1}"/>
              </a:ext>
            </a:extLst>
          </p:cNvPr>
          <p:cNvSpPr txBox="1">
            <a:spLocks noChangeArrowheads="1"/>
          </p:cNvSpPr>
          <p:nvPr/>
        </p:nvSpPr>
        <p:spPr bwMode="auto">
          <a:xfrm>
            <a:off x="6705600" y="3898900"/>
            <a:ext cx="914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Instance</a:t>
            </a:r>
          </a:p>
        </p:txBody>
      </p:sp>
      <p:sp>
        <p:nvSpPr>
          <p:cNvPr id="446475" name="Text Box 11">
            <a:extLst>
              <a:ext uri="{FF2B5EF4-FFF2-40B4-BE49-F238E27FC236}">
                <a16:creationId xmlns:a16="http://schemas.microsoft.com/office/drawing/2014/main" id="{C8203BD8-BA74-4AFD-9A0D-94C7DBA729EB}"/>
              </a:ext>
            </a:extLst>
          </p:cNvPr>
          <p:cNvSpPr txBox="1">
            <a:spLocks noChangeArrowheads="1"/>
          </p:cNvSpPr>
          <p:nvPr/>
        </p:nvSpPr>
        <p:spPr bwMode="auto">
          <a:xfrm>
            <a:off x="6197600" y="5486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Temporary segment</a:t>
            </a:r>
          </a:p>
        </p:txBody>
      </p:sp>
      <p:sp>
        <p:nvSpPr>
          <p:cNvPr id="446476" name="Text Box 12">
            <a:extLst>
              <a:ext uri="{FF2B5EF4-FFF2-40B4-BE49-F238E27FC236}">
                <a16:creationId xmlns:a16="http://schemas.microsoft.com/office/drawing/2014/main" id="{E9C72869-5D9B-42E1-88C7-E2A791C39C99}"/>
              </a:ext>
            </a:extLst>
          </p:cNvPr>
          <p:cNvSpPr txBox="1">
            <a:spLocks noChangeArrowheads="1"/>
          </p:cNvSpPr>
          <p:nvPr/>
        </p:nvSpPr>
        <p:spPr bwMode="auto">
          <a:xfrm>
            <a:off x="2933700" y="4660900"/>
            <a:ext cx="164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System Monitor process</a:t>
            </a:r>
          </a:p>
        </p:txBody>
      </p:sp>
      <p:sp>
        <p:nvSpPr>
          <p:cNvPr id="446477" name="Oval 13">
            <a:extLst>
              <a:ext uri="{FF2B5EF4-FFF2-40B4-BE49-F238E27FC236}">
                <a16:creationId xmlns:a16="http://schemas.microsoft.com/office/drawing/2014/main" id="{AAB2AF28-650C-469A-A858-CF8638455E54}"/>
              </a:ext>
            </a:extLst>
          </p:cNvPr>
          <p:cNvSpPr>
            <a:spLocks noChangeArrowheads="1"/>
          </p:cNvSpPr>
          <p:nvPr/>
        </p:nvSpPr>
        <p:spPr bwMode="blackWhite">
          <a:xfrm>
            <a:off x="2857501" y="3670300"/>
            <a:ext cx="1946275" cy="97948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SMON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65" name="Rectangle 53">
            <a:extLst>
              <a:ext uri="{FF2B5EF4-FFF2-40B4-BE49-F238E27FC236}">
                <a16:creationId xmlns:a16="http://schemas.microsoft.com/office/drawing/2014/main" id="{46BC9B8D-7EE0-4E73-8406-6A32B07162EE}"/>
              </a:ext>
            </a:extLst>
          </p:cNvPr>
          <p:cNvSpPr>
            <a:spLocks noGrp="1" noChangeArrowheads="1"/>
          </p:cNvSpPr>
          <p:nvPr>
            <p:ph type="title"/>
          </p:nvPr>
        </p:nvSpPr>
        <p:spPr/>
        <p:txBody>
          <a:bodyPr/>
          <a:lstStyle/>
          <a:p>
            <a:r>
              <a:rPr lang="en-US" altLang="en-US"/>
              <a:t>Process Monitor Process (PMON)</a:t>
            </a:r>
            <a:br>
              <a:rPr lang="en-US" altLang="en-US"/>
            </a:br>
            <a:endParaRPr lang="en-US" altLang="en-US"/>
          </a:p>
        </p:txBody>
      </p:sp>
      <p:sp>
        <p:nvSpPr>
          <p:cNvPr id="448566" name="Rectangle 54">
            <a:extLst>
              <a:ext uri="{FF2B5EF4-FFF2-40B4-BE49-F238E27FC236}">
                <a16:creationId xmlns:a16="http://schemas.microsoft.com/office/drawing/2014/main" id="{E6DEA89D-558B-42B9-B57F-628DC233FA3E}"/>
              </a:ext>
            </a:extLst>
          </p:cNvPr>
          <p:cNvSpPr>
            <a:spLocks noGrp="1" noChangeArrowheads="1"/>
          </p:cNvSpPr>
          <p:nvPr>
            <p:ph type="body" idx="1"/>
          </p:nvPr>
        </p:nvSpPr>
        <p:spPr>
          <a:xfrm>
            <a:off x="2133600" y="1449389"/>
            <a:ext cx="7918450" cy="1893887"/>
          </a:xfrm>
        </p:spPr>
        <p:txBody>
          <a:bodyPr/>
          <a:lstStyle/>
          <a:p>
            <a:pPr lvl="1"/>
            <a:r>
              <a:rPr lang="en-US" altLang="en-US" b="1"/>
              <a:t>Performs process recovery when a user process fails</a:t>
            </a:r>
          </a:p>
          <a:p>
            <a:pPr lvl="2"/>
            <a:r>
              <a:rPr lang="en-US" altLang="en-US" b="1"/>
              <a:t>Cleans up the database buffer cache</a:t>
            </a:r>
          </a:p>
          <a:p>
            <a:pPr lvl="2"/>
            <a:r>
              <a:rPr lang="en-US" altLang="en-US" b="1"/>
              <a:t>Frees resources that are used by the user process</a:t>
            </a:r>
          </a:p>
          <a:p>
            <a:pPr lvl="1"/>
            <a:r>
              <a:rPr lang="en-US" altLang="en-US" b="1"/>
              <a:t>Monitors sessions for idle session timeout </a:t>
            </a:r>
          </a:p>
          <a:p>
            <a:pPr lvl="1"/>
            <a:r>
              <a:rPr lang="en-US" altLang="en-US" b="1"/>
              <a:t>Dynamically registers database services with listeners</a:t>
            </a:r>
          </a:p>
        </p:txBody>
      </p:sp>
      <p:sp>
        <p:nvSpPr>
          <p:cNvPr id="448516" name="Text Box 4">
            <a:extLst>
              <a:ext uri="{FF2B5EF4-FFF2-40B4-BE49-F238E27FC236}">
                <a16:creationId xmlns:a16="http://schemas.microsoft.com/office/drawing/2014/main" id="{53BAEFDE-19A9-4D19-A755-FBB919589DFB}"/>
              </a:ext>
            </a:extLst>
          </p:cNvPr>
          <p:cNvSpPr txBox="1">
            <a:spLocks noChangeArrowheads="1"/>
          </p:cNvSpPr>
          <p:nvPr/>
        </p:nvSpPr>
        <p:spPr bwMode="auto">
          <a:xfrm>
            <a:off x="3017838" y="54102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Process Monitor process</a:t>
            </a:r>
          </a:p>
        </p:txBody>
      </p:sp>
      <p:sp>
        <p:nvSpPr>
          <p:cNvPr id="448517" name="Text Box 5">
            <a:extLst>
              <a:ext uri="{FF2B5EF4-FFF2-40B4-BE49-F238E27FC236}">
                <a16:creationId xmlns:a16="http://schemas.microsoft.com/office/drawing/2014/main" id="{77710C36-F46A-4AF3-B7BB-C0C685BCEA9E}"/>
              </a:ext>
            </a:extLst>
          </p:cNvPr>
          <p:cNvSpPr txBox="1">
            <a:spLocks noChangeArrowheads="1"/>
          </p:cNvSpPr>
          <p:nvPr/>
        </p:nvSpPr>
        <p:spPr bwMode="auto">
          <a:xfrm>
            <a:off x="7797800" y="5715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Database buffer cache</a:t>
            </a:r>
          </a:p>
        </p:txBody>
      </p:sp>
      <p:sp>
        <p:nvSpPr>
          <p:cNvPr id="448518" name="Line 6">
            <a:extLst>
              <a:ext uri="{FF2B5EF4-FFF2-40B4-BE49-F238E27FC236}">
                <a16:creationId xmlns:a16="http://schemas.microsoft.com/office/drawing/2014/main" id="{95932806-7F21-4352-BD5D-3BB83C8CD99E}"/>
              </a:ext>
            </a:extLst>
          </p:cNvPr>
          <p:cNvSpPr>
            <a:spLocks noChangeShapeType="1"/>
          </p:cNvSpPr>
          <p:nvPr/>
        </p:nvSpPr>
        <p:spPr bwMode="auto">
          <a:xfrm>
            <a:off x="4826000" y="4878388"/>
            <a:ext cx="28956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8519" name="Text Box 7">
            <a:extLst>
              <a:ext uri="{FF2B5EF4-FFF2-40B4-BE49-F238E27FC236}">
                <a16:creationId xmlns:a16="http://schemas.microsoft.com/office/drawing/2014/main" id="{7A6B6D24-6586-464D-9EB3-2AB67196948C}"/>
              </a:ext>
            </a:extLst>
          </p:cNvPr>
          <p:cNvSpPr txBox="1">
            <a:spLocks noChangeArrowheads="1"/>
          </p:cNvSpPr>
          <p:nvPr/>
        </p:nvSpPr>
        <p:spPr bwMode="auto">
          <a:xfrm>
            <a:off x="5537200" y="5143501"/>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Failed user process</a:t>
            </a:r>
          </a:p>
        </p:txBody>
      </p:sp>
      <p:sp>
        <p:nvSpPr>
          <p:cNvPr id="448520" name="Rectangle 8">
            <a:extLst>
              <a:ext uri="{FF2B5EF4-FFF2-40B4-BE49-F238E27FC236}">
                <a16:creationId xmlns:a16="http://schemas.microsoft.com/office/drawing/2014/main" id="{93E6A40A-9803-4FB7-8334-A733AF798073}"/>
              </a:ext>
            </a:extLst>
          </p:cNvPr>
          <p:cNvSpPr>
            <a:spLocks noChangeArrowheads="1"/>
          </p:cNvSpPr>
          <p:nvPr/>
        </p:nvSpPr>
        <p:spPr bwMode="blackWhite">
          <a:xfrm>
            <a:off x="7747001" y="4038601"/>
            <a:ext cx="1700213" cy="1681163"/>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nvGrpSpPr>
          <p:cNvPr id="448564" name="Group 52">
            <a:extLst>
              <a:ext uri="{FF2B5EF4-FFF2-40B4-BE49-F238E27FC236}">
                <a16:creationId xmlns:a16="http://schemas.microsoft.com/office/drawing/2014/main" id="{8C3E8057-841B-445B-8924-56DDFCDB65EE}"/>
              </a:ext>
            </a:extLst>
          </p:cNvPr>
          <p:cNvGrpSpPr>
            <a:grpSpLocks/>
          </p:cNvGrpSpPr>
          <p:nvPr/>
        </p:nvGrpSpPr>
        <p:grpSpPr bwMode="auto">
          <a:xfrm>
            <a:off x="7745414" y="4038601"/>
            <a:ext cx="1703387" cy="1681163"/>
            <a:chOff x="3919" y="2544"/>
            <a:chExt cx="1073" cy="1059"/>
          </a:xfrm>
        </p:grpSpPr>
        <p:sp>
          <p:nvSpPr>
            <p:cNvPr id="448522" name="Line 10">
              <a:extLst>
                <a:ext uri="{FF2B5EF4-FFF2-40B4-BE49-F238E27FC236}">
                  <a16:creationId xmlns:a16="http://schemas.microsoft.com/office/drawing/2014/main" id="{B2C9FEC7-E006-4E42-94FB-034F1D29A6AB}"/>
                </a:ext>
              </a:extLst>
            </p:cNvPr>
            <p:cNvSpPr>
              <a:spLocks noChangeShapeType="1"/>
            </p:cNvSpPr>
            <p:nvPr/>
          </p:nvSpPr>
          <p:spPr bwMode="blackWhite">
            <a:xfrm>
              <a:off x="3920" y="2544"/>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3" name="Line 11">
              <a:extLst>
                <a:ext uri="{FF2B5EF4-FFF2-40B4-BE49-F238E27FC236}">
                  <a16:creationId xmlns:a16="http://schemas.microsoft.com/office/drawing/2014/main" id="{35A66EF2-15EB-45FC-A1B0-74AB4F70D741}"/>
                </a:ext>
              </a:extLst>
            </p:cNvPr>
            <p:cNvSpPr>
              <a:spLocks noChangeShapeType="1"/>
            </p:cNvSpPr>
            <p:nvPr/>
          </p:nvSpPr>
          <p:spPr bwMode="blackWhite">
            <a:xfrm>
              <a:off x="4027"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4" name="Line 12">
              <a:extLst>
                <a:ext uri="{FF2B5EF4-FFF2-40B4-BE49-F238E27FC236}">
                  <a16:creationId xmlns:a16="http://schemas.microsoft.com/office/drawing/2014/main" id="{59FB0FAF-4FE6-4A66-8EFF-BA8103B9C27B}"/>
                </a:ext>
              </a:extLst>
            </p:cNvPr>
            <p:cNvSpPr>
              <a:spLocks noChangeShapeType="1"/>
            </p:cNvSpPr>
            <p:nvPr/>
          </p:nvSpPr>
          <p:spPr bwMode="blackWhite">
            <a:xfrm>
              <a:off x="4134"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5" name="Line 13">
              <a:extLst>
                <a:ext uri="{FF2B5EF4-FFF2-40B4-BE49-F238E27FC236}">
                  <a16:creationId xmlns:a16="http://schemas.microsoft.com/office/drawing/2014/main" id="{A8797C0E-0E8B-48FB-A5B1-0A5EED920DE9}"/>
                </a:ext>
              </a:extLst>
            </p:cNvPr>
            <p:cNvSpPr>
              <a:spLocks noChangeShapeType="1"/>
            </p:cNvSpPr>
            <p:nvPr/>
          </p:nvSpPr>
          <p:spPr bwMode="blackWhite">
            <a:xfrm>
              <a:off x="4241"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6" name="Line 14">
              <a:extLst>
                <a:ext uri="{FF2B5EF4-FFF2-40B4-BE49-F238E27FC236}">
                  <a16:creationId xmlns:a16="http://schemas.microsoft.com/office/drawing/2014/main" id="{BC4D528B-35DC-4D2F-A06C-0F3606177647}"/>
                </a:ext>
              </a:extLst>
            </p:cNvPr>
            <p:cNvSpPr>
              <a:spLocks noChangeShapeType="1"/>
            </p:cNvSpPr>
            <p:nvPr/>
          </p:nvSpPr>
          <p:spPr bwMode="blackWhite">
            <a:xfrm>
              <a:off x="4348"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7" name="Line 15">
              <a:extLst>
                <a:ext uri="{FF2B5EF4-FFF2-40B4-BE49-F238E27FC236}">
                  <a16:creationId xmlns:a16="http://schemas.microsoft.com/office/drawing/2014/main" id="{8E300C81-7EF0-4D0D-B57F-2340829F8C9E}"/>
                </a:ext>
              </a:extLst>
            </p:cNvPr>
            <p:cNvSpPr>
              <a:spLocks noChangeShapeType="1"/>
            </p:cNvSpPr>
            <p:nvPr/>
          </p:nvSpPr>
          <p:spPr bwMode="blackWhite">
            <a:xfrm>
              <a:off x="4456"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8" name="Line 16">
              <a:extLst>
                <a:ext uri="{FF2B5EF4-FFF2-40B4-BE49-F238E27FC236}">
                  <a16:creationId xmlns:a16="http://schemas.microsoft.com/office/drawing/2014/main" id="{22E7EB02-69D3-4F3E-862D-9C2DBDA7B6FF}"/>
                </a:ext>
              </a:extLst>
            </p:cNvPr>
            <p:cNvSpPr>
              <a:spLocks noChangeShapeType="1"/>
            </p:cNvSpPr>
            <p:nvPr/>
          </p:nvSpPr>
          <p:spPr bwMode="blackWhite">
            <a:xfrm>
              <a:off x="4563"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29" name="Line 17">
              <a:extLst>
                <a:ext uri="{FF2B5EF4-FFF2-40B4-BE49-F238E27FC236}">
                  <a16:creationId xmlns:a16="http://schemas.microsoft.com/office/drawing/2014/main" id="{28F3FD9A-0B5D-42E2-BE82-9AF387BECD34}"/>
                </a:ext>
              </a:extLst>
            </p:cNvPr>
            <p:cNvSpPr>
              <a:spLocks noChangeShapeType="1"/>
            </p:cNvSpPr>
            <p:nvPr/>
          </p:nvSpPr>
          <p:spPr bwMode="blackWhite">
            <a:xfrm>
              <a:off x="4670"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0" name="Line 18">
              <a:extLst>
                <a:ext uri="{FF2B5EF4-FFF2-40B4-BE49-F238E27FC236}">
                  <a16:creationId xmlns:a16="http://schemas.microsoft.com/office/drawing/2014/main" id="{A5CA0913-FB5A-4E31-A7F1-5D731B4E17CF}"/>
                </a:ext>
              </a:extLst>
            </p:cNvPr>
            <p:cNvSpPr>
              <a:spLocks noChangeShapeType="1"/>
            </p:cNvSpPr>
            <p:nvPr/>
          </p:nvSpPr>
          <p:spPr bwMode="blackWhite">
            <a:xfrm>
              <a:off x="4777"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1" name="Line 19">
              <a:extLst>
                <a:ext uri="{FF2B5EF4-FFF2-40B4-BE49-F238E27FC236}">
                  <a16:creationId xmlns:a16="http://schemas.microsoft.com/office/drawing/2014/main" id="{5FE20EFD-BBE6-424E-BECC-C9E1D5304EA9}"/>
                </a:ext>
              </a:extLst>
            </p:cNvPr>
            <p:cNvSpPr>
              <a:spLocks noChangeShapeType="1"/>
            </p:cNvSpPr>
            <p:nvPr/>
          </p:nvSpPr>
          <p:spPr bwMode="blackWhite">
            <a:xfrm>
              <a:off x="4884" y="2544"/>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2" name="Line 20">
              <a:extLst>
                <a:ext uri="{FF2B5EF4-FFF2-40B4-BE49-F238E27FC236}">
                  <a16:creationId xmlns:a16="http://schemas.microsoft.com/office/drawing/2014/main" id="{D31693DA-FD8F-4EE2-9E83-2C41E444ACDB}"/>
                </a:ext>
              </a:extLst>
            </p:cNvPr>
            <p:cNvSpPr>
              <a:spLocks noChangeShapeType="1"/>
            </p:cNvSpPr>
            <p:nvPr/>
          </p:nvSpPr>
          <p:spPr bwMode="blackWhite">
            <a:xfrm>
              <a:off x="4992" y="2544"/>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3" name="Line 21">
              <a:extLst>
                <a:ext uri="{FF2B5EF4-FFF2-40B4-BE49-F238E27FC236}">
                  <a16:creationId xmlns:a16="http://schemas.microsoft.com/office/drawing/2014/main" id="{FA2AE0FB-E4EA-4F87-A9DD-272DFA5792CB}"/>
                </a:ext>
              </a:extLst>
            </p:cNvPr>
            <p:cNvSpPr>
              <a:spLocks noChangeShapeType="1"/>
            </p:cNvSpPr>
            <p:nvPr/>
          </p:nvSpPr>
          <p:spPr bwMode="blackWhite">
            <a:xfrm>
              <a:off x="3919" y="2721"/>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4" name="Line 22">
              <a:extLst>
                <a:ext uri="{FF2B5EF4-FFF2-40B4-BE49-F238E27FC236}">
                  <a16:creationId xmlns:a16="http://schemas.microsoft.com/office/drawing/2014/main" id="{3CD84B0D-2337-4F27-A14E-E75B7068A0FD}"/>
                </a:ext>
              </a:extLst>
            </p:cNvPr>
            <p:cNvSpPr>
              <a:spLocks noChangeShapeType="1"/>
            </p:cNvSpPr>
            <p:nvPr/>
          </p:nvSpPr>
          <p:spPr bwMode="blackWhite">
            <a:xfrm>
              <a:off x="3919" y="2897"/>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5" name="Line 23">
              <a:extLst>
                <a:ext uri="{FF2B5EF4-FFF2-40B4-BE49-F238E27FC236}">
                  <a16:creationId xmlns:a16="http://schemas.microsoft.com/office/drawing/2014/main" id="{49F113DF-B5A4-40BC-B007-5CCDC880D880}"/>
                </a:ext>
              </a:extLst>
            </p:cNvPr>
            <p:cNvSpPr>
              <a:spLocks noChangeShapeType="1"/>
            </p:cNvSpPr>
            <p:nvPr/>
          </p:nvSpPr>
          <p:spPr bwMode="blackWhite">
            <a:xfrm>
              <a:off x="3919" y="3074"/>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6" name="Line 24">
              <a:extLst>
                <a:ext uri="{FF2B5EF4-FFF2-40B4-BE49-F238E27FC236}">
                  <a16:creationId xmlns:a16="http://schemas.microsoft.com/office/drawing/2014/main" id="{59CF12D8-1804-4698-9F7F-F4C332D87E08}"/>
                </a:ext>
              </a:extLst>
            </p:cNvPr>
            <p:cNvSpPr>
              <a:spLocks noChangeShapeType="1"/>
            </p:cNvSpPr>
            <p:nvPr/>
          </p:nvSpPr>
          <p:spPr bwMode="blackWhite">
            <a:xfrm>
              <a:off x="3919" y="3250"/>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7" name="Line 25">
              <a:extLst>
                <a:ext uri="{FF2B5EF4-FFF2-40B4-BE49-F238E27FC236}">
                  <a16:creationId xmlns:a16="http://schemas.microsoft.com/office/drawing/2014/main" id="{F016B128-6EEB-46CF-87B4-5459FBA4ACB1}"/>
                </a:ext>
              </a:extLst>
            </p:cNvPr>
            <p:cNvSpPr>
              <a:spLocks noChangeShapeType="1"/>
            </p:cNvSpPr>
            <p:nvPr/>
          </p:nvSpPr>
          <p:spPr bwMode="blackWhite">
            <a:xfrm>
              <a:off x="3919" y="3427"/>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8" name="Line 26">
              <a:extLst>
                <a:ext uri="{FF2B5EF4-FFF2-40B4-BE49-F238E27FC236}">
                  <a16:creationId xmlns:a16="http://schemas.microsoft.com/office/drawing/2014/main" id="{4A309DFE-97A0-4D89-9231-47B94025A344}"/>
                </a:ext>
              </a:extLst>
            </p:cNvPr>
            <p:cNvSpPr>
              <a:spLocks noChangeShapeType="1"/>
            </p:cNvSpPr>
            <p:nvPr/>
          </p:nvSpPr>
          <p:spPr bwMode="blackWhite">
            <a:xfrm>
              <a:off x="3919" y="3603"/>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39" name="Line 27">
              <a:extLst>
                <a:ext uri="{FF2B5EF4-FFF2-40B4-BE49-F238E27FC236}">
                  <a16:creationId xmlns:a16="http://schemas.microsoft.com/office/drawing/2014/main" id="{0C54FDC5-CA86-437D-A5DB-44553DD2A489}"/>
                </a:ext>
              </a:extLst>
            </p:cNvPr>
            <p:cNvSpPr>
              <a:spLocks noChangeShapeType="1"/>
            </p:cNvSpPr>
            <p:nvPr/>
          </p:nvSpPr>
          <p:spPr bwMode="blackWhite">
            <a:xfrm>
              <a:off x="3919" y="2632"/>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0" name="Line 28">
              <a:extLst>
                <a:ext uri="{FF2B5EF4-FFF2-40B4-BE49-F238E27FC236}">
                  <a16:creationId xmlns:a16="http://schemas.microsoft.com/office/drawing/2014/main" id="{3FAD47FA-EA80-461D-B2C3-DF9A0AC1BC57}"/>
                </a:ext>
              </a:extLst>
            </p:cNvPr>
            <p:cNvSpPr>
              <a:spLocks noChangeShapeType="1"/>
            </p:cNvSpPr>
            <p:nvPr/>
          </p:nvSpPr>
          <p:spPr bwMode="blackWhite">
            <a:xfrm>
              <a:off x="3919" y="2809"/>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1" name="Line 29">
              <a:extLst>
                <a:ext uri="{FF2B5EF4-FFF2-40B4-BE49-F238E27FC236}">
                  <a16:creationId xmlns:a16="http://schemas.microsoft.com/office/drawing/2014/main" id="{863E7F80-290A-4302-9F9D-8F4CBBFEAACD}"/>
                </a:ext>
              </a:extLst>
            </p:cNvPr>
            <p:cNvSpPr>
              <a:spLocks noChangeShapeType="1"/>
            </p:cNvSpPr>
            <p:nvPr/>
          </p:nvSpPr>
          <p:spPr bwMode="blackWhite">
            <a:xfrm>
              <a:off x="3919" y="2985"/>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2" name="Line 30">
              <a:extLst>
                <a:ext uri="{FF2B5EF4-FFF2-40B4-BE49-F238E27FC236}">
                  <a16:creationId xmlns:a16="http://schemas.microsoft.com/office/drawing/2014/main" id="{1C2AD663-F5DB-445B-A241-D2B4251516FA}"/>
                </a:ext>
              </a:extLst>
            </p:cNvPr>
            <p:cNvSpPr>
              <a:spLocks noChangeShapeType="1"/>
            </p:cNvSpPr>
            <p:nvPr/>
          </p:nvSpPr>
          <p:spPr bwMode="blackWhite">
            <a:xfrm>
              <a:off x="3919" y="3162"/>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3" name="Line 31">
              <a:extLst>
                <a:ext uri="{FF2B5EF4-FFF2-40B4-BE49-F238E27FC236}">
                  <a16:creationId xmlns:a16="http://schemas.microsoft.com/office/drawing/2014/main" id="{72A41FCD-8213-4B92-87C1-09A55EAEC79A}"/>
                </a:ext>
              </a:extLst>
            </p:cNvPr>
            <p:cNvSpPr>
              <a:spLocks noChangeShapeType="1"/>
            </p:cNvSpPr>
            <p:nvPr/>
          </p:nvSpPr>
          <p:spPr bwMode="blackWhite">
            <a:xfrm>
              <a:off x="3919" y="3338"/>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4" name="Line 32">
              <a:extLst>
                <a:ext uri="{FF2B5EF4-FFF2-40B4-BE49-F238E27FC236}">
                  <a16:creationId xmlns:a16="http://schemas.microsoft.com/office/drawing/2014/main" id="{1371E0A5-1EE2-4FC5-86CF-F5D11B333150}"/>
                </a:ext>
              </a:extLst>
            </p:cNvPr>
            <p:cNvSpPr>
              <a:spLocks noChangeShapeType="1"/>
            </p:cNvSpPr>
            <p:nvPr/>
          </p:nvSpPr>
          <p:spPr bwMode="blackWhite">
            <a:xfrm>
              <a:off x="3919" y="3515"/>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5" name="Line 33">
              <a:extLst>
                <a:ext uri="{FF2B5EF4-FFF2-40B4-BE49-F238E27FC236}">
                  <a16:creationId xmlns:a16="http://schemas.microsoft.com/office/drawing/2014/main" id="{503B59D8-9A5B-4802-A9DB-E63A4218E614}"/>
                </a:ext>
              </a:extLst>
            </p:cNvPr>
            <p:cNvSpPr>
              <a:spLocks noChangeShapeType="1"/>
            </p:cNvSpPr>
            <p:nvPr/>
          </p:nvSpPr>
          <p:spPr bwMode="blackWhite">
            <a:xfrm>
              <a:off x="3919" y="2544"/>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48546" name="Rectangle 34">
              <a:extLst>
                <a:ext uri="{FF2B5EF4-FFF2-40B4-BE49-F238E27FC236}">
                  <a16:creationId xmlns:a16="http://schemas.microsoft.com/office/drawing/2014/main" id="{C50ADBF7-D7A9-49F6-9DCE-E43F44A4FA1C}"/>
                </a:ext>
              </a:extLst>
            </p:cNvPr>
            <p:cNvSpPr>
              <a:spLocks noChangeArrowheads="1"/>
            </p:cNvSpPr>
            <p:nvPr/>
          </p:nvSpPr>
          <p:spPr bwMode="black">
            <a:xfrm>
              <a:off x="3927" y="3074"/>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47" name="Rectangle 35">
              <a:extLst>
                <a:ext uri="{FF2B5EF4-FFF2-40B4-BE49-F238E27FC236}">
                  <a16:creationId xmlns:a16="http://schemas.microsoft.com/office/drawing/2014/main" id="{E451F268-CBAB-46C9-83DB-3ACB5B747D21}"/>
                </a:ext>
              </a:extLst>
            </p:cNvPr>
            <p:cNvSpPr>
              <a:spLocks noChangeArrowheads="1"/>
            </p:cNvSpPr>
            <p:nvPr/>
          </p:nvSpPr>
          <p:spPr bwMode="black">
            <a:xfrm>
              <a:off x="4247" y="2985"/>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48" name="Rectangle 36">
              <a:extLst>
                <a:ext uri="{FF2B5EF4-FFF2-40B4-BE49-F238E27FC236}">
                  <a16:creationId xmlns:a16="http://schemas.microsoft.com/office/drawing/2014/main" id="{7583ADA4-1319-45E6-AB09-E196E34D106B}"/>
                </a:ext>
              </a:extLst>
            </p:cNvPr>
            <p:cNvSpPr>
              <a:spLocks noChangeArrowheads="1"/>
            </p:cNvSpPr>
            <p:nvPr/>
          </p:nvSpPr>
          <p:spPr bwMode="black">
            <a:xfrm>
              <a:off x="4250" y="2897"/>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49" name="Rectangle 37">
              <a:extLst>
                <a:ext uri="{FF2B5EF4-FFF2-40B4-BE49-F238E27FC236}">
                  <a16:creationId xmlns:a16="http://schemas.microsoft.com/office/drawing/2014/main" id="{D3AC3393-16BD-4B7C-AF3C-F44D7275C27F}"/>
                </a:ext>
              </a:extLst>
            </p:cNvPr>
            <p:cNvSpPr>
              <a:spLocks noChangeArrowheads="1"/>
            </p:cNvSpPr>
            <p:nvPr/>
          </p:nvSpPr>
          <p:spPr bwMode="black">
            <a:xfrm>
              <a:off x="4145" y="2897"/>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0" name="Rectangle 38">
              <a:extLst>
                <a:ext uri="{FF2B5EF4-FFF2-40B4-BE49-F238E27FC236}">
                  <a16:creationId xmlns:a16="http://schemas.microsoft.com/office/drawing/2014/main" id="{D01AEB62-DE93-4347-8C38-2E087EDBFCD9}"/>
                </a:ext>
              </a:extLst>
            </p:cNvPr>
            <p:cNvSpPr>
              <a:spLocks noChangeArrowheads="1"/>
            </p:cNvSpPr>
            <p:nvPr/>
          </p:nvSpPr>
          <p:spPr bwMode="black">
            <a:xfrm>
              <a:off x="4571" y="2721"/>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1" name="Rectangle 39">
              <a:extLst>
                <a:ext uri="{FF2B5EF4-FFF2-40B4-BE49-F238E27FC236}">
                  <a16:creationId xmlns:a16="http://schemas.microsoft.com/office/drawing/2014/main" id="{3A367963-B406-4BB0-83D0-774D542F21B7}"/>
                </a:ext>
              </a:extLst>
            </p:cNvPr>
            <p:cNvSpPr>
              <a:spLocks noChangeArrowheads="1"/>
            </p:cNvSpPr>
            <p:nvPr/>
          </p:nvSpPr>
          <p:spPr bwMode="black">
            <a:xfrm>
              <a:off x="4571" y="2632"/>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2" name="Rectangle 40">
              <a:extLst>
                <a:ext uri="{FF2B5EF4-FFF2-40B4-BE49-F238E27FC236}">
                  <a16:creationId xmlns:a16="http://schemas.microsoft.com/office/drawing/2014/main" id="{3D407F25-E1C0-488C-8624-87E047AB4DD4}"/>
                </a:ext>
              </a:extLst>
            </p:cNvPr>
            <p:cNvSpPr>
              <a:spLocks noChangeArrowheads="1"/>
            </p:cNvSpPr>
            <p:nvPr/>
          </p:nvSpPr>
          <p:spPr bwMode="black">
            <a:xfrm>
              <a:off x="4463" y="2632"/>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3" name="Rectangle 41">
              <a:extLst>
                <a:ext uri="{FF2B5EF4-FFF2-40B4-BE49-F238E27FC236}">
                  <a16:creationId xmlns:a16="http://schemas.microsoft.com/office/drawing/2014/main" id="{1BF2EE75-7ADE-42E6-95E2-C1CECB4FA6C9}"/>
                </a:ext>
              </a:extLst>
            </p:cNvPr>
            <p:cNvSpPr>
              <a:spLocks noChangeArrowheads="1"/>
            </p:cNvSpPr>
            <p:nvPr/>
          </p:nvSpPr>
          <p:spPr bwMode="black">
            <a:xfrm>
              <a:off x="4780" y="2985"/>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4" name="Rectangle 42">
              <a:extLst>
                <a:ext uri="{FF2B5EF4-FFF2-40B4-BE49-F238E27FC236}">
                  <a16:creationId xmlns:a16="http://schemas.microsoft.com/office/drawing/2014/main" id="{0D70F55E-92D8-4C5F-80CE-AD39FF440B2E}"/>
                </a:ext>
              </a:extLst>
            </p:cNvPr>
            <p:cNvSpPr>
              <a:spLocks noChangeArrowheads="1"/>
            </p:cNvSpPr>
            <p:nvPr/>
          </p:nvSpPr>
          <p:spPr bwMode="black">
            <a:xfrm>
              <a:off x="4890" y="3074"/>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5" name="Rectangle 43">
              <a:extLst>
                <a:ext uri="{FF2B5EF4-FFF2-40B4-BE49-F238E27FC236}">
                  <a16:creationId xmlns:a16="http://schemas.microsoft.com/office/drawing/2014/main" id="{0B5E2B14-39D0-41A1-AA9D-503ABACCAD49}"/>
                </a:ext>
              </a:extLst>
            </p:cNvPr>
            <p:cNvSpPr>
              <a:spLocks noChangeArrowheads="1"/>
            </p:cNvSpPr>
            <p:nvPr/>
          </p:nvSpPr>
          <p:spPr bwMode="black">
            <a:xfrm>
              <a:off x="4669" y="3159"/>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6" name="Rectangle 44">
              <a:extLst>
                <a:ext uri="{FF2B5EF4-FFF2-40B4-BE49-F238E27FC236}">
                  <a16:creationId xmlns:a16="http://schemas.microsoft.com/office/drawing/2014/main" id="{6CE690B6-1454-4FD9-BFAF-B1189DD90F2E}"/>
                </a:ext>
              </a:extLst>
            </p:cNvPr>
            <p:cNvSpPr>
              <a:spLocks noChangeArrowheads="1"/>
            </p:cNvSpPr>
            <p:nvPr/>
          </p:nvSpPr>
          <p:spPr bwMode="black">
            <a:xfrm>
              <a:off x="4570" y="3159"/>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7" name="Rectangle 45">
              <a:extLst>
                <a:ext uri="{FF2B5EF4-FFF2-40B4-BE49-F238E27FC236}">
                  <a16:creationId xmlns:a16="http://schemas.microsoft.com/office/drawing/2014/main" id="{47628F73-C87A-4F19-BA20-5D02DB2149D8}"/>
                </a:ext>
              </a:extLst>
            </p:cNvPr>
            <p:cNvSpPr>
              <a:spLocks noChangeArrowheads="1"/>
            </p:cNvSpPr>
            <p:nvPr/>
          </p:nvSpPr>
          <p:spPr bwMode="black">
            <a:xfrm>
              <a:off x="4244" y="3338"/>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8" name="Rectangle 46">
              <a:extLst>
                <a:ext uri="{FF2B5EF4-FFF2-40B4-BE49-F238E27FC236}">
                  <a16:creationId xmlns:a16="http://schemas.microsoft.com/office/drawing/2014/main" id="{9253B865-3DC8-4DFD-8484-40E04F2205E6}"/>
                </a:ext>
              </a:extLst>
            </p:cNvPr>
            <p:cNvSpPr>
              <a:spLocks noChangeArrowheads="1"/>
            </p:cNvSpPr>
            <p:nvPr/>
          </p:nvSpPr>
          <p:spPr bwMode="black">
            <a:xfrm>
              <a:off x="4140" y="3338"/>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59" name="Rectangle 47">
              <a:extLst>
                <a:ext uri="{FF2B5EF4-FFF2-40B4-BE49-F238E27FC236}">
                  <a16:creationId xmlns:a16="http://schemas.microsoft.com/office/drawing/2014/main" id="{4FAD4F1B-DC0A-4CED-9A87-6C0819B352AA}"/>
                </a:ext>
              </a:extLst>
            </p:cNvPr>
            <p:cNvSpPr>
              <a:spLocks noChangeArrowheads="1"/>
            </p:cNvSpPr>
            <p:nvPr/>
          </p:nvSpPr>
          <p:spPr bwMode="black">
            <a:xfrm>
              <a:off x="4355" y="3338"/>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sp>
          <p:nvSpPr>
            <p:cNvPr id="448560" name="Rectangle 48">
              <a:extLst>
                <a:ext uri="{FF2B5EF4-FFF2-40B4-BE49-F238E27FC236}">
                  <a16:creationId xmlns:a16="http://schemas.microsoft.com/office/drawing/2014/main" id="{C445573D-39D6-4790-B601-4F7706639C37}"/>
                </a:ext>
              </a:extLst>
            </p:cNvPr>
            <p:cNvSpPr>
              <a:spLocks noChangeArrowheads="1"/>
            </p:cNvSpPr>
            <p:nvPr/>
          </p:nvSpPr>
          <p:spPr bwMode="black">
            <a:xfrm>
              <a:off x="4672" y="3338"/>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solidFill>
                  <a:srgbClr val="FF0066"/>
                </a:solidFill>
                <a:latin typeface="Arial" panose="020B0604020202020204" pitchFamily="34" charset="0"/>
              </a:endParaRPr>
            </a:p>
          </p:txBody>
        </p:sp>
      </p:grpSp>
      <p:sp>
        <p:nvSpPr>
          <p:cNvPr id="448561" name="Oval 49">
            <a:extLst>
              <a:ext uri="{FF2B5EF4-FFF2-40B4-BE49-F238E27FC236}">
                <a16:creationId xmlns:a16="http://schemas.microsoft.com/office/drawing/2014/main" id="{26507701-0EB5-495D-AE32-804C953E9206}"/>
              </a:ext>
            </a:extLst>
          </p:cNvPr>
          <p:cNvSpPr>
            <a:spLocks noChangeArrowheads="1"/>
          </p:cNvSpPr>
          <p:nvPr/>
        </p:nvSpPr>
        <p:spPr bwMode="blackWhite">
          <a:xfrm>
            <a:off x="5880100" y="4613275"/>
            <a:ext cx="914400" cy="533400"/>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User</a:t>
            </a:r>
          </a:p>
        </p:txBody>
      </p:sp>
      <p:pic>
        <p:nvPicPr>
          <p:cNvPr id="448562" name="Picture 50">
            <a:extLst>
              <a:ext uri="{FF2B5EF4-FFF2-40B4-BE49-F238E27FC236}">
                <a16:creationId xmlns:a16="http://schemas.microsoft.com/office/drawing/2014/main" id="{007C4B81-FD25-4888-845B-B6A05B5F6A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8700" y="4651375"/>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448563" name="Oval 51">
            <a:extLst>
              <a:ext uri="{FF2B5EF4-FFF2-40B4-BE49-F238E27FC236}">
                <a16:creationId xmlns:a16="http://schemas.microsoft.com/office/drawing/2014/main" id="{449CAB28-3168-43A7-A50A-60D8D457BA2E}"/>
              </a:ext>
            </a:extLst>
          </p:cNvPr>
          <p:cNvSpPr>
            <a:spLocks noChangeArrowheads="1"/>
          </p:cNvSpPr>
          <p:nvPr/>
        </p:nvSpPr>
        <p:spPr bwMode="blackWhite">
          <a:xfrm>
            <a:off x="2844801" y="4389439"/>
            <a:ext cx="1946275" cy="97948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PMON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62" name="Picture 2">
            <a:extLst>
              <a:ext uri="{FF2B5EF4-FFF2-40B4-BE49-F238E27FC236}">
                <a16:creationId xmlns:a16="http://schemas.microsoft.com/office/drawing/2014/main" id="{32574D65-A7BE-47FC-AB83-1CAFCA5668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4064" y="3676651"/>
            <a:ext cx="1557337" cy="1844675"/>
          </a:xfrm>
          <a:prstGeom prst="rect">
            <a:avLst/>
          </a:prstGeom>
          <a:noFill/>
          <a:extLst>
            <a:ext uri="{909E8E84-426E-40DD-AFC4-6F175D3DCCD1}">
              <a14:hiddenFill xmlns:a14="http://schemas.microsoft.com/office/drawing/2010/main">
                <a:solidFill>
                  <a:srgbClr val="FFFFFF"/>
                </a:solidFill>
              </a14:hiddenFill>
            </a:ext>
          </a:extLst>
        </p:spPr>
      </p:pic>
      <p:sp>
        <p:nvSpPr>
          <p:cNvPr id="450574" name="Rectangle 14">
            <a:extLst>
              <a:ext uri="{FF2B5EF4-FFF2-40B4-BE49-F238E27FC236}">
                <a16:creationId xmlns:a16="http://schemas.microsoft.com/office/drawing/2014/main" id="{50AF0BF5-64C5-4CE5-874D-4DFFA0AFDD66}"/>
              </a:ext>
            </a:extLst>
          </p:cNvPr>
          <p:cNvSpPr>
            <a:spLocks noGrp="1" noChangeArrowheads="1"/>
          </p:cNvSpPr>
          <p:nvPr>
            <p:ph type="title"/>
          </p:nvPr>
        </p:nvSpPr>
        <p:spPr/>
        <p:txBody>
          <a:bodyPr/>
          <a:lstStyle/>
          <a:p>
            <a:r>
              <a:rPr lang="en-US" altLang="en-US"/>
              <a:t>Recoverer Process</a:t>
            </a:r>
          </a:p>
        </p:txBody>
      </p:sp>
      <p:sp>
        <p:nvSpPr>
          <p:cNvPr id="450575" name="Rectangle 15">
            <a:extLst>
              <a:ext uri="{FF2B5EF4-FFF2-40B4-BE49-F238E27FC236}">
                <a16:creationId xmlns:a16="http://schemas.microsoft.com/office/drawing/2014/main" id="{3BC973BD-A5FB-49FB-AFEC-1087DACA54D5}"/>
              </a:ext>
            </a:extLst>
          </p:cNvPr>
          <p:cNvSpPr>
            <a:spLocks noGrp="1" noChangeArrowheads="1"/>
          </p:cNvSpPr>
          <p:nvPr>
            <p:ph type="body" idx="1"/>
          </p:nvPr>
        </p:nvSpPr>
        <p:spPr>
          <a:xfrm>
            <a:off x="2133600" y="1449389"/>
            <a:ext cx="7918450" cy="2636837"/>
          </a:xfrm>
        </p:spPr>
        <p:txBody>
          <a:bodyPr/>
          <a:lstStyle/>
          <a:p>
            <a:pPr lvl="1"/>
            <a:r>
              <a:rPr lang="en-US" altLang="en-US" b="1"/>
              <a:t>Used with the distributed database configuration </a:t>
            </a:r>
          </a:p>
          <a:p>
            <a:pPr lvl="1"/>
            <a:r>
              <a:rPr lang="en-US" altLang="en-US" b="1"/>
              <a:t>Automatically connects to other databases involved in in-doubt distributed transactions</a:t>
            </a:r>
          </a:p>
          <a:p>
            <a:pPr lvl="1"/>
            <a:r>
              <a:rPr lang="en-US" altLang="en-US" b="1"/>
              <a:t>Automatically resolves all in-doubt transactions</a:t>
            </a:r>
          </a:p>
          <a:p>
            <a:pPr lvl="1"/>
            <a:r>
              <a:rPr lang="en-US" altLang="en-US" b="1"/>
              <a:t>Removes any rows that correspond to in-doubt transactions</a:t>
            </a:r>
          </a:p>
          <a:p>
            <a:pPr lvl="1"/>
            <a:endParaRPr lang="en-US" altLang="en-US" b="1"/>
          </a:p>
        </p:txBody>
      </p:sp>
      <p:pic>
        <p:nvPicPr>
          <p:cNvPr id="450565" name="Picture 5">
            <a:extLst>
              <a:ext uri="{FF2B5EF4-FFF2-40B4-BE49-F238E27FC236}">
                <a16:creationId xmlns:a16="http://schemas.microsoft.com/office/drawing/2014/main" id="{6699A875-034D-4750-8238-4763EEF9EA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5489" y="3638551"/>
            <a:ext cx="1620837" cy="1920875"/>
          </a:xfrm>
          <a:prstGeom prst="rect">
            <a:avLst/>
          </a:prstGeom>
          <a:noFill/>
          <a:extLst>
            <a:ext uri="{909E8E84-426E-40DD-AFC4-6F175D3DCCD1}">
              <a14:hiddenFill xmlns:a14="http://schemas.microsoft.com/office/drawing/2010/main">
                <a:solidFill>
                  <a:srgbClr val="FFFFFF"/>
                </a:solidFill>
              </a14:hiddenFill>
            </a:ext>
          </a:extLst>
        </p:spPr>
      </p:pic>
      <p:sp>
        <p:nvSpPr>
          <p:cNvPr id="450566" name="Line 6">
            <a:extLst>
              <a:ext uri="{FF2B5EF4-FFF2-40B4-BE49-F238E27FC236}">
                <a16:creationId xmlns:a16="http://schemas.microsoft.com/office/drawing/2014/main" id="{00D7E76D-C1A6-4B42-90F7-3828C6C2B7C2}"/>
              </a:ext>
            </a:extLst>
          </p:cNvPr>
          <p:cNvSpPr>
            <a:spLocks noChangeShapeType="1"/>
          </p:cNvSpPr>
          <p:nvPr/>
        </p:nvSpPr>
        <p:spPr bwMode="auto">
          <a:xfrm>
            <a:off x="4826000" y="4840288"/>
            <a:ext cx="22860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50567" name="Picture 7">
            <a:extLst>
              <a:ext uri="{FF2B5EF4-FFF2-40B4-BE49-F238E27FC236}">
                <a16:creationId xmlns:a16="http://schemas.microsoft.com/office/drawing/2014/main" id="{5D645C32-0934-44B7-A7AC-9FE3B01F63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4473576"/>
            <a:ext cx="990600" cy="73501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568" name="Text Box 8">
            <a:extLst>
              <a:ext uri="{FF2B5EF4-FFF2-40B4-BE49-F238E27FC236}">
                <a16:creationId xmlns:a16="http://schemas.microsoft.com/office/drawing/2014/main" id="{FAB43AB4-8DA0-4895-A5A4-7A0C14D96D89}"/>
              </a:ext>
            </a:extLst>
          </p:cNvPr>
          <p:cNvSpPr txBox="1">
            <a:spLocks noChangeArrowheads="1"/>
          </p:cNvSpPr>
          <p:nvPr/>
        </p:nvSpPr>
        <p:spPr bwMode="auto">
          <a:xfrm>
            <a:off x="3121025" y="5486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Recoverer process</a:t>
            </a:r>
            <a:br>
              <a:rPr lang="en-US" altLang="en-US" sz="1200">
                <a:latin typeface="Arial" panose="020B0604020202020204" pitchFamily="34" charset="0"/>
              </a:rPr>
            </a:br>
            <a:r>
              <a:rPr lang="en-US" altLang="en-US" sz="1200">
                <a:latin typeface="Arial" panose="020B0604020202020204" pitchFamily="34" charset="0"/>
              </a:rPr>
              <a:t>in database A</a:t>
            </a:r>
          </a:p>
        </p:txBody>
      </p:sp>
      <p:sp>
        <p:nvSpPr>
          <p:cNvPr id="450569" name="Text Box 9">
            <a:extLst>
              <a:ext uri="{FF2B5EF4-FFF2-40B4-BE49-F238E27FC236}">
                <a16:creationId xmlns:a16="http://schemas.microsoft.com/office/drawing/2014/main" id="{1B107A05-7026-4F7A-8405-15ACA24F1F79}"/>
              </a:ext>
            </a:extLst>
          </p:cNvPr>
          <p:cNvSpPr txBox="1">
            <a:spLocks noChangeArrowheads="1"/>
          </p:cNvSpPr>
          <p:nvPr/>
        </p:nvSpPr>
        <p:spPr bwMode="auto">
          <a:xfrm>
            <a:off x="6934200" y="5486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In-doubt transaction</a:t>
            </a:r>
            <a:br>
              <a:rPr lang="en-US" altLang="en-US" sz="1200">
                <a:latin typeface="Arial" panose="020B0604020202020204" pitchFamily="34" charset="0"/>
              </a:rPr>
            </a:br>
            <a:r>
              <a:rPr lang="en-US" altLang="en-US" sz="1200">
                <a:latin typeface="Arial" panose="020B0604020202020204" pitchFamily="34" charset="0"/>
              </a:rPr>
              <a:t>in database B</a:t>
            </a:r>
          </a:p>
        </p:txBody>
      </p:sp>
      <p:pic>
        <p:nvPicPr>
          <p:cNvPr id="450570" name="Picture 10">
            <a:extLst>
              <a:ext uri="{FF2B5EF4-FFF2-40B4-BE49-F238E27FC236}">
                <a16:creationId xmlns:a16="http://schemas.microsoft.com/office/drawing/2014/main" id="{BDFFBFB0-C237-407B-90F9-176DED1457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0014" y="4649788"/>
            <a:ext cx="333375" cy="381000"/>
          </a:xfrm>
          <a:prstGeom prst="rect">
            <a:avLst/>
          </a:prstGeom>
          <a:noFill/>
          <a:extLst>
            <a:ext uri="{909E8E84-426E-40DD-AFC4-6F175D3DCCD1}">
              <a14:hiddenFill xmlns:a14="http://schemas.microsoft.com/office/drawing/2010/main">
                <a:solidFill>
                  <a:srgbClr val="FFFFFF"/>
                </a:solidFill>
              </a14:hiddenFill>
            </a:ext>
          </a:extLst>
        </p:spPr>
      </p:pic>
      <p:sp>
        <p:nvSpPr>
          <p:cNvPr id="450571" name="Oval 11">
            <a:extLst>
              <a:ext uri="{FF2B5EF4-FFF2-40B4-BE49-F238E27FC236}">
                <a16:creationId xmlns:a16="http://schemas.microsoft.com/office/drawing/2014/main" id="{24AC15E0-759D-4189-9A6C-B480F5F57FE0}"/>
              </a:ext>
            </a:extLst>
          </p:cNvPr>
          <p:cNvSpPr>
            <a:spLocks noChangeArrowheads="1"/>
          </p:cNvSpPr>
          <p:nvPr/>
        </p:nvSpPr>
        <p:spPr bwMode="blackWhite">
          <a:xfrm>
            <a:off x="3367089" y="4484688"/>
            <a:ext cx="1412875" cy="711200"/>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RECO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a:extLst>
              <a:ext uri="{FF2B5EF4-FFF2-40B4-BE49-F238E27FC236}">
                <a16:creationId xmlns:a16="http://schemas.microsoft.com/office/drawing/2014/main" id="{B8A3DE4E-4300-48BD-991A-AE799181B0F7}"/>
              </a:ext>
            </a:extLst>
          </p:cNvPr>
          <p:cNvSpPr>
            <a:spLocks noGrp="1" noChangeArrowheads="1"/>
          </p:cNvSpPr>
          <p:nvPr>
            <p:ph type="title"/>
          </p:nvPr>
        </p:nvSpPr>
        <p:spPr/>
        <p:txBody>
          <a:bodyPr/>
          <a:lstStyle/>
          <a:p>
            <a:r>
              <a:rPr lang="en-US" altLang="en-US"/>
              <a:t>Archiver Processes (ARC</a:t>
            </a:r>
            <a:r>
              <a:rPr lang="en-US" altLang="en-US" i="1"/>
              <a:t>n</a:t>
            </a:r>
            <a:r>
              <a:rPr lang="en-US" altLang="en-US"/>
              <a:t>)</a:t>
            </a:r>
          </a:p>
        </p:txBody>
      </p:sp>
      <p:sp>
        <p:nvSpPr>
          <p:cNvPr id="452611" name="Rectangle 3">
            <a:extLst>
              <a:ext uri="{FF2B5EF4-FFF2-40B4-BE49-F238E27FC236}">
                <a16:creationId xmlns:a16="http://schemas.microsoft.com/office/drawing/2014/main" id="{8833775B-9E0E-41AA-87D1-82CFFA3031ED}"/>
              </a:ext>
            </a:extLst>
          </p:cNvPr>
          <p:cNvSpPr>
            <a:spLocks noGrp="1" noChangeArrowheads="1"/>
          </p:cNvSpPr>
          <p:nvPr>
            <p:ph type="body" idx="1"/>
          </p:nvPr>
        </p:nvSpPr>
        <p:spPr>
          <a:xfrm>
            <a:off x="2133600" y="1449389"/>
            <a:ext cx="7918450" cy="1431925"/>
          </a:xfrm>
        </p:spPr>
        <p:txBody>
          <a:bodyPr/>
          <a:lstStyle/>
          <a:p>
            <a:pPr lvl="1"/>
            <a:r>
              <a:rPr lang="en-US" altLang="en-US" b="1"/>
              <a:t>Copy redo log files to a designated storage device after a log switch has occurred</a:t>
            </a:r>
          </a:p>
          <a:p>
            <a:pPr lvl="1"/>
            <a:r>
              <a:rPr lang="en-US" altLang="en-US" b="1"/>
              <a:t>Can collect transaction redo data and transmit that data to standby destinations</a:t>
            </a:r>
          </a:p>
        </p:txBody>
      </p:sp>
      <p:sp>
        <p:nvSpPr>
          <p:cNvPr id="452612" name="Line 4">
            <a:extLst>
              <a:ext uri="{FF2B5EF4-FFF2-40B4-BE49-F238E27FC236}">
                <a16:creationId xmlns:a16="http://schemas.microsoft.com/office/drawing/2014/main" id="{27969D56-B236-4C7B-AF83-4471EBEAA6D0}"/>
              </a:ext>
            </a:extLst>
          </p:cNvPr>
          <p:cNvSpPr>
            <a:spLocks noChangeShapeType="1"/>
          </p:cNvSpPr>
          <p:nvPr/>
        </p:nvSpPr>
        <p:spPr bwMode="auto">
          <a:xfrm>
            <a:off x="4572000" y="4648200"/>
            <a:ext cx="9906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3" name="Line 5">
            <a:extLst>
              <a:ext uri="{FF2B5EF4-FFF2-40B4-BE49-F238E27FC236}">
                <a16:creationId xmlns:a16="http://schemas.microsoft.com/office/drawing/2014/main" id="{6F1FBD01-284B-4411-B7E2-247E0722C91A}"/>
              </a:ext>
            </a:extLst>
          </p:cNvPr>
          <p:cNvSpPr>
            <a:spLocks noChangeShapeType="1"/>
          </p:cNvSpPr>
          <p:nvPr/>
        </p:nvSpPr>
        <p:spPr bwMode="auto">
          <a:xfrm>
            <a:off x="6781800" y="4648200"/>
            <a:ext cx="13716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4" name="Text Box 6">
            <a:extLst>
              <a:ext uri="{FF2B5EF4-FFF2-40B4-BE49-F238E27FC236}">
                <a16:creationId xmlns:a16="http://schemas.microsoft.com/office/drawing/2014/main" id="{A3333D38-C9CC-4465-A846-CE0E0DC05456}"/>
              </a:ext>
            </a:extLst>
          </p:cNvPr>
          <p:cNvSpPr txBox="1">
            <a:spLocks noChangeArrowheads="1"/>
          </p:cNvSpPr>
          <p:nvPr/>
        </p:nvSpPr>
        <p:spPr bwMode="auto">
          <a:xfrm>
            <a:off x="3124200" y="5330825"/>
            <a:ext cx="1905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Archiver process</a:t>
            </a:r>
          </a:p>
        </p:txBody>
      </p:sp>
      <p:sp>
        <p:nvSpPr>
          <p:cNvPr id="452615" name="Text Box 7">
            <a:extLst>
              <a:ext uri="{FF2B5EF4-FFF2-40B4-BE49-F238E27FC236}">
                <a16:creationId xmlns:a16="http://schemas.microsoft.com/office/drawing/2014/main" id="{10CD5732-979C-493D-AA14-0BA6CB26FF9E}"/>
              </a:ext>
            </a:extLst>
          </p:cNvPr>
          <p:cNvSpPr txBox="1">
            <a:spLocks noChangeArrowheads="1"/>
          </p:cNvSpPr>
          <p:nvPr/>
        </p:nvSpPr>
        <p:spPr bwMode="auto">
          <a:xfrm>
            <a:off x="7721600" y="5330825"/>
            <a:ext cx="1905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Archive destination </a:t>
            </a:r>
          </a:p>
        </p:txBody>
      </p:sp>
      <p:pic>
        <p:nvPicPr>
          <p:cNvPr id="452616" name="Picture 8" descr="Concept: Safe, Security ">
            <a:extLst>
              <a:ext uri="{FF2B5EF4-FFF2-40B4-BE49-F238E27FC236}">
                <a16:creationId xmlns:a16="http://schemas.microsoft.com/office/drawing/2014/main" id="{2218BE09-0855-475A-B68F-37BA210052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2288" y="3937000"/>
            <a:ext cx="1065212" cy="1200150"/>
          </a:xfrm>
          <a:prstGeom prst="rect">
            <a:avLst/>
          </a:prstGeom>
          <a:noFill/>
          <a:extLst>
            <a:ext uri="{909E8E84-426E-40DD-AFC4-6F175D3DCCD1}">
              <a14:hiddenFill xmlns:a14="http://schemas.microsoft.com/office/drawing/2010/main">
                <a:solidFill>
                  <a:srgbClr val="FFFFFF"/>
                </a:solidFill>
              </a14:hiddenFill>
            </a:ext>
          </a:extLst>
        </p:spPr>
      </p:pic>
      <p:sp>
        <p:nvSpPr>
          <p:cNvPr id="452617" name="Text Box 9">
            <a:extLst>
              <a:ext uri="{FF2B5EF4-FFF2-40B4-BE49-F238E27FC236}">
                <a16:creationId xmlns:a16="http://schemas.microsoft.com/office/drawing/2014/main" id="{40570AC3-9FF2-4600-99C2-8FAA9C2BB42E}"/>
              </a:ext>
            </a:extLst>
          </p:cNvPr>
          <p:cNvSpPr txBox="1">
            <a:spLocks noChangeArrowheads="1"/>
          </p:cNvSpPr>
          <p:nvPr/>
        </p:nvSpPr>
        <p:spPr bwMode="auto">
          <a:xfrm>
            <a:off x="5294313" y="5330825"/>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a:latin typeface="Arial" panose="020B0604020202020204" pitchFamily="34" charset="0"/>
              </a:rPr>
              <a:t>Copies of redo log files</a:t>
            </a:r>
          </a:p>
        </p:txBody>
      </p:sp>
      <p:sp>
        <p:nvSpPr>
          <p:cNvPr id="452618" name="Rectangle 10">
            <a:extLst>
              <a:ext uri="{FF2B5EF4-FFF2-40B4-BE49-F238E27FC236}">
                <a16:creationId xmlns:a16="http://schemas.microsoft.com/office/drawing/2014/main" id="{E2291654-A8A1-4507-859C-AD42F32957D1}"/>
              </a:ext>
            </a:extLst>
          </p:cNvPr>
          <p:cNvSpPr>
            <a:spLocks noChangeArrowheads="1"/>
          </p:cNvSpPr>
          <p:nvPr/>
        </p:nvSpPr>
        <p:spPr bwMode="blackWhite">
          <a:xfrm>
            <a:off x="5468938" y="4038600"/>
            <a:ext cx="1325562" cy="11430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lvl1pPr algn="l" defTabSz="1041400">
              <a:spcBef>
                <a:spcPct val="0"/>
              </a:spcBef>
              <a:defRPr sz="2400">
                <a:solidFill>
                  <a:schemeClr val="tx1"/>
                </a:solidFill>
                <a:latin typeface="Times New Roman" panose="02020603050405020304" pitchFamily="18" charset="0"/>
              </a:defRPr>
            </a:lvl1pPr>
            <a:lvl2pPr marL="461963" algn="l" defTabSz="1041400">
              <a:spcBef>
                <a:spcPct val="0"/>
              </a:spcBef>
              <a:defRPr sz="2400">
                <a:solidFill>
                  <a:schemeClr val="tx1"/>
                </a:solidFill>
                <a:latin typeface="Times New Roman" panose="02020603050405020304" pitchFamily="18" charset="0"/>
              </a:defRPr>
            </a:lvl2pPr>
            <a:lvl3pPr marL="925513" algn="l" defTabSz="1041400">
              <a:spcBef>
                <a:spcPct val="0"/>
              </a:spcBef>
              <a:defRPr sz="2400">
                <a:solidFill>
                  <a:schemeClr val="tx1"/>
                </a:solidFill>
                <a:latin typeface="Times New Roman" panose="02020603050405020304" pitchFamily="18" charset="0"/>
              </a:defRPr>
            </a:lvl3pPr>
            <a:lvl4pPr marL="1389063" algn="l" defTabSz="1041400">
              <a:spcBef>
                <a:spcPct val="0"/>
              </a:spcBef>
              <a:defRPr sz="2400">
                <a:solidFill>
                  <a:schemeClr val="tx1"/>
                </a:solidFill>
                <a:latin typeface="Times New Roman" panose="02020603050405020304" pitchFamily="18" charset="0"/>
              </a:defRPr>
            </a:lvl4pPr>
            <a:lvl5pPr marL="1854200" algn="l" defTabSz="1041400">
              <a:spcBef>
                <a:spcPct val="0"/>
              </a:spcBef>
              <a:defRPr sz="2400">
                <a:solidFill>
                  <a:schemeClr val="tx1"/>
                </a:solidFill>
                <a:latin typeface="Times New Roman" panose="02020603050405020304" pitchFamily="18" charset="0"/>
              </a:defRPr>
            </a:lvl5pPr>
            <a:lvl6pPr marL="2311400" defTabSz="1041400" fontAlgn="base">
              <a:spcBef>
                <a:spcPct val="0"/>
              </a:spcBef>
              <a:spcAft>
                <a:spcPct val="0"/>
              </a:spcAft>
              <a:defRPr sz="2400">
                <a:solidFill>
                  <a:schemeClr val="tx1"/>
                </a:solidFill>
                <a:latin typeface="Times New Roman" panose="02020603050405020304" pitchFamily="18" charset="0"/>
              </a:defRPr>
            </a:lvl6pPr>
            <a:lvl7pPr marL="2768600" defTabSz="1041400" fontAlgn="base">
              <a:spcBef>
                <a:spcPct val="0"/>
              </a:spcBef>
              <a:spcAft>
                <a:spcPct val="0"/>
              </a:spcAft>
              <a:defRPr sz="2400">
                <a:solidFill>
                  <a:schemeClr val="tx1"/>
                </a:solidFill>
                <a:latin typeface="Times New Roman" panose="02020603050405020304" pitchFamily="18" charset="0"/>
              </a:defRPr>
            </a:lvl7pPr>
            <a:lvl8pPr marL="3225800" defTabSz="1041400" fontAlgn="base">
              <a:spcBef>
                <a:spcPct val="0"/>
              </a:spcBef>
              <a:spcAft>
                <a:spcPct val="0"/>
              </a:spcAft>
              <a:defRPr sz="2400">
                <a:solidFill>
                  <a:schemeClr val="tx1"/>
                </a:solidFill>
                <a:latin typeface="Times New Roman" panose="02020603050405020304" pitchFamily="18" charset="0"/>
              </a:defRPr>
            </a:lvl8pPr>
            <a:lvl9pPr marL="3683000" defTabSz="10414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5000"/>
              </a:lnSpc>
              <a:spcBef>
                <a:spcPct val="50000"/>
              </a:spcBef>
              <a:buClrTx/>
              <a:buFontTx/>
              <a:buNone/>
            </a:pPr>
            <a:endParaRPr lang="en-US" altLang="en-US" sz="1800">
              <a:solidFill>
                <a:schemeClr val="bg2"/>
              </a:solidFill>
              <a:latin typeface="Arial" panose="020B0604020202020204" pitchFamily="34" charset="0"/>
            </a:endParaRPr>
          </a:p>
        </p:txBody>
      </p:sp>
      <p:grpSp>
        <p:nvGrpSpPr>
          <p:cNvPr id="452619" name="Group 11">
            <a:extLst>
              <a:ext uri="{FF2B5EF4-FFF2-40B4-BE49-F238E27FC236}">
                <a16:creationId xmlns:a16="http://schemas.microsoft.com/office/drawing/2014/main" id="{68EA61A6-1695-4386-A1DE-9B7A6B50F617}"/>
              </a:ext>
            </a:extLst>
          </p:cNvPr>
          <p:cNvGrpSpPr>
            <a:grpSpLocks/>
          </p:cNvGrpSpPr>
          <p:nvPr/>
        </p:nvGrpSpPr>
        <p:grpSpPr bwMode="auto">
          <a:xfrm>
            <a:off x="5786438" y="4130675"/>
            <a:ext cx="692150" cy="958850"/>
            <a:chOff x="2593" y="2912"/>
            <a:chExt cx="436" cy="604"/>
          </a:xfrm>
        </p:grpSpPr>
        <p:grpSp>
          <p:nvGrpSpPr>
            <p:cNvPr id="452620" name="Group 12">
              <a:extLst>
                <a:ext uri="{FF2B5EF4-FFF2-40B4-BE49-F238E27FC236}">
                  <a16:creationId xmlns:a16="http://schemas.microsoft.com/office/drawing/2014/main" id="{17A48CA4-D7B6-4525-8E48-BFBBFA03B39F}"/>
                </a:ext>
              </a:extLst>
            </p:cNvPr>
            <p:cNvGrpSpPr>
              <a:grpSpLocks/>
            </p:cNvGrpSpPr>
            <p:nvPr/>
          </p:nvGrpSpPr>
          <p:grpSpPr bwMode="auto">
            <a:xfrm>
              <a:off x="2593" y="3178"/>
              <a:ext cx="436" cy="338"/>
              <a:chOff x="2128" y="3492"/>
              <a:chExt cx="532" cy="412"/>
            </a:xfrm>
          </p:grpSpPr>
          <p:sp>
            <p:nvSpPr>
              <p:cNvPr id="452621" name="Rectangle 13">
                <a:extLst>
                  <a:ext uri="{FF2B5EF4-FFF2-40B4-BE49-F238E27FC236}">
                    <a16:creationId xmlns:a16="http://schemas.microsoft.com/office/drawing/2014/main" id="{FE706732-0677-45B3-8FC0-51A6DAF3B929}"/>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22" name="Oval 14">
                <a:extLst>
                  <a:ext uri="{FF2B5EF4-FFF2-40B4-BE49-F238E27FC236}">
                    <a16:creationId xmlns:a16="http://schemas.microsoft.com/office/drawing/2014/main" id="{73EC0F48-240D-44FC-8666-0490C95E199E}"/>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23" name="Oval 15">
                <a:extLst>
                  <a:ext uri="{FF2B5EF4-FFF2-40B4-BE49-F238E27FC236}">
                    <a16:creationId xmlns:a16="http://schemas.microsoft.com/office/drawing/2014/main" id="{EA7D21DB-880A-498A-BF26-83B52E3DC370}"/>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52624" name="Group 16">
              <a:extLst>
                <a:ext uri="{FF2B5EF4-FFF2-40B4-BE49-F238E27FC236}">
                  <a16:creationId xmlns:a16="http://schemas.microsoft.com/office/drawing/2014/main" id="{EB19C95E-A6A5-4F3B-AED0-7E5C413C8964}"/>
                </a:ext>
              </a:extLst>
            </p:cNvPr>
            <p:cNvGrpSpPr>
              <a:grpSpLocks/>
            </p:cNvGrpSpPr>
            <p:nvPr/>
          </p:nvGrpSpPr>
          <p:grpSpPr bwMode="auto">
            <a:xfrm>
              <a:off x="2593" y="2912"/>
              <a:ext cx="436" cy="338"/>
              <a:chOff x="2128" y="2685"/>
              <a:chExt cx="532" cy="412"/>
            </a:xfrm>
          </p:grpSpPr>
          <p:sp>
            <p:nvSpPr>
              <p:cNvPr id="452625" name="Rectangle 17">
                <a:extLst>
                  <a:ext uri="{FF2B5EF4-FFF2-40B4-BE49-F238E27FC236}">
                    <a16:creationId xmlns:a16="http://schemas.microsoft.com/office/drawing/2014/main" id="{860AB8DB-B16F-4477-82AB-14D4C1F5B702}"/>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26" name="Oval 18">
                <a:extLst>
                  <a:ext uri="{FF2B5EF4-FFF2-40B4-BE49-F238E27FC236}">
                    <a16:creationId xmlns:a16="http://schemas.microsoft.com/office/drawing/2014/main" id="{AFF0CCBB-D44E-4F51-AC8C-7254AE584C65}"/>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27" name="Oval 19">
                <a:extLst>
                  <a:ext uri="{FF2B5EF4-FFF2-40B4-BE49-F238E27FC236}">
                    <a16:creationId xmlns:a16="http://schemas.microsoft.com/office/drawing/2014/main" id="{D2D12BDB-9904-408E-B2E3-30BC48B3C070}"/>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52628" name="Rectangle 20">
            <a:extLst>
              <a:ext uri="{FF2B5EF4-FFF2-40B4-BE49-F238E27FC236}">
                <a16:creationId xmlns:a16="http://schemas.microsoft.com/office/drawing/2014/main" id="{85956F0C-D478-41B0-AB2F-83C493522A93}"/>
              </a:ext>
            </a:extLst>
          </p:cNvPr>
          <p:cNvSpPr>
            <a:spLocks noChangeArrowheads="1"/>
          </p:cNvSpPr>
          <p:nvPr/>
        </p:nvSpPr>
        <p:spPr bwMode="auto">
          <a:xfrm>
            <a:off x="5383213" y="3962400"/>
            <a:ext cx="1498600" cy="1295400"/>
          </a:xfrm>
          <a:prstGeom prst="rect">
            <a:avLst/>
          </a:prstGeom>
          <a:noFill/>
          <a:ln w="28575">
            <a:solidFill>
              <a:schemeClr val="tx1"/>
            </a:solidFill>
            <a:prstDash val="dashDot"/>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29" name="Oval 21">
            <a:extLst>
              <a:ext uri="{FF2B5EF4-FFF2-40B4-BE49-F238E27FC236}">
                <a16:creationId xmlns:a16="http://schemas.microsoft.com/office/drawing/2014/main" id="{28F87B73-0AE6-4109-B946-7EE31077B9FF}"/>
              </a:ext>
            </a:extLst>
          </p:cNvPr>
          <p:cNvSpPr>
            <a:spLocks noChangeArrowheads="1"/>
          </p:cNvSpPr>
          <p:nvPr/>
        </p:nvSpPr>
        <p:spPr bwMode="blackWhite">
          <a:xfrm>
            <a:off x="3370264" y="4292600"/>
            <a:ext cx="1412875" cy="711200"/>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ARC</a:t>
            </a:r>
            <a:r>
              <a:rPr lang="en-US" altLang="en-US" sz="1800" i="1">
                <a:latin typeface="Arial" panose="020B0604020202020204" pitchFamily="34" charset="0"/>
              </a:rPr>
              <a:t>n</a:t>
            </a:r>
          </a:p>
        </p:txBody>
      </p:sp>
      <p:grpSp>
        <p:nvGrpSpPr>
          <p:cNvPr id="452630" name="Group 22">
            <a:extLst>
              <a:ext uri="{FF2B5EF4-FFF2-40B4-BE49-F238E27FC236}">
                <a16:creationId xmlns:a16="http://schemas.microsoft.com/office/drawing/2014/main" id="{FFB7F336-2E6F-4370-87A1-F9B1ED78A3B2}"/>
              </a:ext>
            </a:extLst>
          </p:cNvPr>
          <p:cNvGrpSpPr>
            <a:grpSpLocks/>
          </p:cNvGrpSpPr>
          <p:nvPr/>
        </p:nvGrpSpPr>
        <p:grpSpPr bwMode="auto">
          <a:xfrm>
            <a:off x="8382000" y="4495800"/>
            <a:ext cx="361950" cy="501650"/>
            <a:chOff x="2593" y="2912"/>
            <a:chExt cx="436" cy="604"/>
          </a:xfrm>
        </p:grpSpPr>
        <p:grpSp>
          <p:nvGrpSpPr>
            <p:cNvPr id="452631" name="Group 23">
              <a:extLst>
                <a:ext uri="{FF2B5EF4-FFF2-40B4-BE49-F238E27FC236}">
                  <a16:creationId xmlns:a16="http://schemas.microsoft.com/office/drawing/2014/main" id="{55C16D49-789E-43B3-A6CF-20C2910FBE03}"/>
                </a:ext>
              </a:extLst>
            </p:cNvPr>
            <p:cNvGrpSpPr>
              <a:grpSpLocks/>
            </p:cNvGrpSpPr>
            <p:nvPr/>
          </p:nvGrpSpPr>
          <p:grpSpPr bwMode="auto">
            <a:xfrm>
              <a:off x="2593" y="3178"/>
              <a:ext cx="436" cy="338"/>
              <a:chOff x="2128" y="3492"/>
              <a:chExt cx="532" cy="412"/>
            </a:xfrm>
          </p:grpSpPr>
          <p:sp>
            <p:nvSpPr>
              <p:cNvPr id="452632" name="Rectangle 24">
                <a:extLst>
                  <a:ext uri="{FF2B5EF4-FFF2-40B4-BE49-F238E27FC236}">
                    <a16:creationId xmlns:a16="http://schemas.microsoft.com/office/drawing/2014/main" id="{5954C2DE-A2EE-49D6-BC61-406EC2D4E741}"/>
                  </a:ext>
                </a:extLst>
              </p:cNvPr>
              <p:cNvSpPr>
                <a:spLocks noChangeArrowheads="1"/>
              </p:cNvSpPr>
              <p:nvPr/>
            </p:nvSpPr>
            <p:spPr bwMode="auto">
              <a:xfrm>
                <a:off x="2128" y="3576"/>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33" name="Oval 25">
                <a:extLst>
                  <a:ext uri="{FF2B5EF4-FFF2-40B4-BE49-F238E27FC236}">
                    <a16:creationId xmlns:a16="http://schemas.microsoft.com/office/drawing/2014/main" id="{B2E71F03-7AFD-449C-81DC-C0D6207CE741}"/>
                  </a:ext>
                </a:extLst>
              </p:cNvPr>
              <p:cNvSpPr>
                <a:spLocks noChangeArrowheads="1"/>
              </p:cNvSpPr>
              <p:nvPr/>
            </p:nvSpPr>
            <p:spPr bwMode="auto">
              <a:xfrm>
                <a:off x="2128" y="3492"/>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34" name="Oval 26">
                <a:extLst>
                  <a:ext uri="{FF2B5EF4-FFF2-40B4-BE49-F238E27FC236}">
                    <a16:creationId xmlns:a16="http://schemas.microsoft.com/office/drawing/2014/main" id="{B9271374-3DC3-4291-8533-81F132059E49}"/>
                  </a:ext>
                </a:extLst>
              </p:cNvPr>
              <p:cNvSpPr>
                <a:spLocks noChangeArrowheads="1"/>
              </p:cNvSpPr>
              <p:nvPr/>
            </p:nvSpPr>
            <p:spPr bwMode="auto">
              <a:xfrm>
                <a:off x="2128" y="3746"/>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52635" name="Group 27">
              <a:extLst>
                <a:ext uri="{FF2B5EF4-FFF2-40B4-BE49-F238E27FC236}">
                  <a16:creationId xmlns:a16="http://schemas.microsoft.com/office/drawing/2014/main" id="{80EFE63D-9627-42CB-828C-CD98AC67DDE8}"/>
                </a:ext>
              </a:extLst>
            </p:cNvPr>
            <p:cNvGrpSpPr>
              <a:grpSpLocks/>
            </p:cNvGrpSpPr>
            <p:nvPr/>
          </p:nvGrpSpPr>
          <p:grpSpPr bwMode="auto">
            <a:xfrm>
              <a:off x="2593" y="2912"/>
              <a:ext cx="436" cy="338"/>
              <a:chOff x="2128" y="2685"/>
              <a:chExt cx="532" cy="412"/>
            </a:xfrm>
          </p:grpSpPr>
          <p:sp>
            <p:nvSpPr>
              <p:cNvPr id="452636" name="Rectangle 28">
                <a:extLst>
                  <a:ext uri="{FF2B5EF4-FFF2-40B4-BE49-F238E27FC236}">
                    <a16:creationId xmlns:a16="http://schemas.microsoft.com/office/drawing/2014/main" id="{0C092E90-8F3E-43A5-8031-EC20110FA762}"/>
                  </a:ext>
                </a:extLst>
              </p:cNvPr>
              <p:cNvSpPr>
                <a:spLocks noChangeArrowheads="1"/>
              </p:cNvSpPr>
              <p:nvPr/>
            </p:nvSpPr>
            <p:spPr bwMode="auto">
              <a:xfrm>
                <a:off x="2128" y="2769"/>
                <a:ext cx="532" cy="246"/>
              </a:xfrm>
              <a:prstGeom prst="rect">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37" name="Oval 29">
                <a:extLst>
                  <a:ext uri="{FF2B5EF4-FFF2-40B4-BE49-F238E27FC236}">
                    <a16:creationId xmlns:a16="http://schemas.microsoft.com/office/drawing/2014/main" id="{20C9CD5D-B2C7-4CA2-804E-C15370A5AD99}"/>
                  </a:ext>
                </a:extLst>
              </p:cNvPr>
              <p:cNvSpPr>
                <a:spLocks noChangeArrowheads="1"/>
              </p:cNvSpPr>
              <p:nvPr/>
            </p:nvSpPr>
            <p:spPr bwMode="auto">
              <a:xfrm>
                <a:off x="2128" y="2685"/>
                <a:ext cx="532" cy="158"/>
              </a:xfrm>
              <a:prstGeom prst="ellipse">
                <a:avLst/>
              </a:prstGeom>
              <a:gradFill rotWithShape="0">
                <a:gsLst>
                  <a:gs pos="0">
                    <a:srgbClr val="99FFFF">
                      <a:gamma/>
                      <a:shade val="89804"/>
                      <a:invGamma/>
                    </a:srgbClr>
                  </a:gs>
                  <a:gs pos="100000">
                    <a:srgbClr val="99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2638" name="Oval 30">
                <a:extLst>
                  <a:ext uri="{FF2B5EF4-FFF2-40B4-BE49-F238E27FC236}">
                    <a16:creationId xmlns:a16="http://schemas.microsoft.com/office/drawing/2014/main" id="{C849427F-BEF8-40CA-BCFE-512CAC38C1F7}"/>
                  </a:ext>
                </a:extLst>
              </p:cNvPr>
              <p:cNvSpPr>
                <a:spLocks noChangeArrowheads="1"/>
              </p:cNvSpPr>
              <p:nvPr/>
            </p:nvSpPr>
            <p:spPr bwMode="auto">
              <a:xfrm>
                <a:off x="2128" y="2939"/>
                <a:ext cx="532" cy="158"/>
              </a:xfrm>
              <a:prstGeom prst="ellipse">
                <a:avLst/>
              </a:prstGeom>
              <a:gradFill rotWithShape="0">
                <a:gsLst>
                  <a:gs pos="0">
                    <a:srgbClr val="99FFFF">
                      <a:gamma/>
                      <a:shade val="89804"/>
                      <a:invGamma/>
                    </a:srgbClr>
                  </a:gs>
                  <a:gs pos="50000">
                    <a:srgbClr val="99FFFF"/>
                  </a:gs>
                  <a:gs pos="100000">
                    <a:srgbClr val="99FFFF">
                      <a:gamma/>
                      <a:shade val="89804"/>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80" name="Rectangle 4">
            <a:extLst>
              <a:ext uri="{FF2B5EF4-FFF2-40B4-BE49-F238E27FC236}">
                <a16:creationId xmlns:a16="http://schemas.microsoft.com/office/drawing/2014/main" id="{0301AEB3-E9DF-463E-9831-C2BE0E9F5DE2}"/>
              </a:ext>
            </a:extLst>
          </p:cNvPr>
          <p:cNvSpPr>
            <a:spLocks noGrp="1" noChangeArrowheads="1"/>
          </p:cNvSpPr>
          <p:nvPr>
            <p:ph type="title"/>
          </p:nvPr>
        </p:nvSpPr>
        <p:spPr/>
        <p:txBody>
          <a:bodyPr/>
          <a:lstStyle/>
          <a:p>
            <a:r>
              <a:rPr lang="en-US" altLang="en-US"/>
              <a:t>Other Processes</a:t>
            </a:r>
            <a:br>
              <a:rPr lang="en-US" altLang="en-US"/>
            </a:br>
            <a:endParaRPr lang="en-US" altLang="en-US"/>
          </a:p>
        </p:txBody>
      </p:sp>
      <p:sp>
        <p:nvSpPr>
          <p:cNvPr id="485381" name="Rectangle 5">
            <a:extLst>
              <a:ext uri="{FF2B5EF4-FFF2-40B4-BE49-F238E27FC236}">
                <a16:creationId xmlns:a16="http://schemas.microsoft.com/office/drawing/2014/main" id="{145D1CAA-87D9-4F24-BAA1-D3215D487A4E}"/>
              </a:ext>
            </a:extLst>
          </p:cNvPr>
          <p:cNvSpPr>
            <a:spLocks noGrp="1" noChangeArrowheads="1"/>
          </p:cNvSpPr>
          <p:nvPr>
            <p:ph type="body" idx="1"/>
          </p:nvPr>
        </p:nvSpPr>
        <p:spPr>
          <a:xfrm>
            <a:off x="2133600" y="1449388"/>
            <a:ext cx="7918450" cy="2971800"/>
          </a:xfrm>
        </p:spPr>
        <p:txBody>
          <a:bodyPr/>
          <a:lstStyle/>
          <a:p>
            <a:pPr lvl="1"/>
            <a:r>
              <a:rPr lang="en-US" altLang="en-US" b="1"/>
              <a:t>MMON: Performs manageability-related background tasks</a:t>
            </a:r>
          </a:p>
          <a:p>
            <a:pPr lvl="1"/>
            <a:r>
              <a:rPr lang="en-US" altLang="en-US" b="1"/>
              <a:t>MMNL: Performs frequent and lightweight manageability-related tasks</a:t>
            </a:r>
          </a:p>
          <a:p>
            <a:pPr lvl="1"/>
            <a:r>
              <a:rPr lang="en-US" altLang="en-US" b="1"/>
              <a:t>MMAN: Performs automatic memory management tasks</a:t>
            </a:r>
          </a:p>
          <a:p>
            <a:pPr lvl="1"/>
            <a:r>
              <a:rPr lang="en-US" altLang="en-US" b="1"/>
              <a:t>CJQ0: Runs user jobs used in batch processing</a:t>
            </a:r>
          </a:p>
          <a:p>
            <a:pPr lvl="1"/>
            <a:r>
              <a:rPr lang="en-US" altLang="en-US" b="1"/>
              <a:t>QMNx: Monitors the Streams Advanced Queuing message queues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a:extLst>
              <a:ext uri="{FF2B5EF4-FFF2-40B4-BE49-F238E27FC236}">
                <a16:creationId xmlns:a16="http://schemas.microsoft.com/office/drawing/2014/main" id="{43E07F1B-7AEB-40F6-923A-31E967E7258A}"/>
              </a:ext>
            </a:extLst>
          </p:cNvPr>
          <p:cNvSpPr>
            <a:spLocks noGrp="1" noChangeArrowheads="1"/>
          </p:cNvSpPr>
          <p:nvPr>
            <p:ph type="title"/>
          </p:nvPr>
        </p:nvSpPr>
        <p:spPr>
          <a:xfrm>
            <a:off x="2592924" y="255588"/>
            <a:ext cx="8911687" cy="1649412"/>
          </a:xfrm>
        </p:spPr>
        <p:txBody>
          <a:bodyPr/>
          <a:lstStyle/>
          <a:p>
            <a:r>
              <a:rPr lang="en-US" altLang="en-US" dirty="0"/>
              <a:t>Oracle Database Memory Structures</a:t>
            </a:r>
          </a:p>
        </p:txBody>
      </p:sp>
      <p:sp>
        <p:nvSpPr>
          <p:cNvPr id="409603" name="Text Box 3">
            <a:extLst>
              <a:ext uri="{FF2B5EF4-FFF2-40B4-BE49-F238E27FC236}">
                <a16:creationId xmlns:a16="http://schemas.microsoft.com/office/drawing/2014/main" id="{307396E4-5D89-44B9-99ED-F2D4C8A2BC9A}"/>
              </a:ext>
            </a:extLst>
          </p:cNvPr>
          <p:cNvSpPr txBox="1">
            <a:spLocks noChangeArrowheads="1"/>
          </p:cNvSpPr>
          <p:nvPr/>
        </p:nvSpPr>
        <p:spPr bwMode="auto">
          <a:xfrm>
            <a:off x="10204450" y="1936750"/>
            <a:ext cx="1643062" cy="971550"/>
          </a:xfrm>
          <a:prstGeom prst="rect">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buClrTx/>
              <a:buFontTx/>
              <a:buNone/>
            </a:pPr>
            <a:r>
              <a:rPr lang="en-US" altLang="en-US" sz="1400" dirty="0">
                <a:solidFill>
                  <a:srgbClr val="0000CC"/>
                </a:solidFill>
              </a:rPr>
              <a:t>DB structures</a:t>
            </a:r>
          </a:p>
          <a:p>
            <a:pPr algn="l" eaLnBrk="0" hangingPunct="0">
              <a:spcBef>
                <a:spcPct val="0"/>
              </a:spcBef>
              <a:buClrTx/>
              <a:buFontTx/>
              <a:buNone/>
            </a:pPr>
            <a:r>
              <a:rPr lang="en-US" altLang="en-US" sz="1400" dirty="0"/>
              <a:t> </a:t>
            </a:r>
            <a:r>
              <a:rPr lang="en-US" altLang="en-US" sz="1400" dirty="0">
                <a:sym typeface="Wingdings" panose="05000000000000000000" pitchFamily="2" charset="2"/>
              </a:rPr>
              <a:t></a:t>
            </a:r>
            <a:r>
              <a:rPr lang="en-US" altLang="en-US" sz="1400" dirty="0">
                <a:solidFill>
                  <a:srgbClr val="FF0000"/>
                </a:solidFill>
              </a:rPr>
              <a:t>Memory</a:t>
            </a:r>
          </a:p>
          <a:p>
            <a:pPr algn="l" eaLnBrk="0" hangingPunct="0">
              <a:spcBef>
                <a:spcPct val="0"/>
              </a:spcBef>
              <a:buClrTx/>
              <a:buFontTx/>
              <a:buNone/>
            </a:pPr>
            <a:r>
              <a:rPr lang="en-US" altLang="en-US" sz="1400" dirty="0"/>
              <a:t> - Process</a:t>
            </a:r>
          </a:p>
          <a:p>
            <a:pPr algn="l" eaLnBrk="0" hangingPunct="0">
              <a:spcBef>
                <a:spcPct val="0"/>
              </a:spcBef>
              <a:buClrTx/>
              <a:buFontTx/>
              <a:buNone/>
            </a:pPr>
            <a:r>
              <a:rPr lang="en-US" altLang="en-US" sz="1400" dirty="0"/>
              <a:t> - Storage</a:t>
            </a:r>
          </a:p>
        </p:txBody>
      </p:sp>
      <p:pic>
        <p:nvPicPr>
          <p:cNvPr id="105" name="Picture 32762">
            <a:extLst>
              <a:ext uri="{FF2B5EF4-FFF2-40B4-BE49-F238E27FC236}">
                <a16:creationId xmlns:a16="http://schemas.microsoft.com/office/drawing/2014/main" id="{9591E109-5F4E-4ACD-B700-3625184D10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0234" y="1506538"/>
            <a:ext cx="7277100" cy="4429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a:extLst>
              <a:ext uri="{FF2B5EF4-FFF2-40B4-BE49-F238E27FC236}">
                <a16:creationId xmlns:a16="http://schemas.microsoft.com/office/drawing/2014/main" id="{5214DF59-58B5-4BCC-85CF-8C6C144841D4}"/>
              </a:ext>
            </a:extLst>
          </p:cNvPr>
          <p:cNvSpPr>
            <a:spLocks noGrp="1" noChangeArrowheads="1"/>
          </p:cNvSpPr>
          <p:nvPr>
            <p:ph type="title"/>
          </p:nvPr>
        </p:nvSpPr>
        <p:spPr/>
        <p:txBody>
          <a:bodyPr/>
          <a:lstStyle/>
          <a:p>
            <a:r>
              <a:rPr lang="en-US" altLang="en-US">
                <a:solidFill>
                  <a:schemeClr val="tx1"/>
                </a:solidFill>
              </a:rPr>
              <a:t>Database Buffer Cache</a:t>
            </a:r>
            <a:br>
              <a:rPr lang="en-US" altLang="en-US">
                <a:solidFill>
                  <a:schemeClr val="tx1"/>
                </a:solidFill>
              </a:rPr>
            </a:br>
            <a:endParaRPr lang="en-US" altLang="en-US">
              <a:solidFill>
                <a:schemeClr val="tx1"/>
              </a:solidFill>
            </a:endParaRPr>
          </a:p>
        </p:txBody>
      </p:sp>
      <p:sp>
        <p:nvSpPr>
          <p:cNvPr id="413699" name="Rectangle 3">
            <a:extLst>
              <a:ext uri="{FF2B5EF4-FFF2-40B4-BE49-F238E27FC236}">
                <a16:creationId xmlns:a16="http://schemas.microsoft.com/office/drawing/2014/main" id="{18D84A10-5EB1-46D1-84C9-865E9EC4B8B4}"/>
              </a:ext>
            </a:extLst>
          </p:cNvPr>
          <p:cNvSpPr>
            <a:spLocks noGrp="1" noChangeArrowheads="1"/>
          </p:cNvSpPr>
          <p:nvPr>
            <p:ph type="body" idx="1"/>
          </p:nvPr>
        </p:nvSpPr>
        <p:spPr>
          <a:xfrm>
            <a:off x="2133600" y="1449389"/>
            <a:ext cx="7918450" cy="1163637"/>
          </a:xfrm>
        </p:spPr>
        <p:txBody>
          <a:bodyPr/>
          <a:lstStyle/>
          <a:p>
            <a:pPr lvl="1"/>
            <a:r>
              <a:rPr lang="en-US" altLang="en-US" b="1" dirty="0">
                <a:solidFill>
                  <a:schemeClr val="tx1"/>
                </a:solidFill>
              </a:rPr>
              <a:t>Is part of the SGA </a:t>
            </a:r>
          </a:p>
          <a:p>
            <a:pPr lvl="1"/>
            <a:r>
              <a:rPr lang="en-US" altLang="en-US" b="1" dirty="0">
                <a:solidFill>
                  <a:schemeClr val="tx1"/>
                </a:solidFill>
              </a:rPr>
              <a:t>Holds copies of data blocks that are read from data files</a:t>
            </a:r>
          </a:p>
          <a:p>
            <a:pPr lvl="1"/>
            <a:r>
              <a:rPr lang="en-US" altLang="en-US" b="1" dirty="0">
                <a:solidFill>
                  <a:schemeClr val="tx1"/>
                </a:solidFill>
              </a:rPr>
              <a:t>Is shared by all concurrent users</a:t>
            </a:r>
          </a:p>
        </p:txBody>
      </p:sp>
      <p:sp>
        <p:nvSpPr>
          <p:cNvPr id="413741" name="Rectangle 45">
            <a:extLst>
              <a:ext uri="{FF2B5EF4-FFF2-40B4-BE49-F238E27FC236}">
                <a16:creationId xmlns:a16="http://schemas.microsoft.com/office/drawing/2014/main" id="{9D72B545-5D52-4456-B299-B01713245543}"/>
              </a:ext>
            </a:extLst>
          </p:cNvPr>
          <p:cNvSpPr>
            <a:spLocks noChangeArrowheads="1"/>
          </p:cNvSpPr>
          <p:nvPr/>
        </p:nvSpPr>
        <p:spPr bwMode="blackWhite">
          <a:xfrm>
            <a:off x="4038600" y="3435350"/>
            <a:ext cx="5181600" cy="2552700"/>
          </a:xfrm>
          <a:prstGeom prst="rect">
            <a:avLst/>
          </a:prstGeom>
          <a:solidFill>
            <a:srgbClr val="99CC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eaLnBrk="0" hangingPunct="0">
              <a:spcBef>
                <a:spcPct val="0"/>
              </a:spcBef>
              <a:buClrTx/>
              <a:buFontTx/>
              <a:buNone/>
            </a:pPr>
            <a:endParaRPr lang="en-US" altLang="en-US" sz="1400"/>
          </a:p>
          <a:p>
            <a:pPr eaLnBrk="0" hangingPunct="0">
              <a:spcBef>
                <a:spcPct val="0"/>
              </a:spcBef>
              <a:buClrTx/>
              <a:buFontTx/>
              <a:buNone/>
            </a:pPr>
            <a:endParaRPr lang="en-US" altLang="en-US" sz="1400"/>
          </a:p>
        </p:txBody>
      </p:sp>
      <p:sp>
        <p:nvSpPr>
          <p:cNvPr id="413742" name="Oval 46">
            <a:extLst>
              <a:ext uri="{FF2B5EF4-FFF2-40B4-BE49-F238E27FC236}">
                <a16:creationId xmlns:a16="http://schemas.microsoft.com/office/drawing/2014/main" id="{E265E376-E996-4D99-BF78-2D1C204A7695}"/>
              </a:ext>
            </a:extLst>
          </p:cNvPr>
          <p:cNvSpPr>
            <a:spLocks noChangeArrowheads="1"/>
          </p:cNvSpPr>
          <p:nvPr/>
        </p:nvSpPr>
        <p:spPr bwMode="blackWhite">
          <a:xfrm>
            <a:off x="6605589"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PMON</a:t>
            </a:r>
          </a:p>
        </p:txBody>
      </p:sp>
      <p:sp>
        <p:nvSpPr>
          <p:cNvPr id="413743" name="Oval 47">
            <a:extLst>
              <a:ext uri="{FF2B5EF4-FFF2-40B4-BE49-F238E27FC236}">
                <a16:creationId xmlns:a16="http://schemas.microsoft.com/office/drawing/2014/main" id="{2BE896B4-0534-49A3-8FC1-EC1E4845B1C5}"/>
              </a:ext>
            </a:extLst>
          </p:cNvPr>
          <p:cNvSpPr>
            <a:spLocks noChangeArrowheads="1"/>
          </p:cNvSpPr>
          <p:nvPr/>
        </p:nvSpPr>
        <p:spPr bwMode="blackWhite">
          <a:xfrm>
            <a:off x="5970589"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SMON</a:t>
            </a:r>
          </a:p>
        </p:txBody>
      </p:sp>
      <p:sp>
        <p:nvSpPr>
          <p:cNvPr id="413744" name="Oval 48">
            <a:extLst>
              <a:ext uri="{FF2B5EF4-FFF2-40B4-BE49-F238E27FC236}">
                <a16:creationId xmlns:a16="http://schemas.microsoft.com/office/drawing/2014/main" id="{9B4DB5EE-8CAA-40D0-BFA4-8A4577D104C1}"/>
              </a:ext>
            </a:extLst>
          </p:cNvPr>
          <p:cNvSpPr>
            <a:spLocks noChangeArrowheads="1"/>
          </p:cNvSpPr>
          <p:nvPr/>
        </p:nvSpPr>
        <p:spPr bwMode="blackWhite">
          <a:xfrm>
            <a:off x="8534401"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Others</a:t>
            </a:r>
          </a:p>
        </p:txBody>
      </p:sp>
      <p:sp>
        <p:nvSpPr>
          <p:cNvPr id="413745" name="Text Box 49">
            <a:extLst>
              <a:ext uri="{FF2B5EF4-FFF2-40B4-BE49-F238E27FC236}">
                <a16:creationId xmlns:a16="http://schemas.microsoft.com/office/drawing/2014/main" id="{7AC0ECEF-28AC-414B-82FE-F4D71DE8FCB2}"/>
              </a:ext>
            </a:extLst>
          </p:cNvPr>
          <p:cNvSpPr txBox="1">
            <a:spLocks noChangeArrowheads="1"/>
          </p:cNvSpPr>
          <p:nvPr/>
        </p:nvSpPr>
        <p:spPr bwMode="blackWhite">
          <a:xfrm>
            <a:off x="5981700" y="3429000"/>
            <a:ext cx="12954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Instance</a:t>
            </a:r>
          </a:p>
        </p:txBody>
      </p:sp>
      <p:sp>
        <p:nvSpPr>
          <p:cNvPr id="413746" name="Oval 50">
            <a:extLst>
              <a:ext uri="{FF2B5EF4-FFF2-40B4-BE49-F238E27FC236}">
                <a16:creationId xmlns:a16="http://schemas.microsoft.com/office/drawing/2014/main" id="{3602FB96-B7D8-40AB-9C27-35CC6F0AF939}"/>
              </a:ext>
            </a:extLst>
          </p:cNvPr>
          <p:cNvSpPr>
            <a:spLocks noChangeArrowheads="1"/>
          </p:cNvSpPr>
          <p:nvPr/>
        </p:nvSpPr>
        <p:spPr bwMode="blackWhite">
          <a:xfrm>
            <a:off x="7897814"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RECO</a:t>
            </a:r>
          </a:p>
        </p:txBody>
      </p:sp>
      <p:sp>
        <p:nvSpPr>
          <p:cNvPr id="413747" name="Oval 51">
            <a:extLst>
              <a:ext uri="{FF2B5EF4-FFF2-40B4-BE49-F238E27FC236}">
                <a16:creationId xmlns:a16="http://schemas.microsoft.com/office/drawing/2014/main" id="{8418F6FC-A61B-46B0-A003-3E331BE093E1}"/>
              </a:ext>
            </a:extLst>
          </p:cNvPr>
          <p:cNvSpPr>
            <a:spLocks noChangeArrowheads="1"/>
          </p:cNvSpPr>
          <p:nvPr/>
        </p:nvSpPr>
        <p:spPr bwMode="blackWhite">
          <a:xfrm>
            <a:off x="7239001" y="559276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ARC</a:t>
            </a:r>
            <a:r>
              <a:rPr lang="en-US" altLang="en-US" sz="1200" i="1">
                <a:latin typeface="Arial" panose="020B0604020202020204" pitchFamily="34" charset="0"/>
              </a:rPr>
              <a:t>n</a:t>
            </a:r>
          </a:p>
        </p:txBody>
      </p:sp>
      <p:sp>
        <p:nvSpPr>
          <p:cNvPr id="413748" name="Oval 52">
            <a:extLst>
              <a:ext uri="{FF2B5EF4-FFF2-40B4-BE49-F238E27FC236}">
                <a16:creationId xmlns:a16="http://schemas.microsoft.com/office/drawing/2014/main" id="{D46E0E63-C582-4882-8ADF-9847CDBBE806}"/>
              </a:ext>
            </a:extLst>
          </p:cNvPr>
          <p:cNvSpPr>
            <a:spLocks noChangeArrowheads="1"/>
          </p:cNvSpPr>
          <p:nvPr/>
        </p:nvSpPr>
        <p:spPr bwMode="blackWhite">
          <a:xfrm>
            <a:off x="4086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a:t>
            </a:r>
            <a:r>
              <a:rPr lang="en-US" altLang="en-US" sz="1200" i="1">
                <a:latin typeface="Arial" panose="020B0604020202020204" pitchFamily="34" charset="0"/>
              </a:rPr>
              <a:t>n</a:t>
            </a:r>
          </a:p>
        </p:txBody>
      </p:sp>
      <p:sp>
        <p:nvSpPr>
          <p:cNvPr id="413749" name="Oval 53">
            <a:extLst>
              <a:ext uri="{FF2B5EF4-FFF2-40B4-BE49-F238E27FC236}">
                <a16:creationId xmlns:a16="http://schemas.microsoft.com/office/drawing/2014/main" id="{EB9DDFB5-7032-4476-BDB7-AB75792BC3EB}"/>
              </a:ext>
            </a:extLst>
          </p:cNvPr>
          <p:cNvSpPr>
            <a:spLocks noChangeArrowheads="1"/>
          </p:cNvSpPr>
          <p:nvPr/>
        </p:nvSpPr>
        <p:spPr bwMode="blackWhite">
          <a:xfrm>
            <a:off x="5356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sp>
        <p:nvSpPr>
          <p:cNvPr id="413750" name="Oval 54">
            <a:extLst>
              <a:ext uri="{FF2B5EF4-FFF2-40B4-BE49-F238E27FC236}">
                <a16:creationId xmlns:a16="http://schemas.microsoft.com/office/drawing/2014/main" id="{AA7E9DF3-D501-4401-A733-8A82D0E14617}"/>
              </a:ext>
            </a:extLst>
          </p:cNvPr>
          <p:cNvSpPr>
            <a:spLocks noChangeArrowheads="1"/>
          </p:cNvSpPr>
          <p:nvPr/>
        </p:nvSpPr>
        <p:spPr bwMode="blackWhite">
          <a:xfrm>
            <a:off x="4721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CKPT</a:t>
            </a:r>
          </a:p>
        </p:txBody>
      </p:sp>
      <p:sp>
        <p:nvSpPr>
          <p:cNvPr id="413751" name="Rectangle 55">
            <a:extLst>
              <a:ext uri="{FF2B5EF4-FFF2-40B4-BE49-F238E27FC236}">
                <a16:creationId xmlns:a16="http://schemas.microsoft.com/office/drawing/2014/main" id="{12830994-3BB6-4315-B30C-16305B497833}"/>
              </a:ext>
            </a:extLst>
          </p:cNvPr>
          <p:cNvSpPr>
            <a:spLocks noChangeArrowheads="1"/>
          </p:cNvSpPr>
          <p:nvPr/>
        </p:nvSpPr>
        <p:spPr bwMode="blackWhite">
          <a:xfrm>
            <a:off x="4406900" y="3744914"/>
            <a:ext cx="4610100" cy="1716087"/>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3752" name="Rectangle 56">
            <a:extLst>
              <a:ext uri="{FF2B5EF4-FFF2-40B4-BE49-F238E27FC236}">
                <a16:creationId xmlns:a16="http://schemas.microsoft.com/office/drawing/2014/main" id="{10A3708D-A205-4C70-A0BB-7B8A93AD00AA}"/>
              </a:ext>
            </a:extLst>
          </p:cNvPr>
          <p:cNvSpPr>
            <a:spLocks noChangeArrowheads="1"/>
          </p:cNvSpPr>
          <p:nvPr/>
        </p:nvSpPr>
        <p:spPr bwMode="blackWhite">
          <a:xfrm>
            <a:off x="4508500" y="4178301"/>
            <a:ext cx="1600200" cy="113982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3753" name="Rectangle 57">
            <a:extLst>
              <a:ext uri="{FF2B5EF4-FFF2-40B4-BE49-F238E27FC236}">
                <a16:creationId xmlns:a16="http://schemas.microsoft.com/office/drawing/2014/main" id="{94C45900-A85F-41D6-A8AD-A1FC91B7701E}"/>
              </a:ext>
            </a:extLst>
          </p:cNvPr>
          <p:cNvSpPr>
            <a:spLocks noChangeArrowheads="1"/>
          </p:cNvSpPr>
          <p:nvPr/>
        </p:nvSpPr>
        <p:spPr bwMode="blackWhite">
          <a:xfrm>
            <a:off x="7327901" y="3859214"/>
            <a:ext cx="1573213" cy="1525587"/>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Shared pool</a:t>
            </a: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3754" name="Rectangle 58">
            <a:extLst>
              <a:ext uri="{FF2B5EF4-FFF2-40B4-BE49-F238E27FC236}">
                <a16:creationId xmlns:a16="http://schemas.microsoft.com/office/drawing/2014/main" id="{B98FC0D6-7CBD-4A44-A53A-B0F02FDC0887}"/>
              </a:ext>
            </a:extLst>
          </p:cNvPr>
          <p:cNvSpPr>
            <a:spLocks noChangeArrowheads="1"/>
          </p:cNvSpPr>
          <p:nvPr/>
        </p:nvSpPr>
        <p:spPr bwMode="blackWhite">
          <a:xfrm>
            <a:off x="7451725" y="4792663"/>
            <a:ext cx="1327150" cy="53975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Data dictionary</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3755" name="Rectangle 59">
            <a:extLst>
              <a:ext uri="{FF2B5EF4-FFF2-40B4-BE49-F238E27FC236}">
                <a16:creationId xmlns:a16="http://schemas.microsoft.com/office/drawing/2014/main" id="{41412705-682C-4C90-BB52-5EDDDD65E18A}"/>
              </a:ext>
            </a:extLst>
          </p:cNvPr>
          <p:cNvSpPr>
            <a:spLocks noChangeArrowheads="1"/>
          </p:cNvSpPr>
          <p:nvPr/>
        </p:nvSpPr>
        <p:spPr bwMode="blackWhite">
          <a:xfrm>
            <a:off x="7451725" y="4184651"/>
            <a:ext cx="1327150" cy="538163"/>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Library</a:t>
            </a:r>
          </a:p>
          <a:p>
            <a:pPr algn="ctr" eaLnBrk="0" hangingPunct="0">
              <a:buClrTx/>
              <a:buFontTx/>
              <a:buNone/>
            </a:pPr>
            <a:r>
              <a:rPr lang="en-US" altLang="en-US" sz="1400">
                <a:latin typeface="Arial" panose="020B0604020202020204" pitchFamily="34" charset="0"/>
              </a:rPr>
              <a:t>cache</a:t>
            </a:r>
          </a:p>
        </p:txBody>
      </p:sp>
      <p:sp>
        <p:nvSpPr>
          <p:cNvPr id="413756" name="Text Box 60">
            <a:extLst>
              <a:ext uri="{FF2B5EF4-FFF2-40B4-BE49-F238E27FC236}">
                <a16:creationId xmlns:a16="http://schemas.microsoft.com/office/drawing/2014/main" id="{C74CFC7E-F566-4C34-A062-606C08FCC267}"/>
              </a:ext>
            </a:extLst>
          </p:cNvPr>
          <p:cNvSpPr txBox="1">
            <a:spLocks noChangeArrowheads="1"/>
          </p:cNvSpPr>
          <p:nvPr/>
        </p:nvSpPr>
        <p:spPr bwMode="blackWhite">
          <a:xfrm>
            <a:off x="5041900" y="3797300"/>
            <a:ext cx="10668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SGA</a:t>
            </a:r>
          </a:p>
        </p:txBody>
      </p:sp>
      <p:sp>
        <p:nvSpPr>
          <p:cNvPr id="413757" name="Rectangle 61">
            <a:extLst>
              <a:ext uri="{FF2B5EF4-FFF2-40B4-BE49-F238E27FC236}">
                <a16:creationId xmlns:a16="http://schemas.microsoft.com/office/drawing/2014/main" id="{1AF2CE5B-094D-48DD-B775-8620114866D3}"/>
              </a:ext>
            </a:extLst>
          </p:cNvPr>
          <p:cNvSpPr>
            <a:spLocks noChangeArrowheads="1"/>
          </p:cNvSpPr>
          <p:nvPr/>
        </p:nvSpPr>
        <p:spPr bwMode="blackWhite">
          <a:xfrm>
            <a:off x="6175376" y="4178301"/>
            <a:ext cx="1050925" cy="113982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
        <p:nvSpPr>
          <p:cNvPr id="413758" name="Freeform 62">
            <a:extLst>
              <a:ext uri="{FF2B5EF4-FFF2-40B4-BE49-F238E27FC236}">
                <a16:creationId xmlns:a16="http://schemas.microsoft.com/office/drawing/2014/main" id="{95FCA539-325F-4081-8492-300497295DD8}"/>
              </a:ext>
            </a:extLst>
          </p:cNvPr>
          <p:cNvSpPr>
            <a:spLocks/>
          </p:cNvSpPr>
          <p:nvPr/>
        </p:nvSpPr>
        <p:spPr bwMode="blackWhite">
          <a:xfrm>
            <a:off x="3594100" y="3875089"/>
            <a:ext cx="914400" cy="1690687"/>
          </a:xfrm>
          <a:custGeom>
            <a:avLst/>
            <a:gdLst>
              <a:gd name="T0" fmla="*/ 959 w 959"/>
              <a:gd name="T1" fmla="*/ 203 h 1081"/>
              <a:gd name="T2" fmla="*/ 8 w 959"/>
              <a:gd name="T3" fmla="*/ 0 h 1081"/>
              <a:gd name="T4" fmla="*/ 0 w 959"/>
              <a:gd name="T5" fmla="*/ 1081 h 1081"/>
              <a:gd name="T6" fmla="*/ 959 w 959"/>
              <a:gd name="T7" fmla="*/ 918 h 1081"/>
              <a:gd name="T8" fmla="*/ 959 w 959"/>
              <a:gd name="T9" fmla="*/ 203 h 1081"/>
            </a:gdLst>
            <a:ahLst/>
            <a:cxnLst>
              <a:cxn ang="0">
                <a:pos x="T0" y="T1"/>
              </a:cxn>
              <a:cxn ang="0">
                <a:pos x="T2" y="T3"/>
              </a:cxn>
              <a:cxn ang="0">
                <a:pos x="T4" y="T5"/>
              </a:cxn>
              <a:cxn ang="0">
                <a:pos x="T6" y="T7"/>
              </a:cxn>
              <a:cxn ang="0">
                <a:pos x="T8" y="T9"/>
              </a:cxn>
            </a:cxnLst>
            <a:rect l="0" t="0" r="r" b="b"/>
            <a:pathLst>
              <a:path w="959" h="1081">
                <a:moveTo>
                  <a:pt x="959" y="203"/>
                </a:moveTo>
                <a:lnTo>
                  <a:pt x="8" y="0"/>
                </a:lnTo>
                <a:lnTo>
                  <a:pt x="0" y="1081"/>
                </a:lnTo>
                <a:lnTo>
                  <a:pt x="959" y="918"/>
                </a:lnTo>
                <a:lnTo>
                  <a:pt x="959" y="203"/>
                </a:lnTo>
                <a:close/>
              </a:path>
            </a:pathLst>
          </a:custGeom>
          <a:solidFill>
            <a:srgbClr val="CCFFFF"/>
          </a:solidFill>
          <a:ln w="2857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3700" name="Rectangle 4">
            <a:extLst>
              <a:ext uri="{FF2B5EF4-FFF2-40B4-BE49-F238E27FC236}">
                <a16:creationId xmlns:a16="http://schemas.microsoft.com/office/drawing/2014/main" id="{FBE40A65-164D-4292-A654-442D071023E6}"/>
              </a:ext>
            </a:extLst>
          </p:cNvPr>
          <p:cNvSpPr>
            <a:spLocks noChangeArrowheads="1"/>
          </p:cNvSpPr>
          <p:nvPr/>
        </p:nvSpPr>
        <p:spPr bwMode="blackWhite">
          <a:xfrm>
            <a:off x="1900238" y="3879851"/>
            <a:ext cx="1700212" cy="1681163"/>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nvGrpSpPr>
          <p:cNvPr id="413701" name="Group 5">
            <a:extLst>
              <a:ext uri="{FF2B5EF4-FFF2-40B4-BE49-F238E27FC236}">
                <a16:creationId xmlns:a16="http://schemas.microsoft.com/office/drawing/2014/main" id="{45CF8071-ACE4-47E8-AF06-75B2ACED6C2E}"/>
              </a:ext>
            </a:extLst>
          </p:cNvPr>
          <p:cNvGrpSpPr>
            <a:grpSpLocks/>
          </p:cNvGrpSpPr>
          <p:nvPr/>
        </p:nvGrpSpPr>
        <p:grpSpPr bwMode="auto">
          <a:xfrm>
            <a:off x="1898650" y="3879851"/>
            <a:ext cx="1703388" cy="1681163"/>
            <a:chOff x="781" y="2013"/>
            <a:chExt cx="1073" cy="1059"/>
          </a:xfrm>
        </p:grpSpPr>
        <p:sp>
          <p:nvSpPr>
            <p:cNvPr id="413702" name="Line 6">
              <a:extLst>
                <a:ext uri="{FF2B5EF4-FFF2-40B4-BE49-F238E27FC236}">
                  <a16:creationId xmlns:a16="http://schemas.microsoft.com/office/drawing/2014/main" id="{5313CDD7-A131-4AF0-8726-136C4AF2999B}"/>
                </a:ext>
              </a:extLst>
            </p:cNvPr>
            <p:cNvSpPr>
              <a:spLocks noChangeShapeType="1"/>
            </p:cNvSpPr>
            <p:nvPr/>
          </p:nvSpPr>
          <p:spPr bwMode="blackWhite">
            <a:xfrm>
              <a:off x="782" y="2013"/>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3" name="Line 7">
              <a:extLst>
                <a:ext uri="{FF2B5EF4-FFF2-40B4-BE49-F238E27FC236}">
                  <a16:creationId xmlns:a16="http://schemas.microsoft.com/office/drawing/2014/main" id="{87A9F939-543D-4644-BBB4-FD8CFCD54CDC}"/>
                </a:ext>
              </a:extLst>
            </p:cNvPr>
            <p:cNvSpPr>
              <a:spLocks noChangeShapeType="1"/>
            </p:cNvSpPr>
            <p:nvPr/>
          </p:nvSpPr>
          <p:spPr bwMode="blackWhite">
            <a:xfrm>
              <a:off x="889"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4" name="Line 8">
              <a:extLst>
                <a:ext uri="{FF2B5EF4-FFF2-40B4-BE49-F238E27FC236}">
                  <a16:creationId xmlns:a16="http://schemas.microsoft.com/office/drawing/2014/main" id="{AFEAD774-4E9B-444D-88E5-74777E13C0F4}"/>
                </a:ext>
              </a:extLst>
            </p:cNvPr>
            <p:cNvSpPr>
              <a:spLocks noChangeShapeType="1"/>
            </p:cNvSpPr>
            <p:nvPr/>
          </p:nvSpPr>
          <p:spPr bwMode="blackWhite">
            <a:xfrm>
              <a:off x="996"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5" name="Line 9">
              <a:extLst>
                <a:ext uri="{FF2B5EF4-FFF2-40B4-BE49-F238E27FC236}">
                  <a16:creationId xmlns:a16="http://schemas.microsoft.com/office/drawing/2014/main" id="{A5DDC4C8-C58C-4EA3-A504-D8B3E664DDB0}"/>
                </a:ext>
              </a:extLst>
            </p:cNvPr>
            <p:cNvSpPr>
              <a:spLocks noChangeShapeType="1"/>
            </p:cNvSpPr>
            <p:nvPr/>
          </p:nvSpPr>
          <p:spPr bwMode="blackWhite">
            <a:xfrm>
              <a:off x="1103"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6" name="Line 10">
              <a:extLst>
                <a:ext uri="{FF2B5EF4-FFF2-40B4-BE49-F238E27FC236}">
                  <a16:creationId xmlns:a16="http://schemas.microsoft.com/office/drawing/2014/main" id="{F8C027D6-FBDF-4D04-A5D2-E748E1F42B02}"/>
                </a:ext>
              </a:extLst>
            </p:cNvPr>
            <p:cNvSpPr>
              <a:spLocks noChangeShapeType="1"/>
            </p:cNvSpPr>
            <p:nvPr/>
          </p:nvSpPr>
          <p:spPr bwMode="blackWhite">
            <a:xfrm>
              <a:off x="1210"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7" name="Line 11">
              <a:extLst>
                <a:ext uri="{FF2B5EF4-FFF2-40B4-BE49-F238E27FC236}">
                  <a16:creationId xmlns:a16="http://schemas.microsoft.com/office/drawing/2014/main" id="{049C797C-65DB-42A4-B001-61D747B9A190}"/>
                </a:ext>
              </a:extLst>
            </p:cNvPr>
            <p:cNvSpPr>
              <a:spLocks noChangeShapeType="1"/>
            </p:cNvSpPr>
            <p:nvPr/>
          </p:nvSpPr>
          <p:spPr bwMode="blackWhite">
            <a:xfrm>
              <a:off x="1318"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8" name="Line 12">
              <a:extLst>
                <a:ext uri="{FF2B5EF4-FFF2-40B4-BE49-F238E27FC236}">
                  <a16:creationId xmlns:a16="http://schemas.microsoft.com/office/drawing/2014/main" id="{A86426A1-3EB8-4688-B3EE-5E84EBC4D873}"/>
                </a:ext>
              </a:extLst>
            </p:cNvPr>
            <p:cNvSpPr>
              <a:spLocks noChangeShapeType="1"/>
            </p:cNvSpPr>
            <p:nvPr/>
          </p:nvSpPr>
          <p:spPr bwMode="blackWhite">
            <a:xfrm>
              <a:off x="1425"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09" name="Line 13">
              <a:extLst>
                <a:ext uri="{FF2B5EF4-FFF2-40B4-BE49-F238E27FC236}">
                  <a16:creationId xmlns:a16="http://schemas.microsoft.com/office/drawing/2014/main" id="{B01159D7-AD17-4238-8746-AEB206B0C3CF}"/>
                </a:ext>
              </a:extLst>
            </p:cNvPr>
            <p:cNvSpPr>
              <a:spLocks noChangeShapeType="1"/>
            </p:cNvSpPr>
            <p:nvPr/>
          </p:nvSpPr>
          <p:spPr bwMode="blackWhite">
            <a:xfrm>
              <a:off x="1532"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0" name="Line 14">
              <a:extLst>
                <a:ext uri="{FF2B5EF4-FFF2-40B4-BE49-F238E27FC236}">
                  <a16:creationId xmlns:a16="http://schemas.microsoft.com/office/drawing/2014/main" id="{0CEB7E88-7822-4825-A438-F1E60C81FCBF}"/>
                </a:ext>
              </a:extLst>
            </p:cNvPr>
            <p:cNvSpPr>
              <a:spLocks noChangeShapeType="1"/>
            </p:cNvSpPr>
            <p:nvPr/>
          </p:nvSpPr>
          <p:spPr bwMode="blackWhite">
            <a:xfrm>
              <a:off x="1639"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1" name="Line 15">
              <a:extLst>
                <a:ext uri="{FF2B5EF4-FFF2-40B4-BE49-F238E27FC236}">
                  <a16:creationId xmlns:a16="http://schemas.microsoft.com/office/drawing/2014/main" id="{A318F463-0600-4345-840A-7D8FAE1B6FC8}"/>
                </a:ext>
              </a:extLst>
            </p:cNvPr>
            <p:cNvSpPr>
              <a:spLocks noChangeShapeType="1"/>
            </p:cNvSpPr>
            <p:nvPr/>
          </p:nvSpPr>
          <p:spPr bwMode="blackWhite">
            <a:xfrm>
              <a:off x="1746" y="2013"/>
              <a:ext cx="0" cy="10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2" name="Line 16">
              <a:extLst>
                <a:ext uri="{FF2B5EF4-FFF2-40B4-BE49-F238E27FC236}">
                  <a16:creationId xmlns:a16="http://schemas.microsoft.com/office/drawing/2014/main" id="{62A32B9B-DF0F-4F20-B5CB-AEF6A53ABCE9}"/>
                </a:ext>
              </a:extLst>
            </p:cNvPr>
            <p:cNvSpPr>
              <a:spLocks noChangeShapeType="1"/>
            </p:cNvSpPr>
            <p:nvPr/>
          </p:nvSpPr>
          <p:spPr bwMode="blackWhite">
            <a:xfrm>
              <a:off x="1854" y="2013"/>
              <a:ext cx="0" cy="1059"/>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3" name="Line 17">
              <a:extLst>
                <a:ext uri="{FF2B5EF4-FFF2-40B4-BE49-F238E27FC236}">
                  <a16:creationId xmlns:a16="http://schemas.microsoft.com/office/drawing/2014/main" id="{91D6B0AB-F1D4-4EF6-AC8C-9679F228AC36}"/>
                </a:ext>
              </a:extLst>
            </p:cNvPr>
            <p:cNvSpPr>
              <a:spLocks noChangeShapeType="1"/>
            </p:cNvSpPr>
            <p:nvPr/>
          </p:nvSpPr>
          <p:spPr bwMode="blackWhite">
            <a:xfrm>
              <a:off x="781" y="2190"/>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4" name="Line 18">
              <a:extLst>
                <a:ext uri="{FF2B5EF4-FFF2-40B4-BE49-F238E27FC236}">
                  <a16:creationId xmlns:a16="http://schemas.microsoft.com/office/drawing/2014/main" id="{7CCC8C23-80A8-4B6D-8B73-FEEC97E3F71A}"/>
                </a:ext>
              </a:extLst>
            </p:cNvPr>
            <p:cNvSpPr>
              <a:spLocks noChangeShapeType="1"/>
            </p:cNvSpPr>
            <p:nvPr/>
          </p:nvSpPr>
          <p:spPr bwMode="blackWhite">
            <a:xfrm>
              <a:off x="781" y="2366"/>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5" name="Line 19">
              <a:extLst>
                <a:ext uri="{FF2B5EF4-FFF2-40B4-BE49-F238E27FC236}">
                  <a16:creationId xmlns:a16="http://schemas.microsoft.com/office/drawing/2014/main" id="{FACC4391-D8D8-4677-B444-D4ECDDA2C185}"/>
                </a:ext>
              </a:extLst>
            </p:cNvPr>
            <p:cNvSpPr>
              <a:spLocks noChangeShapeType="1"/>
            </p:cNvSpPr>
            <p:nvPr/>
          </p:nvSpPr>
          <p:spPr bwMode="blackWhite">
            <a:xfrm>
              <a:off x="781" y="2543"/>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6" name="Line 20">
              <a:extLst>
                <a:ext uri="{FF2B5EF4-FFF2-40B4-BE49-F238E27FC236}">
                  <a16:creationId xmlns:a16="http://schemas.microsoft.com/office/drawing/2014/main" id="{391AA001-F23F-48E2-B6AF-3E6DAF6244BA}"/>
                </a:ext>
              </a:extLst>
            </p:cNvPr>
            <p:cNvSpPr>
              <a:spLocks noChangeShapeType="1"/>
            </p:cNvSpPr>
            <p:nvPr/>
          </p:nvSpPr>
          <p:spPr bwMode="blackWhite">
            <a:xfrm>
              <a:off x="781" y="2719"/>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7" name="Line 21">
              <a:extLst>
                <a:ext uri="{FF2B5EF4-FFF2-40B4-BE49-F238E27FC236}">
                  <a16:creationId xmlns:a16="http://schemas.microsoft.com/office/drawing/2014/main" id="{03E528F7-6918-435B-89CC-6AFD2E9A7961}"/>
                </a:ext>
              </a:extLst>
            </p:cNvPr>
            <p:cNvSpPr>
              <a:spLocks noChangeShapeType="1"/>
            </p:cNvSpPr>
            <p:nvPr/>
          </p:nvSpPr>
          <p:spPr bwMode="blackWhite">
            <a:xfrm>
              <a:off x="781" y="2896"/>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8" name="Line 22">
              <a:extLst>
                <a:ext uri="{FF2B5EF4-FFF2-40B4-BE49-F238E27FC236}">
                  <a16:creationId xmlns:a16="http://schemas.microsoft.com/office/drawing/2014/main" id="{6B7F4AA4-A46A-4E43-B73A-96342CDA33A0}"/>
                </a:ext>
              </a:extLst>
            </p:cNvPr>
            <p:cNvSpPr>
              <a:spLocks noChangeShapeType="1"/>
            </p:cNvSpPr>
            <p:nvPr/>
          </p:nvSpPr>
          <p:spPr bwMode="blackWhite">
            <a:xfrm>
              <a:off x="781" y="3072"/>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19" name="Line 23">
              <a:extLst>
                <a:ext uri="{FF2B5EF4-FFF2-40B4-BE49-F238E27FC236}">
                  <a16:creationId xmlns:a16="http://schemas.microsoft.com/office/drawing/2014/main" id="{663910FF-DC94-4E4C-87D1-85EB758C6D94}"/>
                </a:ext>
              </a:extLst>
            </p:cNvPr>
            <p:cNvSpPr>
              <a:spLocks noChangeShapeType="1"/>
            </p:cNvSpPr>
            <p:nvPr/>
          </p:nvSpPr>
          <p:spPr bwMode="blackWhite">
            <a:xfrm>
              <a:off x="781" y="2101"/>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0" name="Line 24">
              <a:extLst>
                <a:ext uri="{FF2B5EF4-FFF2-40B4-BE49-F238E27FC236}">
                  <a16:creationId xmlns:a16="http://schemas.microsoft.com/office/drawing/2014/main" id="{8BFB4DED-EFE7-4E7F-9540-57097F82876C}"/>
                </a:ext>
              </a:extLst>
            </p:cNvPr>
            <p:cNvSpPr>
              <a:spLocks noChangeShapeType="1"/>
            </p:cNvSpPr>
            <p:nvPr/>
          </p:nvSpPr>
          <p:spPr bwMode="blackWhite">
            <a:xfrm>
              <a:off x="781" y="2278"/>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1" name="Line 25">
              <a:extLst>
                <a:ext uri="{FF2B5EF4-FFF2-40B4-BE49-F238E27FC236}">
                  <a16:creationId xmlns:a16="http://schemas.microsoft.com/office/drawing/2014/main" id="{F8DFB313-0228-49A0-A8C1-2EC60DE54AD0}"/>
                </a:ext>
              </a:extLst>
            </p:cNvPr>
            <p:cNvSpPr>
              <a:spLocks noChangeShapeType="1"/>
            </p:cNvSpPr>
            <p:nvPr/>
          </p:nvSpPr>
          <p:spPr bwMode="blackWhite">
            <a:xfrm>
              <a:off x="781" y="2454"/>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2" name="Line 26">
              <a:extLst>
                <a:ext uri="{FF2B5EF4-FFF2-40B4-BE49-F238E27FC236}">
                  <a16:creationId xmlns:a16="http://schemas.microsoft.com/office/drawing/2014/main" id="{70C53A0B-0098-45D2-8307-D796E6742EFE}"/>
                </a:ext>
              </a:extLst>
            </p:cNvPr>
            <p:cNvSpPr>
              <a:spLocks noChangeShapeType="1"/>
            </p:cNvSpPr>
            <p:nvPr/>
          </p:nvSpPr>
          <p:spPr bwMode="blackWhite">
            <a:xfrm>
              <a:off x="781" y="2631"/>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3" name="Line 27">
              <a:extLst>
                <a:ext uri="{FF2B5EF4-FFF2-40B4-BE49-F238E27FC236}">
                  <a16:creationId xmlns:a16="http://schemas.microsoft.com/office/drawing/2014/main" id="{9B76EF6B-D6B5-49B0-99D9-2316558C82F1}"/>
                </a:ext>
              </a:extLst>
            </p:cNvPr>
            <p:cNvSpPr>
              <a:spLocks noChangeShapeType="1"/>
            </p:cNvSpPr>
            <p:nvPr/>
          </p:nvSpPr>
          <p:spPr bwMode="blackWhite">
            <a:xfrm>
              <a:off x="781" y="2807"/>
              <a:ext cx="106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4" name="Line 28">
              <a:extLst>
                <a:ext uri="{FF2B5EF4-FFF2-40B4-BE49-F238E27FC236}">
                  <a16:creationId xmlns:a16="http://schemas.microsoft.com/office/drawing/2014/main" id="{F26FCA20-1BCF-452C-9E6D-1FDDBEB46E95}"/>
                </a:ext>
              </a:extLst>
            </p:cNvPr>
            <p:cNvSpPr>
              <a:spLocks noChangeShapeType="1"/>
            </p:cNvSpPr>
            <p:nvPr/>
          </p:nvSpPr>
          <p:spPr bwMode="blackWhite">
            <a:xfrm>
              <a:off x="781" y="2984"/>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5" name="Line 29">
              <a:extLst>
                <a:ext uri="{FF2B5EF4-FFF2-40B4-BE49-F238E27FC236}">
                  <a16:creationId xmlns:a16="http://schemas.microsoft.com/office/drawing/2014/main" id="{0E05DD54-62C3-4A29-BFF4-8A45118BA71C}"/>
                </a:ext>
              </a:extLst>
            </p:cNvPr>
            <p:cNvSpPr>
              <a:spLocks noChangeShapeType="1"/>
            </p:cNvSpPr>
            <p:nvPr/>
          </p:nvSpPr>
          <p:spPr bwMode="blackWhite">
            <a:xfrm>
              <a:off x="781" y="2013"/>
              <a:ext cx="1067"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US"/>
            </a:p>
          </p:txBody>
        </p:sp>
        <p:sp>
          <p:nvSpPr>
            <p:cNvPr id="413726" name="Rectangle 30">
              <a:extLst>
                <a:ext uri="{FF2B5EF4-FFF2-40B4-BE49-F238E27FC236}">
                  <a16:creationId xmlns:a16="http://schemas.microsoft.com/office/drawing/2014/main" id="{90220095-C0D3-4957-A3B4-AD7E89C494BA}"/>
                </a:ext>
              </a:extLst>
            </p:cNvPr>
            <p:cNvSpPr>
              <a:spLocks noChangeArrowheads="1"/>
            </p:cNvSpPr>
            <p:nvPr/>
          </p:nvSpPr>
          <p:spPr bwMode="blackWhite">
            <a:xfrm>
              <a:off x="789" y="2543"/>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27" name="Rectangle 31">
              <a:extLst>
                <a:ext uri="{FF2B5EF4-FFF2-40B4-BE49-F238E27FC236}">
                  <a16:creationId xmlns:a16="http://schemas.microsoft.com/office/drawing/2014/main" id="{EF157DD5-EF35-4B7C-8691-E842E8CB76C0}"/>
                </a:ext>
              </a:extLst>
            </p:cNvPr>
            <p:cNvSpPr>
              <a:spLocks noChangeArrowheads="1"/>
            </p:cNvSpPr>
            <p:nvPr/>
          </p:nvSpPr>
          <p:spPr bwMode="blackWhite">
            <a:xfrm>
              <a:off x="1109" y="2454"/>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28" name="Rectangle 32">
              <a:extLst>
                <a:ext uri="{FF2B5EF4-FFF2-40B4-BE49-F238E27FC236}">
                  <a16:creationId xmlns:a16="http://schemas.microsoft.com/office/drawing/2014/main" id="{D916FB8D-39BF-4CBB-9BD8-43B7D1393A7F}"/>
                </a:ext>
              </a:extLst>
            </p:cNvPr>
            <p:cNvSpPr>
              <a:spLocks noChangeArrowheads="1"/>
            </p:cNvSpPr>
            <p:nvPr/>
          </p:nvSpPr>
          <p:spPr bwMode="blackWhite">
            <a:xfrm>
              <a:off x="1112" y="2366"/>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29" name="Rectangle 33">
              <a:extLst>
                <a:ext uri="{FF2B5EF4-FFF2-40B4-BE49-F238E27FC236}">
                  <a16:creationId xmlns:a16="http://schemas.microsoft.com/office/drawing/2014/main" id="{015357E7-6B78-496B-BC8C-0DE371F73FAC}"/>
                </a:ext>
              </a:extLst>
            </p:cNvPr>
            <p:cNvSpPr>
              <a:spLocks noChangeArrowheads="1"/>
            </p:cNvSpPr>
            <p:nvPr/>
          </p:nvSpPr>
          <p:spPr bwMode="blackWhite">
            <a:xfrm>
              <a:off x="1007" y="2366"/>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0" name="Rectangle 34">
              <a:extLst>
                <a:ext uri="{FF2B5EF4-FFF2-40B4-BE49-F238E27FC236}">
                  <a16:creationId xmlns:a16="http://schemas.microsoft.com/office/drawing/2014/main" id="{3C74926F-A005-4655-9064-9F76FE9BD8D5}"/>
                </a:ext>
              </a:extLst>
            </p:cNvPr>
            <p:cNvSpPr>
              <a:spLocks noChangeArrowheads="1"/>
            </p:cNvSpPr>
            <p:nvPr/>
          </p:nvSpPr>
          <p:spPr bwMode="blackWhite">
            <a:xfrm>
              <a:off x="1433" y="2190"/>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1" name="Rectangle 35">
              <a:extLst>
                <a:ext uri="{FF2B5EF4-FFF2-40B4-BE49-F238E27FC236}">
                  <a16:creationId xmlns:a16="http://schemas.microsoft.com/office/drawing/2014/main" id="{CB3D701C-76D7-4E90-B369-FE36355EB5A4}"/>
                </a:ext>
              </a:extLst>
            </p:cNvPr>
            <p:cNvSpPr>
              <a:spLocks noChangeArrowheads="1"/>
            </p:cNvSpPr>
            <p:nvPr/>
          </p:nvSpPr>
          <p:spPr bwMode="blackWhite">
            <a:xfrm>
              <a:off x="1433" y="2101"/>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2" name="Rectangle 36">
              <a:extLst>
                <a:ext uri="{FF2B5EF4-FFF2-40B4-BE49-F238E27FC236}">
                  <a16:creationId xmlns:a16="http://schemas.microsoft.com/office/drawing/2014/main" id="{BEF94E15-D47B-4C2F-B217-32A6CA997D71}"/>
                </a:ext>
              </a:extLst>
            </p:cNvPr>
            <p:cNvSpPr>
              <a:spLocks noChangeArrowheads="1"/>
            </p:cNvSpPr>
            <p:nvPr/>
          </p:nvSpPr>
          <p:spPr bwMode="blackWhite">
            <a:xfrm>
              <a:off x="1325" y="2101"/>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3" name="Rectangle 37">
              <a:extLst>
                <a:ext uri="{FF2B5EF4-FFF2-40B4-BE49-F238E27FC236}">
                  <a16:creationId xmlns:a16="http://schemas.microsoft.com/office/drawing/2014/main" id="{8CD82085-E678-48FE-AFFF-CF8EB485F9D0}"/>
                </a:ext>
              </a:extLst>
            </p:cNvPr>
            <p:cNvSpPr>
              <a:spLocks noChangeArrowheads="1"/>
            </p:cNvSpPr>
            <p:nvPr/>
          </p:nvSpPr>
          <p:spPr bwMode="blackWhite">
            <a:xfrm>
              <a:off x="1642" y="2454"/>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4" name="Rectangle 38">
              <a:extLst>
                <a:ext uri="{FF2B5EF4-FFF2-40B4-BE49-F238E27FC236}">
                  <a16:creationId xmlns:a16="http://schemas.microsoft.com/office/drawing/2014/main" id="{98AE9288-C17A-4514-AC6F-848EE36F6BB6}"/>
                </a:ext>
              </a:extLst>
            </p:cNvPr>
            <p:cNvSpPr>
              <a:spLocks noChangeArrowheads="1"/>
            </p:cNvSpPr>
            <p:nvPr/>
          </p:nvSpPr>
          <p:spPr bwMode="blackWhite">
            <a:xfrm>
              <a:off x="1752" y="2543"/>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5" name="Rectangle 39">
              <a:extLst>
                <a:ext uri="{FF2B5EF4-FFF2-40B4-BE49-F238E27FC236}">
                  <a16:creationId xmlns:a16="http://schemas.microsoft.com/office/drawing/2014/main" id="{6325FFE2-58F8-49B2-A5FF-CBB7539A8515}"/>
                </a:ext>
              </a:extLst>
            </p:cNvPr>
            <p:cNvSpPr>
              <a:spLocks noChangeArrowheads="1"/>
            </p:cNvSpPr>
            <p:nvPr/>
          </p:nvSpPr>
          <p:spPr bwMode="blackWhite">
            <a:xfrm>
              <a:off x="1531" y="2628"/>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6" name="Rectangle 40">
              <a:extLst>
                <a:ext uri="{FF2B5EF4-FFF2-40B4-BE49-F238E27FC236}">
                  <a16:creationId xmlns:a16="http://schemas.microsoft.com/office/drawing/2014/main" id="{BA46F0CE-93D2-4053-B3FA-F92A48D51344}"/>
                </a:ext>
              </a:extLst>
            </p:cNvPr>
            <p:cNvSpPr>
              <a:spLocks noChangeArrowheads="1"/>
            </p:cNvSpPr>
            <p:nvPr/>
          </p:nvSpPr>
          <p:spPr bwMode="blackWhite">
            <a:xfrm>
              <a:off x="1432" y="2628"/>
              <a:ext cx="94" cy="88"/>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7" name="Rectangle 41">
              <a:extLst>
                <a:ext uri="{FF2B5EF4-FFF2-40B4-BE49-F238E27FC236}">
                  <a16:creationId xmlns:a16="http://schemas.microsoft.com/office/drawing/2014/main" id="{C76508E5-6FCA-44C2-ADA1-02DCD19BE4CE}"/>
                </a:ext>
              </a:extLst>
            </p:cNvPr>
            <p:cNvSpPr>
              <a:spLocks noChangeArrowheads="1"/>
            </p:cNvSpPr>
            <p:nvPr/>
          </p:nvSpPr>
          <p:spPr bwMode="blackWhite">
            <a:xfrm>
              <a:off x="1106" y="2807"/>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8" name="Rectangle 42">
              <a:extLst>
                <a:ext uri="{FF2B5EF4-FFF2-40B4-BE49-F238E27FC236}">
                  <a16:creationId xmlns:a16="http://schemas.microsoft.com/office/drawing/2014/main" id="{85FBE90F-BF6C-461E-BEAC-3DFD5ED62B3D}"/>
                </a:ext>
              </a:extLst>
            </p:cNvPr>
            <p:cNvSpPr>
              <a:spLocks noChangeArrowheads="1"/>
            </p:cNvSpPr>
            <p:nvPr/>
          </p:nvSpPr>
          <p:spPr bwMode="blackWhite">
            <a:xfrm>
              <a:off x="1002" y="2807"/>
              <a:ext cx="93"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39" name="Rectangle 43">
              <a:extLst>
                <a:ext uri="{FF2B5EF4-FFF2-40B4-BE49-F238E27FC236}">
                  <a16:creationId xmlns:a16="http://schemas.microsoft.com/office/drawing/2014/main" id="{F04253BF-6FB5-4F47-BB95-CE4A0A361D10}"/>
                </a:ext>
              </a:extLst>
            </p:cNvPr>
            <p:cNvSpPr>
              <a:spLocks noChangeArrowheads="1"/>
            </p:cNvSpPr>
            <p:nvPr/>
          </p:nvSpPr>
          <p:spPr bwMode="blackWhite">
            <a:xfrm>
              <a:off x="1217" y="2807"/>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3740" name="Rectangle 44">
              <a:extLst>
                <a:ext uri="{FF2B5EF4-FFF2-40B4-BE49-F238E27FC236}">
                  <a16:creationId xmlns:a16="http://schemas.microsoft.com/office/drawing/2014/main" id="{1843E9D7-7853-4A43-A189-18CBFB02D224}"/>
                </a:ext>
              </a:extLst>
            </p:cNvPr>
            <p:cNvSpPr>
              <a:spLocks noChangeArrowheads="1"/>
            </p:cNvSpPr>
            <p:nvPr/>
          </p:nvSpPr>
          <p:spPr bwMode="blackWhite">
            <a:xfrm>
              <a:off x="1534" y="2807"/>
              <a:ext cx="94" cy="89"/>
            </a:xfrm>
            <a:prstGeom prst="rect">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83" name="Rectangle 39">
            <a:extLst>
              <a:ext uri="{FF2B5EF4-FFF2-40B4-BE49-F238E27FC236}">
                <a16:creationId xmlns:a16="http://schemas.microsoft.com/office/drawing/2014/main" id="{10EACAC9-5EFA-49B4-94F9-D676D53305E2}"/>
              </a:ext>
            </a:extLst>
          </p:cNvPr>
          <p:cNvSpPr>
            <a:spLocks noGrp="1" noChangeArrowheads="1"/>
          </p:cNvSpPr>
          <p:nvPr>
            <p:ph type="title"/>
          </p:nvPr>
        </p:nvSpPr>
        <p:spPr/>
        <p:txBody>
          <a:bodyPr/>
          <a:lstStyle/>
          <a:p>
            <a:r>
              <a:rPr lang="en-US" altLang="en-US">
                <a:solidFill>
                  <a:schemeClr val="tx1"/>
                </a:solidFill>
              </a:rPr>
              <a:t>Redo Log Buffer</a:t>
            </a:r>
            <a:br>
              <a:rPr lang="en-US" altLang="en-US">
                <a:solidFill>
                  <a:schemeClr val="tx1"/>
                </a:solidFill>
              </a:rPr>
            </a:br>
            <a:endParaRPr lang="en-US" altLang="en-US">
              <a:solidFill>
                <a:schemeClr val="tx1"/>
              </a:solidFill>
            </a:endParaRPr>
          </a:p>
        </p:txBody>
      </p:sp>
      <p:sp>
        <p:nvSpPr>
          <p:cNvPr id="415784" name="Rectangle 40">
            <a:extLst>
              <a:ext uri="{FF2B5EF4-FFF2-40B4-BE49-F238E27FC236}">
                <a16:creationId xmlns:a16="http://schemas.microsoft.com/office/drawing/2014/main" id="{C3BE4117-FAE1-4D2C-9186-B63620E0F528}"/>
              </a:ext>
            </a:extLst>
          </p:cNvPr>
          <p:cNvSpPr>
            <a:spLocks noGrp="1" noChangeArrowheads="1"/>
          </p:cNvSpPr>
          <p:nvPr>
            <p:ph type="body" idx="1"/>
          </p:nvPr>
        </p:nvSpPr>
        <p:spPr>
          <a:xfrm>
            <a:off x="2133600" y="1449388"/>
            <a:ext cx="7918450" cy="1498600"/>
          </a:xfrm>
        </p:spPr>
        <p:txBody>
          <a:bodyPr/>
          <a:lstStyle/>
          <a:p>
            <a:pPr lvl="1"/>
            <a:r>
              <a:rPr lang="en-US" altLang="en-US" b="1" dirty="0">
                <a:solidFill>
                  <a:schemeClr val="tx1"/>
                </a:solidFill>
              </a:rPr>
              <a:t>Is a circular buffer in the SGA </a:t>
            </a:r>
          </a:p>
          <a:p>
            <a:pPr lvl="1"/>
            <a:r>
              <a:rPr lang="en-US" altLang="en-US" b="1" dirty="0">
                <a:solidFill>
                  <a:schemeClr val="tx1"/>
                </a:solidFill>
              </a:rPr>
              <a:t>Holds information about changes made to the database</a:t>
            </a:r>
          </a:p>
          <a:p>
            <a:pPr lvl="1"/>
            <a:r>
              <a:rPr lang="en-US" altLang="en-US" b="1" dirty="0">
                <a:solidFill>
                  <a:schemeClr val="tx1"/>
                </a:solidFill>
              </a:rPr>
              <a:t>Contains redo entries that have the information to redo changes made by operations such as DML and DDL</a:t>
            </a:r>
          </a:p>
        </p:txBody>
      </p:sp>
      <p:grpSp>
        <p:nvGrpSpPr>
          <p:cNvPr id="415748" name="Group 4">
            <a:extLst>
              <a:ext uri="{FF2B5EF4-FFF2-40B4-BE49-F238E27FC236}">
                <a16:creationId xmlns:a16="http://schemas.microsoft.com/office/drawing/2014/main" id="{F327F820-6FA6-4A05-A999-7D7AB94BF4D3}"/>
              </a:ext>
            </a:extLst>
          </p:cNvPr>
          <p:cNvGrpSpPr>
            <a:grpSpLocks/>
          </p:cNvGrpSpPr>
          <p:nvPr/>
        </p:nvGrpSpPr>
        <p:grpSpPr bwMode="auto">
          <a:xfrm>
            <a:off x="2252664" y="4635500"/>
            <a:ext cx="1316037" cy="1676400"/>
            <a:chOff x="2064" y="2016"/>
            <a:chExt cx="528" cy="672"/>
          </a:xfrm>
        </p:grpSpPr>
        <p:sp>
          <p:nvSpPr>
            <p:cNvPr id="415749" name="Rectangle 5">
              <a:extLst>
                <a:ext uri="{FF2B5EF4-FFF2-40B4-BE49-F238E27FC236}">
                  <a16:creationId xmlns:a16="http://schemas.microsoft.com/office/drawing/2014/main" id="{1CA61E51-80BC-4292-9EDD-B60AFD61916A}"/>
                </a:ext>
              </a:extLst>
            </p:cNvPr>
            <p:cNvSpPr>
              <a:spLocks noChangeArrowheads="1"/>
            </p:cNvSpPr>
            <p:nvPr/>
          </p:nvSpPr>
          <p:spPr bwMode="blackWhite">
            <a:xfrm>
              <a:off x="2064" y="2016"/>
              <a:ext cx="528" cy="672"/>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nvGrpSpPr>
            <p:cNvPr id="415750" name="Group 6">
              <a:extLst>
                <a:ext uri="{FF2B5EF4-FFF2-40B4-BE49-F238E27FC236}">
                  <a16:creationId xmlns:a16="http://schemas.microsoft.com/office/drawing/2014/main" id="{EF80C4E0-BC7D-40A9-B340-7C17BAC613A8}"/>
                </a:ext>
              </a:extLst>
            </p:cNvPr>
            <p:cNvGrpSpPr>
              <a:grpSpLocks/>
            </p:cNvGrpSpPr>
            <p:nvPr/>
          </p:nvGrpSpPr>
          <p:grpSpPr bwMode="auto">
            <a:xfrm>
              <a:off x="2184" y="2016"/>
              <a:ext cx="288" cy="672"/>
              <a:chOff x="2184" y="2016"/>
              <a:chExt cx="288" cy="672"/>
            </a:xfrm>
          </p:grpSpPr>
          <p:sp>
            <p:nvSpPr>
              <p:cNvPr id="415751" name="Line 7">
                <a:extLst>
                  <a:ext uri="{FF2B5EF4-FFF2-40B4-BE49-F238E27FC236}">
                    <a16:creationId xmlns:a16="http://schemas.microsoft.com/office/drawing/2014/main" id="{C85B4782-9D51-453C-822C-CBC56D1B8FE3}"/>
                  </a:ext>
                </a:extLst>
              </p:cNvPr>
              <p:cNvSpPr>
                <a:spLocks noChangeShapeType="1"/>
              </p:cNvSpPr>
              <p:nvPr/>
            </p:nvSpPr>
            <p:spPr bwMode="blackWhite">
              <a:xfrm>
                <a:off x="2184"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2" name="Line 8">
                <a:extLst>
                  <a:ext uri="{FF2B5EF4-FFF2-40B4-BE49-F238E27FC236}">
                    <a16:creationId xmlns:a16="http://schemas.microsoft.com/office/drawing/2014/main" id="{259EAB91-AC21-45C2-B896-15CBCD2C0D8A}"/>
                  </a:ext>
                </a:extLst>
              </p:cNvPr>
              <p:cNvSpPr>
                <a:spLocks noChangeShapeType="1"/>
              </p:cNvSpPr>
              <p:nvPr/>
            </p:nvSpPr>
            <p:spPr bwMode="blackWhite">
              <a:xfrm>
                <a:off x="2280"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3" name="Line 9">
                <a:extLst>
                  <a:ext uri="{FF2B5EF4-FFF2-40B4-BE49-F238E27FC236}">
                    <a16:creationId xmlns:a16="http://schemas.microsoft.com/office/drawing/2014/main" id="{1EC21BCB-CE68-40AB-9070-1095C60A71ED}"/>
                  </a:ext>
                </a:extLst>
              </p:cNvPr>
              <p:cNvSpPr>
                <a:spLocks noChangeShapeType="1"/>
              </p:cNvSpPr>
              <p:nvPr/>
            </p:nvSpPr>
            <p:spPr bwMode="blackWhite">
              <a:xfrm>
                <a:off x="2376"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4" name="Line 10">
                <a:extLst>
                  <a:ext uri="{FF2B5EF4-FFF2-40B4-BE49-F238E27FC236}">
                    <a16:creationId xmlns:a16="http://schemas.microsoft.com/office/drawing/2014/main" id="{9A52EA52-1A78-459B-B9B4-9596D86EC97E}"/>
                  </a:ext>
                </a:extLst>
              </p:cNvPr>
              <p:cNvSpPr>
                <a:spLocks noChangeShapeType="1"/>
              </p:cNvSpPr>
              <p:nvPr/>
            </p:nvSpPr>
            <p:spPr bwMode="blackWhite">
              <a:xfrm>
                <a:off x="2472" y="2016"/>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grpSp>
          <p:nvGrpSpPr>
            <p:cNvPr id="415755" name="Group 11">
              <a:extLst>
                <a:ext uri="{FF2B5EF4-FFF2-40B4-BE49-F238E27FC236}">
                  <a16:creationId xmlns:a16="http://schemas.microsoft.com/office/drawing/2014/main" id="{8F1E7B7A-518C-4FA9-8BAF-6944BF22264E}"/>
                </a:ext>
              </a:extLst>
            </p:cNvPr>
            <p:cNvGrpSpPr>
              <a:grpSpLocks/>
            </p:cNvGrpSpPr>
            <p:nvPr/>
          </p:nvGrpSpPr>
          <p:grpSpPr bwMode="auto">
            <a:xfrm>
              <a:off x="2064" y="2142"/>
              <a:ext cx="528" cy="432"/>
              <a:chOff x="2064" y="2160"/>
              <a:chExt cx="528" cy="432"/>
            </a:xfrm>
          </p:grpSpPr>
          <p:sp>
            <p:nvSpPr>
              <p:cNvPr id="415756" name="Line 12">
                <a:extLst>
                  <a:ext uri="{FF2B5EF4-FFF2-40B4-BE49-F238E27FC236}">
                    <a16:creationId xmlns:a16="http://schemas.microsoft.com/office/drawing/2014/main" id="{9D9657FA-B37B-4172-844A-B3440B208E10}"/>
                  </a:ext>
                </a:extLst>
              </p:cNvPr>
              <p:cNvSpPr>
                <a:spLocks noChangeShapeType="1"/>
              </p:cNvSpPr>
              <p:nvPr/>
            </p:nvSpPr>
            <p:spPr bwMode="blackWhite">
              <a:xfrm>
                <a:off x="2064" y="2160"/>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7" name="Line 13">
                <a:extLst>
                  <a:ext uri="{FF2B5EF4-FFF2-40B4-BE49-F238E27FC236}">
                    <a16:creationId xmlns:a16="http://schemas.microsoft.com/office/drawing/2014/main" id="{51555EDB-786C-4897-81BA-B7B2354AC8DF}"/>
                  </a:ext>
                </a:extLst>
              </p:cNvPr>
              <p:cNvSpPr>
                <a:spLocks noChangeShapeType="1"/>
              </p:cNvSpPr>
              <p:nvPr/>
            </p:nvSpPr>
            <p:spPr bwMode="blackWhite">
              <a:xfrm>
                <a:off x="2064" y="2268"/>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8" name="Line 14">
                <a:extLst>
                  <a:ext uri="{FF2B5EF4-FFF2-40B4-BE49-F238E27FC236}">
                    <a16:creationId xmlns:a16="http://schemas.microsoft.com/office/drawing/2014/main" id="{F76D7C7A-761F-409F-90FB-CB9C89167A5F}"/>
                  </a:ext>
                </a:extLst>
              </p:cNvPr>
              <p:cNvSpPr>
                <a:spLocks noChangeShapeType="1"/>
              </p:cNvSpPr>
              <p:nvPr/>
            </p:nvSpPr>
            <p:spPr bwMode="blackWhite">
              <a:xfrm>
                <a:off x="2064" y="2376"/>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59" name="Line 15">
                <a:extLst>
                  <a:ext uri="{FF2B5EF4-FFF2-40B4-BE49-F238E27FC236}">
                    <a16:creationId xmlns:a16="http://schemas.microsoft.com/office/drawing/2014/main" id="{7F9E1C1C-06C4-401E-AA9E-50299EC77157}"/>
                  </a:ext>
                </a:extLst>
              </p:cNvPr>
              <p:cNvSpPr>
                <a:spLocks noChangeShapeType="1"/>
              </p:cNvSpPr>
              <p:nvPr/>
            </p:nvSpPr>
            <p:spPr bwMode="blackWhite">
              <a:xfrm>
                <a:off x="2064" y="2484"/>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5760" name="Line 16">
                <a:extLst>
                  <a:ext uri="{FF2B5EF4-FFF2-40B4-BE49-F238E27FC236}">
                    <a16:creationId xmlns:a16="http://schemas.microsoft.com/office/drawing/2014/main" id="{B9DDEA87-2CB5-42B8-928B-DFECD25AD1DE}"/>
                  </a:ext>
                </a:extLst>
              </p:cNvPr>
              <p:cNvSpPr>
                <a:spLocks noChangeShapeType="1"/>
              </p:cNvSpPr>
              <p:nvPr/>
            </p:nvSpPr>
            <p:spPr bwMode="blackWhite">
              <a:xfrm>
                <a:off x="2064" y="2592"/>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grpSp>
        <p:sp>
          <p:nvSpPr>
            <p:cNvPr id="415761" name="Rectangle 17">
              <a:extLst>
                <a:ext uri="{FF2B5EF4-FFF2-40B4-BE49-F238E27FC236}">
                  <a16:creationId xmlns:a16="http://schemas.microsoft.com/office/drawing/2014/main" id="{AE649814-4CA2-4F56-BA4E-1C48DCFD41FA}"/>
                </a:ext>
              </a:extLst>
            </p:cNvPr>
            <p:cNvSpPr>
              <a:spLocks noChangeAspect="1" noChangeArrowheads="1"/>
            </p:cNvSpPr>
            <p:nvPr/>
          </p:nvSpPr>
          <p:spPr bwMode="blackWhite">
            <a:xfrm>
              <a:off x="2181" y="2144"/>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5762" name="Rectangle 18">
              <a:extLst>
                <a:ext uri="{FF2B5EF4-FFF2-40B4-BE49-F238E27FC236}">
                  <a16:creationId xmlns:a16="http://schemas.microsoft.com/office/drawing/2014/main" id="{EB401D5F-10C4-4E35-BDA5-5B7EA3483276}"/>
                </a:ext>
              </a:extLst>
            </p:cNvPr>
            <p:cNvSpPr>
              <a:spLocks noChangeAspect="1" noChangeArrowheads="1"/>
            </p:cNvSpPr>
            <p:nvPr/>
          </p:nvSpPr>
          <p:spPr bwMode="blackWhite">
            <a:xfrm>
              <a:off x="2277" y="2144"/>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sp>
          <p:nvSpPr>
            <p:cNvPr id="415763" name="Rectangle 19">
              <a:extLst>
                <a:ext uri="{FF2B5EF4-FFF2-40B4-BE49-F238E27FC236}">
                  <a16:creationId xmlns:a16="http://schemas.microsoft.com/office/drawing/2014/main" id="{468EE11E-31E9-4377-A14F-858DB34DDB90}"/>
                </a:ext>
              </a:extLst>
            </p:cNvPr>
            <p:cNvSpPr>
              <a:spLocks noChangeAspect="1" noChangeArrowheads="1"/>
            </p:cNvSpPr>
            <p:nvPr/>
          </p:nvSpPr>
          <p:spPr bwMode="blackWhite">
            <a:xfrm>
              <a:off x="2373" y="2144"/>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endParaRPr>
            </a:p>
          </p:txBody>
        </p:sp>
      </p:grpSp>
      <p:sp>
        <p:nvSpPr>
          <p:cNvPr id="415764" name="Rectangle 20">
            <a:extLst>
              <a:ext uri="{FF2B5EF4-FFF2-40B4-BE49-F238E27FC236}">
                <a16:creationId xmlns:a16="http://schemas.microsoft.com/office/drawing/2014/main" id="{C275F537-C2AD-4786-A554-C91D0335575C}"/>
              </a:ext>
            </a:extLst>
          </p:cNvPr>
          <p:cNvSpPr>
            <a:spLocks noChangeArrowheads="1"/>
          </p:cNvSpPr>
          <p:nvPr/>
        </p:nvSpPr>
        <p:spPr bwMode="blackWhite">
          <a:xfrm>
            <a:off x="4038600" y="3435350"/>
            <a:ext cx="5181600" cy="2552700"/>
          </a:xfrm>
          <a:prstGeom prst="rect">
            <a:avLst/>
          </a:prstGeom>
          <a:solidFill>
            <a:srgbClr val="99CC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eaLnBrk="0" hangingPunct="0">
              <a:spcBef>
                <a:spcPct val="0"/>
              </a:spcBef>
              <a:buClrTx/>
              <a:buFontTx/>
              <a:buNone/>
            </a:pPr>
            <a:endParaRPr lang="en-US" altLang="en-US" sz="1400"/>
          </a:p>
          <a:p>
            <a:pPr eaLnBrk="0" hangingPunct="0">
              <a:spcBef>
                <a:spcPct val="0"/>
              </a:spcBef>
              <a:buClrTx/>
              <a:buFontTx/>
              <a:buNone/>
            </a:pPr>
            <a:endParaRPr lang="en-US" altLang="en-US" sz="1400"/>
          </a:p>
        </p:txBody>
      </p:sp>
      <p:sp>
        <p:nvSpPr>
          <p:cNvPr id="415765" name="Oval 21">
            <a:extLst>
              <a:ext uri="{FF2B5EF4-FFF2-40B4-BE49-F238E27FC236}">
                <a16:creationId xmlns:a16="http://schemas.microsoft.com/office/drawing/2014/main" id="{C90FAC25-21B1-4B25-9A57-44EA995878BF}"/>
              </a:ext>
            </a:extLst>
          </p:cNvPr>
          <p:cNvSpPr>
            <a:spLocks noChangeArrowheads="1"/>
          </p:cNvSpPr>
          <p:nvPr/>
        </p:nvSpPr>
        <p:spPr bwMode="blackWhite">
          <a:xfrm>
            <a:off x="664527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PMON</a:t>
            </a:r>
          </a:p>
        </p:txBody>
      </p:sp>
      <p:sp>
        <p:nvSpPr>
          <p:cNvPr id="415766" name="Oval 22">
            <a:extLst>
              <a:ext uri="{FF2B5EF4-FFF2-40B4-BE49-F238E27FC236}">
                <a16:creationId xmlns:a16="http://schemas.microsoft.com/office/drawing/2014/main" id="{507C9B2F-E7BB-4DEC-B4EE-94F732ED7262}"/>
              </a:ext>
            </a:extLst>
          </p:cNvPr>
          <p:cNvSpPr>
            <a:spLocks noChangeArrowheads="1"/>
          </p:cNvSpPr>
          <p:nvPr/>
        </p:nvSpPr>
        <p:spPr bwMode="blackWhite">
          <a:xfrm>
            <a:off x="601027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SMON</a:t>
            </a:r>
          </a:p>
        </p:txBody>
      </p:sp>
      <p:sp>
        <p:nvSpPr>
          <p:cNvPr id="415767" name="Oval 23">
            <a:extLst>
              <a:ext uri="{FF2B5EF4-FFF2-40B4-BE49-F238E27FC236}">
                <a16:creationId xmlns:a16="http://schemas.microsoft.com/office/drawing/2014/main" id="{6569EB6E-4EEB-426F-8445-2EB676651589}"/>
              </a:ext>
            </a:extLst>
          </p:cNvPr>
          <p:cNvSpPr>
            <a:spLocks noChangeArrowheads="1"/>
          </p:cNvSpPr>
          <p:nvPr/>
        </p:nvSpPr>
        <p:spPr bwMode="blackWhite">
          <a:xfrm>
            <a:off x="8534401"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Others</a:t>
            </a:r>
          </a:p>
        </p:txBody>
      </p:sp>
      <p:sp>
        <p:nvSpPr>
          <p:cNvPr id="415768" name="Text Box 24">
            <a:extLst>
              <a:ext uri="{FF2B5EF4-FFF2-40B4-BE49-F238E27FC236}">
                <a16:creationId xmlns:a16="http://schemas.microsoft.com/office/drawing/2014/main" id="{B7D3C681-2212-43EF-964F-0115CAECD73F}"/>
              </a:ext>
            </a:extLst>
          </p:cNvPr>
          <p:cNvSpPr txBox="1">
            <a:spLocks noChangeArrowheads="1"/>
          </p:cNvSpPr>
          <p:nvPr/>
        </p:nvSpPr>
        <p:spPr bwMode="blackWhite">
          <a:xfrm>
            <a:off x="5981700" y="3429000"/>
            <a:ext cx="12954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Instance</a:t>
            </a:r>
          </a:p>
        </p:txBody>
      </p:sp>
      <p:sp>
        <p:nvSpPr>
          <p:cNvPr id="415769" name="Oval 25">
            <a:extLst>
              <a:ext uri="{FF2B5EF4-FFF2-40B4-BE49-F238E27FC236}">
                <a16:creationId xmlns:a16="http://schemas.microsoft.com/office/drawing/2014/main" id="{4B2F3ACB-4C52-44BA-8393-7A47D857359D}"/>
              </a:ext>
            </a:extLst>
          </p:cNvPr>
          <p:cNvSpPr>
            <a:spLocks noChangeArrowheads="1"/>
          </p:cNvSpPr>
          <p:nvPr/>
        </p:nvSpPr>
        <p:spPr bwMode="blackWhite">
          <a:xfrm>
            <a:off x="7897814"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RECO</a:t>
            </a:r>
          </a:p>
        </p:txBody>
      </p:sp>
      <p:sp>
        <p:nvSpPr>
          <p:cNvPr id="415770" name="Oval 26">
            <a:extLst>
              <a:ext uri="{FF2B5EF4-FFF2-40B4-BE49-F238E27FC236}">
                <a16:creationId xmlns:a16="http://schemas.microsoft.com/office/drawing/2014/main" id="{308D37D4-60AC-43D9-9CA6-AE2801267383}"/>
              </a:ext>
            </a:extLst>
          </p:cNvPr>
          <p:cNvSpPr>
            <a:spLocks noChangeArrowheads="1"/>
          </p:cNvSpPr>
          <p:nvPr/>
        </p:nvSpPr>
        <p:spPr bwMode="blackWhite">
          <a:xfrm>
            <a:off x="7254876" y="559276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ARC</a:t>
            </a:r>
            <a:r>
              <a:rPr lang="en-US" altLang="en-US" sz="1200" i="1">
                <a:latin typeface="Arial" panose="020B0604020202020204" pitchFamily="34" charset="0"/>
              </a:rPr>
              <a:t>n</a:t>
            </a:r>
          </a:p>
        </p:txBody>
      </p:sp>
      <p:sp>
        <p:nvSpPr>
          <p:cNvPr id="415771" name="Oval 27">
            <a:extLst>
              <a:ext uri="{FF2B5EF4-FFF2-40B4-BE49-F238E27FC236}">
                <a16:creationId xmlns:a16="http://schemas.microsoft.com/office/drawing/2014/main" id="{97CC57EB-C1A8-4C00-A059-C95018F24757}"/>
              </a:ext>
            </a:extLst>
          </p:cNvPr>
          <p:cNvSpPr>
            <a:spLocks noChangeArrowheads="1"/>
          </p:cNvSpPr>
          <p:nvPr/>
        </p:nvSpPr>
        <p:spPr bwMode="blackWhite">
          <a:xfrm>
            <a:off x="4086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DBWn</a:t>
            </a:r>
          </a:p>
        </p:txBody>
      </p:sp>
      <p:sp>
        <p:nvSpPr>
          <p:cNvPr id="415772" name="Oval 28">
            <a:extLst>
              <a:ext uri="{FF2B5EF4-FFF2-40B4-BE49-F238E27FC236}">
                <a16:creationId xmlns:a16="http://schemas.microsoft.com/office/drawing/2014/main" id="{3E23F375-F5EE-479E-A48C-282D12507610}"/>
              </a:ext>
            </a:extLst>
          </p:cNvPr>
          <p:cNvSpPr>
            <a:spLocks noChangeArrowheads="1"/>
          </p:cNvSpPr>
          <p:nvPr/>
        </p:nvSpPr>
        <p:spPr bwMode="blackWhite">
          <a:xfrm>
            <a:off x="5356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sp>
        <p:nvSpPr>
          <p:cNvPr id="415773" name="Oval 29">
            <a:extLst>
              <a:ext uri="{FF2B5EF4-FFF2-40B4-BE49-F238E27FC236}">
                <a16:creationId xmlns:a16="http://schemas.microsoft.com/office/drawing/2014/main" id="{1B17BD5F-B29B-4F86-93B0-BF19E4168B6B}"/>
              </a:ext>
            </a:extLst>
          </p:cNvPr>
          <p:cNvSpPr>
            <a:spLocks noChangeArrowheads="1"/>
          </p:cNvSpPr>
          <p:nvPr/>
        </p:nvSpPr>
        <p:spPr bwMode="blackWhite">
          <a:xfrm>
            <a:off x="4721226" y="55848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CKPT</a:t>
            </a:r>
          </a:p>
        </p:txBody>
      </p:sp>
      <p:sp>
        <p:nvSpPr>
          <p:cNvPr id="415775" name="Rectangle 31">
            <a:extLst>
              <a:ext uri="{FF2B5EF4-FFF2-40B4-BE49-F238E27FC236}">
                <a16:creationId xmlns:a16="http://schemas.microsoft.com/office/drawing/2014/main" id="{251E5943-EAEF-4D2D-9905-5BA55B12CF8C}"/>
              </a:ext>
            </a:extLst>
          </p:cNvPr>
          <p:cNvSpPr>
            <a:spLocks noChangeArrowheads="1"/>
          </p:cNvSpPr>
          <p:nvPr/>
        </p:nvSpPr>
        <p:spPr bwMode="blackWhite">
          <a:xfrm>
            <a:off x="4406900" y="3744914"/>
            <a:ext cx="4610100" cy="1716087"/>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5776" name="Rectangle 32">
            <a:extLst>
              <a:ext uri="{FF2B5EF4-FFF2-40B4-BE49-F238E27FC236}">
                <a16:creationId xmlns:a16="http://schemas.microsoft.com/office/drawing/2014/main" id="{D743CD1B-727F-4DE2-8BA9-0871EBDF0196}"/>
              </a:ext>
            </a:extLst>
          </p:cNvPr>
          <p:cNvSpPr>
            <a:spLocks noChangeArrowheads="1"/>
          </p:cNvSpPr>
          <p:nvPr/>
        </p:nvSpPr>
        <p:spPr bwMode="blackWhite">
          <a:xfrm>
            <a:off x="4508500" y="4178301"/>
            <a:ext cx="1600200" cy="113982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5777" name="Rectangle 33">
            <a:extLst>
              <a:ext uri="{FF2B5EF4-FFF2-40B4-BE49-F238E27FC236}">
                <a16:creationId xmlns:a16="http://schemas.microsoft.com/office/drawing/2014/main" id="{04E1A208-A1A2-4425-B5C3-3608ADC84D44}"/>
              </a:ext>
            </a:extLst>
          </p:cNvPr>
          <p:cNvSpPr>
            <a:spLocks noChangeArrowheads="1"/>
          </p:cNvSpPr>
          <p:nvPr/>
        </p:nvSpPr>
        <p:spPr bwMode="blackWhite">
          <a:xfrm>
            <a:off x="7327901" y="3859214"/>
            <a:ext cx="1573213" cy="1525587"/>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Shared pool</a:t>
            </a: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5778" name="Rectangle 34">
            <a:extLst>
              <a:ext uri="{FF2B5EF4-FFF2-40B4-BE49-F238E27FC236}">
                <a16:creationId xmlns:a16="http://schemas.microsoft.com/office/drawing/2014/main" id="{421C58A5-6D04-47EC-84D4-0101EEB5EDAE}"/>
              </a:ext>
            </a:extLst>
          </p:cNvPr>
          <p:cNvSpPr>
            <a:spLocks noChangeArrowheads="1"/>
          </p:cNvSpPr>
          <p:nvPr/>
        </p:nvSpPr>
        <p:spPr bwMode="blackWhite">
          <a:xfrm>
            <a:off x="7451725" y="4792663"/>
            <a:ext cx="1327150" cy="53975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Data dictionary</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5779" name="Rectangle 35">
            <a:extLst>
              <a:ext uri="{FF2B5EF4-FFF2-40B4-BE49-F238E27FC236}">
                <a16:creationId xmlns:a16="http://schemas.microsoft.com/office/drawing/2014/main" id="{316E9265-4B5C-4F41-AB8B-71FA524C280F}"/>
              </a:ext>
            </a:extLst>
          </p:cNvPr>
          <p:cNvSpPr>
            <a:spLocks noChangeArrowheads="1"/>
          </p:cNvSpPr>
          <p:nvPr/>
        </p:nvSpPr>
        <p:spPr bwMode="blackWhite">
          <a:xfrm>
            <a:off x="7451725" y="4184651"/>
            <a:ext cx="1327150" cy="538163"/>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Library</a:t>
            </a:r>
          </a:p>
          <a:p>
            <a:pPr algn="ctr" eaLnBrk="0" hangingPunct="0">
              <a:buClrTx/>
              <a:buFontTx/>
              <a:buNone/>
            </a:pPr>
            <a:r>
              <a:rPr lang="en-US" altLang="en-US" sz="1400">
                <a:latin typeface="Arial" panose="020B0604020202020204" pitchFamily="34" charset="0"/>
              </a:rPr>
              <a:t>cache</a:t>
            </a:r>
          </a:p>
        </p:txBody>
      </p:sp>
      <p:sp>
        <p:nvSpPr>
          <p:cNvPr id="415780" name="Text Box 36">
            <a:extLst>
              <a:ext uri="{FF2B5EF4-FFF2-40B4-BE49-F238E27FC236}">
                <a16:creationId xmlns:a16="http://schemas.microsoft.com/office/drawing/2014/main" id="{FBB4929E-1457-4FB2-9FCA-363C16D935AB}"/>
              </a:ext>
            </a:extLst>
          </p:cNvPr>
          <p:cNvSpPr txBox="1">
            <a:spLocks noChangeArrowheads="1"/>
          </p:cNvSpPr>
          <p:nvPr/>
        </p:nvSpPr>
        <p:spPr bwMode="blackWhite">
          <a:xfrm>
            <a:off x="5041900" y="3797300"/>
            <a:ext cx="10668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SGA</a:t>
            </a:r>
          </a:p>
        </p:txBody>
      </p:sp>
      <p:sp>
        <p:nvSpPr>
          <p:cNvPr id="415781" name="Rectangle 37">
            <a:extLst>
              <a:ext uri="{FF2B5EF4-FFF2-40B4-BE49-F238E27FC236}">
                <a16:creationId xmlns:a16="http://schemas.microsoft.com/office/drawing/2014/main" id="{DCE88E27-A440-41E0-AD2C-9A7961BDF3DF}"/>
              </a:ext>
            </a:extLst>
          </p:cNvPr>
          <p:cNvSpPr>
            <a:spLocks noChangeArrowheads="1"/>
          </p:cNvSpPr>
          <p:nvPr/>
        </p:nvSpPr>
        <p:spPr bwMode="blackWhite">
          <a:xfrm>
            <a:off x="6175376" y="4178301"/>
            <a:ext cx="1050925" cy="113982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
        <p:nvSpPr>
          <p:cNvPr id="415782" name="Freeform 38">
            <a:extLst>
              <a:ext uri="{FF2B5EF4-FFF2-40B4-BE49-F238E27FC236}">
                <a16:creationId xmlns:a16="http://schemas.microsoft.com/office/drawing/2014/main" id="{5CACF36A-560B-4218-9BCA-48D76E99C09D}"/>
              </a:ext>
            </a:extLst>
          </p:cNvPr>
          <p:cNvSpPr>
            <a:spLocks/>
          </p:cNvSpPr>
          <p:nvPr/>
        </p:nvSpPr>
        <p:spPr bwMode="blackWhite">
          <a:xfrm>
            <a:off x="3581400" y="4171950"/>
            <a:ext cx="2590800" cy="2116138"/>
          </a:xfrm>
          <a:custGeom>
            <a:avLst/>
            <a:gdLst>
              <a:gd name="T0" fmla="*/ 1632 w 1632"/>
              <a:gd name="T1" fmla="*/ 0 h 1333"/>
              <a:gd name="T2" fmla="*/ 0 w 1632"/>
              <a:gd name="T3" fmla="*/ 291 h 1333"/>
              <a:gd name="T4" fmla="*/ 0 w 1632"/>
              <a:gd name="T5" fmla="*/ 1333 h 1333"/>
              <a:gd name="T6" fmla="*/ 1632 w 1632"/>
              <a:gd name="T7" fmla="*/ 718 h 1333"/>
              <a:gd name="T8" fmla="*/ 1632 w 1632"/>
              <a:gd name="T9" fmla="*/ 0 h 1333"/>
            </a:gdLst>
            <a:ahLst/>
            <a:cxnLst>
              <a:cxn ang="0">
                <a:pos x="T0" y="T1"/>
              </a:cxn>
              <a:cxn ang="0">
                <a:pos x="T2" y="T3"/>
              </a:cxn>
              <a:cxn ang="0">
                <a:pos x="T4" y="T5"/>
              </a:cxn>
              <a:cxn ang="0">
                <a:pos x="T6" y="T7"/>
              </a:cxn>
              <a:cxn ang="0">
                <a:pos x="T8" y="T9"/>
              </a:cxn>
            </a:cxnLst>
            <a:rect l="0" t="0" r="r" b="b"/>
            <a:pathLst>
              <a:path w="1632" h="1333">
                <a:moveTo>
                  <a:pt x="1632" y="0"/>
                </a:moveTo>
                <a:lnTo>
                  <a:pt x="0" y="291"/>
                </a:lnTo>
                <a:lnTo>
                  <a:pt x="0" y="1333"/>
                </a:lnTo>
                <a:lnTo>
                  <a:pt x="1632" y="718"/>
                </a:lnTo>
                <a:lnTo>
                  <a:pt x="1632" y="0"/>
                </a:lnTo>
                <a:close/>
              </a:path>
            </a:pathLst>
          </a:custGeom>
          <a:solidFill>
            <a:srgbClr val="CCFFFF"/>
          </a:solidFill>
          <a:ln w="2857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828" name="Rectangle 36">
            <a:extLst>
              <a:ext uri="{FF2B5EF4-FFF2-40B4-BE49-F238E27FC236}">
                <a16:creationId xmlns:a16="http://schemas.microsoft.com/office/drawing/2014/main" id="{88602549-15B3-4F72-BE9E-0561739BC202}"/>
              </a:ext>
            </a:extLst>
          </p:cNvPr>
          <p:cNvSpPr>
            <a:spLocks noGrp="1" noChangeArrowheads="1"/>
          </p:cNvSpPr>
          <p:nvPr>
            <p:ph type="title"/>
          </p:nvPr>
        </p:nvSpPr>
        <p:spPr/>
        <p:txBody>
          <a:bodyPr>
            <a:normAutofit fontScale="90000"/>
          </a:bodyPr>
          <a:lstStyle/>
          <a:p>
            <a:r>
              <a:rPr lang="en-US" altLang="en-US">
                <a:solidFill>
                  <a:schemeClr val="tx1"/>
                </a:solidFill>
              </a:rPr>
              <a:t>Shared Pool</a:t>
            </a:r>
            <a:br>
              <a:rPr lang="en-US" altLang="en-US">
                <a:solidFill>
                  <a:schemeClr val="tx1"/>
                </a:solidFill>
              </a:rPr>
            </a:br>
            <a:br>
              <a:rPr lang="en-US" altLang="en-US">
                <a:solidFill>
                  <a:schemeClr val="tx1"/>
                </a:solidFill>
              </a:rPr>
            </a:br>
            <a:endParaRPr lang="en-US" altLang="en-US">
              <a:solidFill>
                <a:schemeClr val="tx1"/>
              </a:solidFill>
            </a:endParaRPr>
          </a:p>
        </p:txBody>
      </p:sp>
      <p:sp>
        <p:nvSpPr>
          <p:cNvPr id="417829" name="Rectangle 37">
            <a:extLst>
              <a:ext uri="{FF2B5EF4-FFF2-40B4-BE49-F238E27FC236}">
                <a16:creationId xmlns:a16="http://schemas.microsoft.com/office/drawing/2014/main" id="{3659592D-7E0E-43AE-A740-2BF0748AE5D1}"/>
              </a:ext>
            </a:extLst>
          </p:cNvPr>
          <p:cNvSpPr>
            <a:spLocks noGrp="1" noChangeArrowheads="1"/>
          </p:cNvSpPr>
          <p:nvPr>
            <p:ph type="body" idx="1"/>
          </p:nvPr>
        </p:nvSpPr>
        <p:spPr>
          <a:xfrm>
            <a:off x="2133600" y="1449389"/>
            <a:ext cx="7918450" cy="2187575"/>
          </a:xfrm>
        </p:spPr>
        <p:txBody>
          <a:bodyPr/>
          <a:lstStyle/>
          <a:p>
            <a:pPr lvl="1"/>
            <a:r>
              <a:rPr lang="en-US" altLang="en-US" b="1">
                <a:solidFill>
                  <a:schemeClr val="tx1"/>
                </a:solidFill>
              </a:rPr>
              <a:t>Is a portion of the SGA </a:t>
            </a:r>
          </a:p>
          <a:p>
            <a:pPr lvl="1"/>
            <a:r>
              <a:rPr lang="en-US" altLang="en-US" b="1">
                <a:solidFill>
                  <a:schemeClr val="tx1"/>
                </a:solidFill>
              </a:rPr>
              <a:t>Contains:</a:t>
            </a:r>
          </a:p>
          <a:p>
            <a:pPr lvl="2"/>
            <a:r>
              <a:rPr lang="en-US" altLang="en-US" b="1">
                <a:solidFill>
                  <a:schemeClr val="tx1"/>
                </a:solidFill>
              </a:rPr>
              <a:t>Library cache</a:t>
            </a:r>
          </a:p>
          <a:p>
            <a:pPr lvl="3"/>
            <a:r>
              <a:rPr lang="en-US" altLang="en-US" b="1">
                <a:solidFill>
                  <a:schemeClr val="tx1"/>
                </a:solidFill>
              </a:rPr>
              <a:t>Shared SQL area</a:t>
            </a:r>
          </a:p>
          <a:p>
            <a:pPr lvl="2"/>
            <a:r>
              <a:rPr lang="en-US" altLang="en-US" b="1">
                <a:solidFill>
                  <a:schemeClr val="tx1"/>
                </a:solidFill>
              </a:rPr>
              <a:t>Data dictionary cache</a:t>
            </a:r>
          </a:p>
          <a:p>
            <a:pPr lvl="2"/>
            <a:r>
              <a:rPr lang="en-US" altLang="en-US" b="1">
                <a:solidFill>
                  <a:schemeClr val="tx1"/>
                </a:solidFill>
              </a:rPr>
              <a:t>Control structures</a:t>
            </a:r>
          </a:p>
        </p:txBody>
      </p:sp>
      <p:sp>
        <p:nvSpPr>
          <p:cNvPr id="417796" name="Rectangle 4">
            <a:extLst>
              <a:ext uri="{FF2B5EF4-FFF2-40B4-BE49-F238E27FC236}">
                <a16:creationId xmlns:a16="http://schemas.microsoft.com/office/drawing/2014/main" id="{837F8C46-3360-4F25-BD2B-560F8BDA0553}"/>
              </a:ext>
            </a:extLst>
          </p:cNvPr>
          <p:cNvSpPr>
            <a:spLocks noChangeArrowheads="1"/>
          </p:cNvSpPr>
          <p:nvPr/>
        </p:nvSpPr>
        <p:spPr bwMode="blackWhite">
          <a:xfrm>
            <a:off x="1790700" y="3744913"/>
            <a:ext cx="5181600" cy="2552700"/>
          </a:xfrm>
          <a:prstGeom prst="rect">
            <a:avLst/>
          </a:prstGeom>
          <a:solidFill>
            <a:srgbClr val="99CC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eaLnBrk="0" hangingPunct="0">
              <a:spcBef>
                <a:spcPct val="0"/>
              </a:spcBef>
              <a:buClrTx/>
              <a:buFontTx/>
              <a:buNone/>
            </a:pPr>
            <a:endParaRPr lang="en-US" altLang="en-US" sz="1400"/>
          </a:p>
          <a:p>
            <a:pPr eaLnBrk="0" hangingPunct="0">
              <a:spcBef>
                <a:spcPct val="0"/>
              </a:spcBef>
              <a:buClrTx/>
              <a:buFontTx/>
              <a:buNone/>
            </a:pPr>
            <a:endParaRPr lang="en-US" altLang="en-US" sz="1400"/>
          </a:p>
        </p:txBody>
      </p:sp>
      <p:sp>
        <p:nvSpPr>
          <p:cNvPr id="417797" name="Oval 5">
            <a:extLst>
              <a:ext uri="{FF2B5EF4-FFF2-40B4-BE49-F238E27FC236}">
                <a16:creationId xmlns:a16="http://schemas.microsoft.com/office/drawing/2014/main" id="{0882E842-740A-48F1-A49E-0285685D1E5A}"/>
              </a:ext>
            </a:extLst>
          </p:cNvPr>
          <p:cNvSpPr>
            <a:spLocks noChangeArrowheads="1"/>
          </p:cNvSpPr>
          <p:nvPr/>
        </p:nvSpPr>
        <p:spPr bwMode="blackWhite">
          <a:xfrm>
            <a:off x="4435476"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PMON</a:t>
            </a:r>
          </a:p>
        </p:txBody>
      </p:sp>
      <p:sp>
        <p:nvSpPr>
          <p:cNvPr id="417798" name="Oval 6">
            <a:extLst>
              <a:ext uri="{FF2B5EF4-FFF2-40B4-BE49-F238E27FC236}">
                <a16:creationId xmlns:a16="http://schemas.microsoft.com/office/drawing/2014/main" id="{954FB0E2-7CB5-4262-8D80-5C9B21E8C3DE}"/>
              </a:ext>
            </a:extLst>
          </p:cNvPr>
          <p:cNvSpPr>
            <a:spLocks noChangeArrowheads="1"/>
          </p:cNvSpPr>
          <p:nvPr/>
        </p:nvSpPr>
        <p:spPr bwMode="blackWhite">
          <a:xfrm>
            <a:off x="3800476"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SMON</a:t>
            </a:r>
          </a:p>
        </p:txBody>
      </p:sp>
      <p:sp>
        <p:nvSpPr>
          <p:cNvPr id="417799" name="Oval 7">
            <a:extLst>
              <a:ext uri="{FF2B5EF4-FFF2-40B4-BE49-F238E27FC236}">
                <a16:creationId xmlns:a16="http://schemas.microsoft.com/office/drawing/2014/main" id="{41BFFA2C-9A6B-4904-BA29-AECA6C75D3B4}"/>
              </a:ext>
            </a:extLst>
          </p:cNvPr>
          <p:cNvSpPr>
            <a:spLocks noChangeArrowheads="1"/>
          </p:cNvSpPr>
          <p:nvPr/>
        </p:nvSpPr>
        <p:spPr bwMode="blackWhite">
          <a:xfrm>
            <a:off x="6286501"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Others</a:t>
            </a:r>
          </a:p>
        </p:txBody>
      </p:sp>
      <p:sp>
        <p:nvSpPr>
          <p:cNvPr id="417800" name="Text Box 8">
            <a:extLst>
              <a:ext uri="{FF2B5EF4-FFF2-40B4-BE49-F238E27FC236}">
                <a16:creationId xmlns:a16="http://schemas.microsoft.com/office/drawing/2014/main" id="{0822885A-ACC8-4D55-81F1-D4EC409CDADA}"/>
              </a:ext>
            </a:extLst>
          </p:cNvPr>
          <p:cNvSpPr txBox="1">
            <a:spLocks noChangeArrowheads="1"/>
          </p:cNvSpPr>
          <p:nvPr/>
        </p:nvSpPr>
        <p:spPr bwMode="blackWhite">
          <a:xfrm>
            <a:off x="3733800" y="3733800"/>
            <a:ext cx="12954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Instance</a:t>
            </a:r>
          </a:p>
        </p:txBody>
      </p:sp>
      <p:sp>
        <p:nvSpPr>
          <p:cNvPr id="417801" name="Oval 9">
            <a:extLst>
              <a:ext uri="{FF2B5EF4-FFF2-40B4-BE49-F238E27FC236}">
                <a16:creationId xmlns:a16="http://schemas.microsoft.com/office/drawing/2014/main" id="{88D4CC0F-90D2-4F0A-A004-71F47B6EB4D2}"/>
              </a:ext>
            </a:extLst>
          </p:cNvPr>
          <p:cNvSpPr>
            <a:spLocks noChangeArrowheads="1"/>
          </p:cNvSpPr>
          <p:nvPr/>
        </p:nvSpPr>
        <p:spPr bwMode="blackWhite">
          <a:xfrm>
            <a:off x="5649914"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RECO</a:t>
            </a:r>
          </a:p>
        </p:txBody>
      </p:sp>
      <p:sp>
        <p:nvSpPr>
          <p:cNvPr id="417802" name="Oval 10">
            <a:extLst>
              <a:ext uri="{FF2B5EF4-FFF2-40B4-BE49-F238E27FC236}">
                <a16:creationId xmlns:a16="http://schemas.microsoft.com/office/drawing/2014/main" id="{6C443C38-788D-4858-9C9A-5618E708B6CF}"/>
              </a:ext>
            </a:extLst>
          </p:cNvPr>
          <p:cNvSpPr>
            <a:spLocks noChangeArrowheads="1"/>
          </p:cNvSpPr>
          <p:nvPr/>
        </p:nvSpPr>
        <p:spPr bwMode="blackWhite">
          <a:xfrm>
            <a:off x="5045076" y="589756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ARC</a:t>
            </a:r>
            <a:r>
              <a:rPr lang="en-US" altLang="en-US" sz="1200" i="1">
                <a:latin typeface="Arial" panose="020B0604020202020204" pitchFamily="34" charset="0"/>
              </a:rPr>
              <a:t>n</a:t>
            </a:r>
          </a:p>
        </p:txBody>
      </p:sp>
      <p:sp>
        <p:nvSpPr>
          <p:cNvPr id="417803" name="Oval 11">
            <a:extLst>
              <a:ext uri="{FF2B5EF4-FFF2-40B4-BE49-F238E27FC236}">
                <a16:creationId xmlns:a16="http://schemas.microsoft.com/office/drawing/2014/main" id="{3FF9A1D5-88F6-4504-8E7B-1866BF23E80E}"/>
              </a:ext>
            </a:extLst>
          </p:cNvPr>
          <p:cNvSpPr>
            <a:spLocks noChangeArrowheads="1"/>
          </p:cNvSpPr>
          <p:nvPr/>
        </p:nvSpPr>
        <p:spPr bwMode="blackWhite">
          <a:xfrm>
            <a:off x="1838326"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a:t>
            </a:r>
            <a:r>
              <a:rPr lang="en-US" altLang="en-US" sz="1200" i="1">
                <a:latin typeface="Arial" panose="020B0604020202020204" pitchFamily="34" charset="0"/>
              </a:rPr>
              <a:t>n</a:t>
            </a:r>
          </a:p>
        </p:txBody>
      </p:sp>
      <p:sp>
        <p:nvSpPr>
          <p:cNvPr id="417804" name="Oval 12">
            <a:extLst>
              <a:ext uri="{FF2B5EF4-FFF2-40B4-BE49-F238E27FC236}">
                <a16:creationId xmlns:a16="http://schemas.microsoft.com/office/drawing/2014/main" id="{3B62F965-394A-4946-B0BF-71E23915F46D}"/>
              </a:ext>
            </a:extLst>
          </p:cNvPr>
          <p:cNvSpPr>
            <a:spLocks noChangeArrowheads="1"/>
          </p:cNvSpPr>
          <p:nvPr/>
        </p:nvSpPr>
        <p:spPr bwMode="blackWhite">
          <a:xfrm>
            <a:off x="3108326"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sp>
        <p:nvSpPr>
          <p:cNvPr id="417805" name="Oval 13">
            <a:extLst>
              <a:ext uri="{FF2B5EF4-FFF2-40B4-BE49-F238E27FC236}">
                <a16:creationId xmlns:a16="http://schemas.microsoft.com/office/drawing/2014/main" id="{0DA66504-262B-484C-B384-A3FDBC316C31}"/>
              </a:ext>
            </a:extLst>
          </p:cNvPr>
          <p:cNvSpPr>
            <a:spLocks noChangeArrowheads="1"/>
          </p:cNvSpPr>
          <p:nvPr/>
        </p:nvSpPr>
        <p:spPr bwMode="blackWhite">
          <a:xfrm>
            <a:off x="2473326" y="588962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CKPT</a:t>
            </a:r>
          </a:p>
        </p:txBody>
      </p:sp>
      <p:sp>
        <p:nvSpPr>
          <p:cNvPr id="417807" name="Rectangle 15">
            <a:extLst>
              <a:ext uri="{FF2B5EF4-FFF2-40B4-BE49-F238E27FC236}">
                <a16:creationId xmlns:a16="http://schemas.microsoft.com/office/drawing/2014/main" id="{EFE60CA4-C16D-4297-B752-09E6A28A7BCA}"/>
              </a:ext>
            </a:extLst>
          </p:cNvPr>
          <p:cNvSpPr>
            <a:spLocks noChangeArrowheads="1"/>
          </p:cNvSpPr>
          <p:nvPr/>
        </p:nvSpPr>
        <p:spPr bwMode="blackWhite">
          <a:xfrm>
            <a:off x="7399338" y="3741738"/>
            <a:ext cx="3016250" cy="2286000"/>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7808" name="Rectangle 16">
            <a:extLst>
              <a:ext uri="{FF2B5EF4-FFF2-40B4-BE49-F238E27FC236}">
                <a16:creationId xmlns:a16="http://schemas.microsoft.com/office/drawing/2014/main" id="{6842DB82-A28A-4430-A949-328D8B454069}"/>
              </a:ext>
            </a:extLst>
          </p:cNvPr>
          <p:cNvSpPr>
            <a:spLocks noChangeArrowheads="1"/>
          </p:cNvSpPr>
          <p:nvPr/>
        </p:nvSpPr>
        <p:spPr bwMode="blackWhite">
          <a:xfrm>
            <a:off x="7513638" y="3894138"/>
            <a:ext cx="1066800" cy="20447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7809" name="Rectangle 17">
            <a:extLst>
              <a:ext uri="{FF2B5EF4-FFF2-40B4-BE49-F238E27FC236}">
                <a16:creationId xmlns:a16="http://schemas.microsoft.com/office/drawing/2014/main" id="{F70DA9D4-673E-43E1-B22E-9F975489CB78}"/>
              </a:ext>
            </a:extLst>
          </p:cNvPr>
          <p:cNvSpPr>
            <a:spLocks noChangeArrowheads="1"/>
          </p:cNvSpPr>
          <p:nvPr/>
        </p:nvSpPr>
        <p:spPr bwMode="blackWhite">
          <a:xfrm>
            <a:off x="7602538" y="3970338"/>
            <a:ext cx="914400" cy="762000"/>
          </a:xfrm>
          <a:prstGeom prst="rect">
            <a:avLst/>
          </a:prstGeom>
          <a:gradFill rotWithShape="0">
            <a:gsLst>
              <a:gs pos="0">
                <a:srgbClr val="CCCCFF">
                  <a:gamma/>
                  <a:shade val="80000"/>
                  <a:invGamma/>
                </a:srgbClr>
              </a:gs>
              <a:gs pos="100000">
                <a:srgbClr val="CCCCFF"/>
              </a:gs>
            </a:gsLst>
            <a:lin ang="18900000" scaled="1"/>
          </a:gradFill>
          <a:ln w="2857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7810" name="Text Box 18">
            <a:extLst>
              <a:ext uri="{FF2B5EF4-FFF2-40B4-BE49-F238E27FC236}">
                <a16:creationId xmlns:a16="http://schemas.microsoft.com/office/drawing/2014/main" id="{9717AE2D-2463-4611-BCB8-8385CFBE98AC}"/>
              </a:ext>
            </a:extLst>
          </p:cNvPr>
          <p:cNvSpPr txBox="1">
            <a:spLocks noChangeArrowheads="1"/>
          </p:cNvSpPr>
          <p:nvPr/>
        </p:nvSpPr>
        <p:spPr bwMode="gray">
          <a:xfrm>
            <a:off x="7399338" y="4046538"/>
            <a:ext cx="121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Shared </a:t>
            </a:r>
            <a:br>
              <a:rPr lang="en-US" altLang="en-US" sz="1400">
                <a:latin typeface="Arial" panose="020B0604020202020204" pitchFamily="34" charset="0"/>
              </a:rPr>
            </a:br>
            <a:r>
              <a:rPr lang="en-US" altLang="en-US" sz="1400">
                <a:latin typeface="Arial" panose="020B0604020202020204" pitchFamily="34" charset="0"/>
              </a:rPr>
              <a:t>SQL area</a:t>
            </a:r>
          </a:p>
        </p:txBody>
      </p:sp>
      <p:sp>
        <p:nvSpPr>
          <p:cNvPr id="417811" name="Text Box 19">
            <a:extLst>
              <a:ext uri="{FF2B5EF4-FFF2-40B4-BE49-F238E27FC236}">
                <a16:creationId xmlns:a16="http://schemas.microsoft.com/office/drawing/2014/main" id="{5B43056D-3507-4A39-AFBF-C1B43CAB0AAD}"/>
              </a:ext>
            </a:extLst>
          </p:cNvPr>
          <p:cNvSpPr txBox="1">
            <a:spLocks noChangeArrowheads="1"/>
          </p:cNvSpPr>
          <p:nvPr/>
        </p:nvSpPr>
        <p:spPr bwMode="gray">
          <a:xfrm>
            <a:off x="7361238" y="5418138"/>
            <a:ext cx="121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Library cache</a:t>
            </a:r>
          </a:p>
        </p:txBody>
      </p:sp>
      <p:sp>
        <p:nvSpPr>
          <p:cNvPr id="417812" name="Rectangle 20">
            <a:extLst>
              <a:ext uri="{FF2B5EF4-FFF2-40B4-BE49-F238E27FC236}">
                <a16:creationId xmlns:a16="http://schemas.microsoft.com/office/drawing/2014/main" id="{0D488FB4-9306-4102-B9E9-6945ED21D90F}"/>
              </a:ext>
            </a:extLst>
          </p:cNvPr>
          <p:cNvSpPr>
            <a:spLocks noChangeArrowheads="1"/>
          </p:cNvSpPr>
          <p:nvPr/>
        </p:nvSpPr>
        <p:spPr bwMode="blackWhite">
          <a:xfrm>
            <a:off x="8656638" y="3894138"/>
            <a:ext cx="1676400" cy="12827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7814" name="Text Box 22">
            <a:extLst>
              <a:ext uri="{FF2B5EF4-FFF2-40B4-BE49-F238E27FC236}">
                <a16:creationId xmlns:a16="http://schemas.microsoft.com/office/drawing/2014/main" id="{D47A9E45-A382-401A-803E-9958D75624BE}"/>
              </a:ext>
            </a:extLst>
          </p:cNvPr>
          <p:cNvSpPr txBox="1">
            <a:spLocks noChangeArrowheads="1"/>
          </p:cNvSpPr>
          <p:nvPr/>
        </p:nvSpPr>
        <p:spPr bwMode="gray">
          <a:xfrm>
            <a:off x="8732838" y="4291013"/>
            <a:ext cx="1600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en-US" altLang="en-US" sz="1400">
                <a:latin typeface="Arial" panose="020B0604020202020204" pitchFamily="34" charset="0"/>
              </a:rPr>
              <a:t>Data dictionary cache</a:t>
            </a:r>
          </a:p>
        </p:txBody>
      </p:sp>
      <p:sp>
        <p:nvSpPr>
          <p:cNvPr id="417818" name="Rectangle 26">
            <a:extLst>
              <a:ext uri="{FF2B5EF4-FFF2-40B4-BE49-F238E27FC236}">
                <a16:creationId xmlns:a16="http://schemas.microsoft.com/office/drawing/2014/main" id="{2E34B582-369B-4C4B-9E4A-727EF497616D}"/>
              </a:ext>
            </a:extLst>
          </p:cNvPr>
          <p:cNvSpPr>
            <a:spLocks noChangeArrowheads="1"/>
          </p:cNvSpPr>
          <p:nvPr/>
        </p:nvSpPr>
        <p:spPr bwMode="blackWhite">
          <a:xfrm>
            <a:off x="8686800" y="5253038"/>
            <a:ext cx="1600200" cy="6858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17819" name="Text Box 27">
            <a:extLst>
              <a:ext uri="{FF2B5EF4-FFF2-40B4-BE49-F238E27FC236}">
                <a16:creationId xmlns:a16="http://schemas.microsoft.com/office/drawing/2014/main" id="{057F95EF-3F94-4722-A7BF-27779311626A}"/>
              </a:ext>
            </a:extLst>
          </p:cNvPr>
          <p:cNvSpPr txBox="1">
            <a:spLocks noChangeArrowheads="1"/>
          </p:cNvSpPr>
          <p:nvPr/>
        </p:nvSpPr>
        <p:spPr bwMode="gray">
          <a:xfrm>
            <a:off x="8686800" y="5443538"/>
            <a:ext cx="723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Other</a:t>
            </a:r>
          </a:p>
        </p:txBody>
      </p:sp>
      <p:sp>
        <p:nvSpPr>
          <p:cNvPr id="417820" name="Rectangle 28">
            <a:extLst>
              <a:ext uri="{FF2B5EF4-FFF2-40B4-BE49-F238E27FC236}">
                <a16:creationId xmlns:a16="http://schemas.microsoft.com/office/drawing/2014/main" id="{4DB7E94E-E2A7-400F-913F-546523110D58}"/>
              </a:ext>
            </a:extLst>
          </p:cNvPr>
          <p:cNvSpPr>
            <a:spLocks noChangeArrowheads="1"/>
          </p:cNvSpPr>
          <p:nvPr/>
        </p:nvSpPr>
        <p:spPr bwMode="blackWhite">
          <a:xfrm>
            <a:off x="2146300" y="4064000"/>
            <a:ext cx="4610100" cy="1716088"/>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7821" name="Rectangle 29">
            <a:extLst>
              <a:ext uri="{FF2B5EF4-FFF2-40B4-BE49-F238E27FC236}">
                <a16:creationId xmlns:a16="http://schemas.microsoft.com/office/drawing/2014/main" id="{8FE03F40-2579-41A8-AB14-E2C9707143F9}"/>
              </a:ext>
            </a:extLst>
          </p:cNvPr>
          <p:cNvSpPr>
            <a:spLocks noChangeArrowheads="1"/>
          </p:cNvSpPr>
          <p:nvPr/>
        </p:nvSpPr>
        <p:spPr bwMode="blackWhite">
          <a:xfrm>
            <a:off x="2247900" y="4497389"/>
            <a:ext cx="1600200" cy="113982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7822" name="Rectangle 30">
            <a:extLst>
              <a:ext uri="{FF2B5EF4-FFF2-40B4-BE49-F238E27FC236}">
                <a16:creationId xmlns:a16="http://schemas.microsoft.com/office/drawing/2014/main" id="{818D85AC-5583-4754-B93B-7626B1291F87}"/>
              </a:ext>
            </a:extLst>
          </p:cNvPr>
          <p:cNvSpPr>
            <a:spLocks noChangeArrowheads="1"/>
          </p:cNvSpPr>
          <p:nvPr/>
        </p:nvSpPr>
        <p:spPr bwMode="blackWhite">
          <a:xfrm>
            <a:off x="5067301" y="4178300"/>
            <a:ext cx="1573213" cy="1525588"/>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Shared pool</a:t>
            </a: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17823" name="Rectangle 31">
            <a:extLst>
              <a:ext uri="{FF2B5EF4-FFF2-40B4-BE49-F238E27FC236}">
                <a16:creationId xmlns:a16="http://schemas.microsoft.com/office/drawing/2014/main" id="{AC427A58-A6B8-4098-BA43-AC9ED4030386}"/>
              </a:ext>
            </a:extLst>
          </p:cNvPr>
          <p:cNvSpPr>
            <a:spLocks noChangeArrowheads="1"/>
          </p:cNvSpPr>
          <p:nvPr/>
        </p:nvSpPr>
        <p:spPr bwMode="blackWhite">
          <a:xfrm>
            <a:off x="5191125" y="5111750"/>
            <a:ext cx="1327150" cy="53975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Data dictionary</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17824" name="Rectangle 32">
            <a:extLst>
              <a:ext uri="{FF2B5EF4-FFF2-40B4-BE49-F238E27FC236}">
                <a16:creationId xmlns:a16="http://schemas.microsoft.com/office/drawing/2014/main" id="{B2C8CC61-FAAE-4793-AB7B-26B32B144114}"/>
              </a:ext>
            </a:extLst>
          </p:cNvPr>
          <p:cNvSpPr>
            <a:spLocks noChangeArrowheads="1"/>
          </p:cNvSpPr>
          <p:nvPr/>
        </p:nvSpPr>
        <p:spPr bwMode="blackWhite">
          <a:xfrm>
            <a:off x="5191125" y="4503738"/>
            <a:ext cx="1327150" cy="538162"/>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Library</a:t>
            </a:r>
          </a:p>
          <a:p>
            <a:pPr algn="ctr" eaLnBrk="0" hangingPunct="0">
              <a:buClrTx/>
              <a:buFontTx/>
              <a:buNone/>
            </a:pPr>
            <a:r>
              <a:rPr lang="en-US" altLang="en-US" sz="1400">
                <a:latin typeface="Arial" panose="020B0604020202020204" pitchFamily="34" charset="0"/>
              </a:rPr>
              <a:t>cache</a:t>
            </a:r>
          </a:p>
        </p:txBody>
      </p:sp>
      <p:sp>
        <p:nvSpPr>
          <p:cNvPr id="417825" name="Text Box 33">
            <a:extLst>
              <a:ext uri="{FF2B5EF4-FFF2-40B4-BE49-F238E27FC236}">
                <a16:creationId xmlns:a16="http://schemas.microsoft.com/office/drawing/2014/main" id="{0D2BCB78-8930-4908-9EB0-348C5E51111F}"/>
              </a:ext>
            </a:extLst>
          </p:cNvPr>
          <p:cNvSpPr txBox="1">
            <a:spLocks noChangeArrowheads="1"/>
          </p:cNvSpPr>
          <p:nvPr/>
        </p:nvSpPr>
        <p:spPr bwMode="blackWhite">
          <a:xfrm>
            <a:off x="2781300" y="4116388"/>
            <a:ext cx="10668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SGA</a:t>
            </a:r>
          </a:p>
        </p:txBody>
      </p:sp>
      <p:sp>
        <p:nvSpPr>
          <p:cNvPr id="417826" name="Rectangle 34">
            <a:extLst>
              <a:ext uri="{FF2B5EF4-FFF2-40B4-BE49-F238E27FC236}">
                <a16:creationId xmlns:a16="http://schemas.microsoft.com/office/drawing/2014/main" id="{3F94DB82-ECD1-4230-8EEE-7F2C5DF4E3D7}"/>
              </a:ext>
            </a:extLst>
          </p:cNvPr>
          <p:cNvSpPr>
            <a:spLocks noChangeArrowheads="1"/>
          </p:cNvSpPr>
          <p:nvPr/>
        </p:nvSpPr>
        <p:spPr bwMode="blackWhite">
          <a:xfrm>
            <a:off x="3914776" y="4497389"/>
            <a:ext cx="1050925" cy="113982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
        <p:nvSpPr>
          <p:cNvPr id="417827" name="Freeform 35">
            <a:extLst>
              <a:ext uri="{FF2B5EF4-FFF2-40B4-BE49-F238E27FC236}">
                <a16:creationId xmlns:a16="http://schemas.microsoft.com/office/drawing/2014/main" id="{91832CB9-B440-4E07-8E67-0A7674D4EAE2}"/>
              </a:ext>
            </a:extLst>
          </p:cNvPr>
          <p:cNvSpPr>
            <a:spLocks/>
          </p:cNvSpPr>
          <p:nvPr/>
        </p:nvSpPr>
        <p:spPr bwMode="blackWhite">
          <a:xfrm>
            <a:off x="6629401" y="3729038"/>
            <a:ext cx="765175" cy="2303462"/>
          </a:xfrm>
          <a:custGeom>
            <a:avLst/>
            <a:gdLst>
              <a:gd name="T0" fmla="*/ 482 w 482"/>
              <a:gd name="T1" fmla="*/ 0 h 1451"/>
              <a:gd name="T2" fmla="*/ 0 w 482"/>
              <a:gd name="T3" fmla="*/ 268 h 1451"/>
              <a:gd name="T4" fmla="*/ 0 w 482"/>
              <a:gd name="T5" fmla="*/ 1238 h 1451"/>
              <a:gd name="T6" fmla="*/ 482 w 482"/>
              <a:gd name="T7" fmla="*/ 1451 h 1451"/>
              <a:gd name="T8" fmla="*/ 482 w 482"/>
              <a:gd name="T9" fmla="*/ 0 h 1451"/>
            </a:gdLst>
            <a:ahLst/>
            <a:cxnLst>
              <a:cxn ang="0">
                <a:pos x="T0" y="T1"/>
              </a:cxn>
              <a:cxn ang="0">
                <a:pos x="T2" y="T3"/>
              </a:cxn>
              <a:cxn ang="0">
                <a:pos x="T4" y="T5"/>
              </a:cxn>
              <a:cxn ang="0">
                <a:pos x="T6" y="T7"/>
              </a:cxn>
              <a:cxn ang="0">
                <a:pos x="T8" y="T9"/>
              </a:cxn>
            </a:cxnLst>
            <a:rect l="0" t="0" r="r" b="b"/>
            <a:pathLst>
              <a:path w="482" h="1451">
                <a:moveTo>
                  <a:pt x="482" y="0"/>
                </a:moveTo>
                <a:lnTo>
                  <a:pt x="0" y="268"/>
                </a:lnTo>
                <a:lnTo>
                  <a:pt x="0" y="1238"/>
                </a:lnTo>
                <a:lnTo>
                  <a:pt x="482" y="1451"/>
                </a:lnTo>
                <a:lnTo>
                  <a:pt x="482" y="0"/>
                </a:lnTo>
                <a:close/>
              </a:path>
            </a:pathLst>
          </a:custGeom>
          <a:solidFill>
            <a:srgbClr val="CCFFFF"/>
          </a:solidFill>
          <a:ln w="2857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018" name="Rectangle 34">
            <a:extLst>
              <a:ext uri="{FF2B5EF4-FFF2-40B4-BE49-F238E27FC236}">
                <a16:creationId xmlns:a16="http://schemas.microsoft.com/office/drawing/2014/main" id="{0CB7C87A-F3E6-4449-953D-5B8A1A75335B}"/>
              </a:ext>
            </a:extLst>
          </p:cNvPr>
          <p:cNvSpPr>
            <a:spLocks noGrp="1" noChangeArrowheads="1"/>
          </p:cNvSpPr>
          <p:nvPr>
            <p:ph type="title"/>
          </p:nvPr>
        </p:nvSpPr>
        <p:spPr/>
        <p:txBody>
          <a:bodyPr>
            <a:normAutofit fontScale="90000"/>
          </a:bodyPr>
          <a:lstStyle/>
          <a:p>
            <a:r>
              <a:rPr lang="en-US" altLang="en-US">
                <a:solidFill>
                  <a:schemeClr val="tx1"/>
                </a:solidFill>
              </a:rPr>
              <a:t>Large Pool</a:t>
            </a:r>
            <a:br>
              <a:rPr lang="en-US" altLang="en-US">
                <a:solidFill>
                  <a:schemeClr val="tx1"/>
                </a:solidFill>
              </a:rPr>
            </a:br>
            <a:br>
              <a:rPr lang="en-US" altLang="en-US">
                <a:solidFill>
                  <a:schemeClr val="tx1"/>
                </a:solidFill>
              </a:rPr>
            </a:br>
            <a:endParaRPr lang="en-US" altLang="en-US">
              <a:solidFill>
                <a:schemeClr val="tx1"/>
              </a:solidFill>
            </a:endParaRPr>
          </a:p>
        </p:txBody>
      </p:sp>
      <p:sp>
        <p:nvSpPr>
          <p:cNvPr id="426019" name="Rectangle 35">
            <a:extLst>
              <a:ext uri="{FF2B5EF4-FFF2-40B4-BE49-F238E27FC236}">
                <a16:creationId xmlns:a16="http://schemas.microsoft.com/office/drawing/2014/main" id="{E8DF6C5B-3BC7-4148-9828-8330833D81D4}"/>
              </a:ext>
            </a:extLst>
          </p:cNvPr>
          <p:cNvSpPr>
            <a:spLocks noGrp="1" noChangeArrowheads="1"/>
          </p:cNvSpPr>
          <p:nvPr>
            <p:ph type="body" idx="1"/>
          </p:nvPr>
        </p:nvSpPr>
        <p:spPr>
          <a:xfrm>
            <a:off x="2133600" y="1449389"/>
            <a:ext cx="7918450" cy="2301875"/>
          </a:xfrm>
        </p:spPr>
        <p:txBody>
          <a:bodyPr/>
          <a:lstStyle/>
          <a:p>
            <a:r>
              <a:rPr lang="en-US" altLang="en-US" b="1">
                <a:solidFill>
                  <a:schemeClr val="tx1"/>
                </a:solidFill>
              </a:rPr>
              <a:t>Provides large memory allocations for:</a:t>
            </a:r>
          </a:p>
          <a:p>
            <a:pPr lvl="1"/>
            <a:r>
              <a:rPr lang="en-US" altLang="en-US" b="1">
                <a:solidFill>
                  <a:schemeClr val="tx1"/>
                </a:solidFill>
              </a:rPr>
              <a:t>Session memory for the shared server and the Oracle XA interface</a:t>
            </a:r>
          </a:p>
          <a:p>
            <a:pPr lvl="1"/>
            <a:r>
              <a:rPr lang="en-US" altLang="en-US" b="1">
                <a:solidFill>
                  <a:schemeClr val="tx1"/>
                </a:solidFill>
              </a:rPr>
              <a:t>I/O server processes</a:t>
            </a:r>
          </a:p>
          <a:p>
            <a:pPr lvl="1"/>
            <a:r>
              <a:rPr lang="en-US" altLang="en-US" b="1">
                <a:solidFill>
                  <a:schemeClr val="tx1"/>
                </a:solidFill>
              </a:rPr>
              <a:t>Oracle Database backup and restore operations</a:t>
            </a:r>
          </a:p>
          <a:p>
            <a:endParaRPr lang="en-US" altLang="en-US" b="1">
              <a:solidFill>
                <a:schemeClr val="tx1"/>
              </a:solidFill>
            </a:endParaRPr>
          </a:p>
        </p:txBody>
      </p:sp>
      <p:sp>
        <p:nvSpPr>
          <p:cNvPr id="425988" name="Text Box 4">
            <a:extLst>
              <a:ext uri="{FF2B5EF4-FFF2-40B4-BE49-F238E27FC236}">
                <a16:creationId xmlns:a16="http://schemas.microsoft.com/office/drawing/2014/main" id="{69D42E5B-EA31-4FD0-AD50-D0672D169AF1}"/>
              </a:ext>
            </a:extLst>
          </p:cNvPr>
          <p:cNvSpPr txBox="1">
            <a:spLocks noChangeArrowheads="1"/>
          </p:cNvSpPr>
          <p:nvPr/>
        </p:nvSpPr>
        <p:spPr bwMode="gray">
          <a:xfrm>
            <a:off x="7607300" y="59055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Large pool</a:t>
            </a:r>
          </a:p>
        </p:txBody>
      </p:sp>
      <p:sp>
        <p:nvSpPr>
          <p:cNvPr id="425989" name="Rectangle 5">
            <a:extLst>
              <a:ext uri="{FF2B5EF4-FFF2-40B4-BE49-F238E27FC236}">
                <a16:creationId xmlns:a16="http://schemas.microsoft.com/office/drawing/2014/main" id="{DBE79608-C765-4883-BC3B-6E73B68A5227}"/>
              </a:ext>
            </a:extLst>
          </p:cNvPr>
          <p:cNvSpPr>
            <a:spLocks noChangeArrowheads="1"/>
          </p:cNvSpPr>
          <p:nvPr/>
        </p:nvSpPr>
        <p:spPr bwMode="blackWhite">
          <a:xfrm>
            <a:off x="7061200" y="4787900"/>
            <a:ext cx="2286000" cy="11430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5990" name="Rectangle 6">
            <a:extLst>
              <a:ext uri="{FF2B5EF4-FFF2-40B4-BE49-F238E27FC236}">
                <a16:creationId xmlns:a16="http://schemas.microsoft.com/office/drawing/2014/main" id="{F9E98EDD-8BFC-4C5E-99D2-51E747B7C3B6}"/>
              </a:ext>
            </a:extLst>
          </p:cNvPr>
          <p:cNvSpPr>
            <a:spLocks noChangeArrowheads="1"/>
          </p:cNvSpPr>
          <p:nvPr/>
        </p:nvSpPr>
        <p:spPr bwMode="blackWhite">
          <a:xfrm>
            <a:off x="7162800" y="4846638"/>
            <a:ext cx="1004888" cy="457200"/>
          </a:xfrm>
          <a:prstGeom prst="rect">
            <a:avLst/>
          </a:prstGeom>
          <a:solidFill>
            <a:srgbClr val="339966"/>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5991" name="Rectangle 7">
            <a:extLst>
              <a:ext uri="{FF2B5EF4-FFF2-40B4-BE49-F238E27FC236}">
                <a16:creationId xmlns:a16="http://schemas.microsoft.com/office/drawing/2014/main" id="{E035CFCA-510B-4F92-B1A1-2C51224AF2BA}"/>
              </a:ext>
            </a:extLst>
          </p:cNvPr>
          <p:cNvSpPr>
            <a:spLocks noChangeArrowheads="1"/>
          </p:cNvSpPr>
          <p:nvPr/>
        </p:nvSpPr>
        <p:spPr bwMode="blackWhite">
          <a:xfrm>
            <a:off x="7162800" y="5397500"/>
            <a:ext cx="1004888" cy="4572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5992" name="Rectangle 8">
            <a:extLst>
              <a:ext uri="{FF2B5EF4-FFF2-40B4-BE49-F238E27FC236}">
                <a16:creationId xmlns:a16="http://schemas.microsoft.com/office/drawing/2014/main" id="{ECBC1C01-7209-456E-8AFD-99B636DC5143}"/>
              </a:ext>
            </a:extLst>
          </p:cNvPr>
          <p:cNvSpPr>
            <a:spLocks noChangeArrowheads="1"/>
          </p:cNvSpPr>
          <p:nvPr/>
        </p:nvSpPr>
        <p:spPr bwMode="blackWhite">
          <a:xfrm>
            <a:off x="8255000" y="4846638"/>
            <a:ext cx="1004888" cy="457200"/>
          </a:xfrm>
          <a:prstGeom prst="rect">
            <a:avLst/>
          </a:prstGeom>
          <a:solidFill>
            <a:srgbClr val="339966"/>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5993" name="Rectangle 9">
            <a:extLst>
              <a:ext uri="{FF2B5EF4-FFF2-40B4-BE49-F238E27FC236}">
                <a16:creationId xmlns:a16="http://schemas.microsoft.com/office/drawing/2014/main" id="{B71B74DE-CA9F-42F7-A465-EAE911916E0C}"/>
              </a:ext>
            </a:extLst>
          </p:cNvPr>
          <p:cNvSpPr>
            <a:spLocks noChangeArrowheads="1"/>
          </p:cNvSpPr>
          <p:nvPr/>
        </p:nvSpPr>
        <p:spPr bwMode="blackWhite">
          <a:xfrm>
            <a:off x="8255000" y="5397500"/>
            <a:ext cx="1004888" cy="4572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5994" name="Text Box 10">
            <a:extLst>
              <a:ext uri="{FF2B5EF4-FFF2-40B4-BE49-F238E27FC236}">
                <a16:creationId xmlns:a16="http://schemas.microsoft.com/office/drawing/2014/main" id="{EC3A49AE-15CB-42A7-AA54-FDAB93B8B13F}"/>
              </a:ext>
            </a:extLst>
          </p:cNvPr>
          <p:cNvSpPr txBox="1">
            <a:spLocks noChangeArrowheads="1"/>
          </p:cNvSpPr>
          <p:nvPr/>
        </p:nvSpPr>
        <p:spPr bwMode="gray">
          <a:xfrm>
            <a:off x="7048500" y="4922838"/>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I/O buffer</a:t>
            </a:r>
          </a:p>
        </p:txBody>
      </p:sp>
      <p:sp>
        <p:nvSpPr>
          <p:cNvPr id="425995" name="Text Box 11">
            <a:extLst>
              <a:ext uri="{FF2B5EF4-FFF2-40B4-BE49-F238E27FC236}">
                <a16:creationId xmlns:a16="http://schemas.microsoft.com/office/drawing/2014/main" id="{005EB025-2F39-46FE-94BC-6E28C9EB4614}"/>
              </a:ext>
            </a:extLst>
          </p:cNvPr>
          <p:cNvSpPr txBox="1">
            <a:spLocks noChangeArrowheads="1"/>
          </p:cNvSpPr>
          <p:nvPr/>
        </p:nvSpPr>
        <p:spPr bwMode="gray">
          <a:xfrm>
            <a:off x="7048500" y="5341938"/>
            <a:ext cx="121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Response queue</a:t>
            </a:r>
          </a:p>
        </p:txBody>
      </p:sp>
      <p:sp>
        <p:nvSpPr>
          <p:cNvPr id="425996" name="Text Box 12">
            <a:extLst>
              <a:ext uri="{FF2B5EF4-FFF2-40B4-BE49-F238E27FC236}">
                <a16:creationId xmlns:a16="http://schemas.microsoft.com/office/drawing/2014/main" id="{3CC55FF1-219C-431D-8992-1F71ED4F9E42}"/>
              </a:ext>
            </a:extLst>
          </p:cNvPr>
          <p:cNvSpPr txBox="1">
            <a:spLocks noChangeArrowheads="1"/>
          </p:cNvSpPr>
          <p:nvPr/>
        </p:nvSpPr>
        <p:spPr bwMode="gray">
          <a:xfrm>
            <a:off x="8140700" y="5341938"/>
            <a:ext cx="121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Request queue</a:t>
            </a:r>
          </a:p>
        </p:txBody>
      </p:sp>
      <p:sp>
        <p:nvSpPr>
          <p:cNvPr id="425997" name="Text Box 13">
            <a:extLst>
              <a:ext uri="{FF2B5EF4-FFF2-40B4-BE49-F238E27FC236}">
                <a16:creationId xmlns:a16="http://schemas.microsoft.com/office/drawing/2014/main" id="{CF6EB29B-6B73-43B1-B804-F5FE3987A743}"/>
              </a:ext>
            </a:extLst>
          </p:cNvPr>
          <p:cNvSpPr txBox="1">
            <a:spLocks noChangeArrowheads="1"/>
          </p:cNvSpPr>
          <p:nvPr/>
        </p:nvSpPr>
        <p:spPr bwMode="gray">
          <a:xfrm>
            <a:off x="8140700" y="4816475"/>
            <a:ext cx="121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Free memory</a:t>
            </a:r>
          </a:p>
        </p:txBody>
      </p:sp>
      <p:sp>
        <p:nvSpPr>
          <p:cNvPr id="425998" name="AutoShape 14">
            <a:extLst>
              <a:ext uri="{FF2B5EF4-FFF2-40B4-BE49-F238E27FC236}">
                <a16:creationId xmlns:a16="http://schemas.microsoft.com/office/drawing/2014/main" id="{3148235C-9223-4879-B4C3-DD7D3C8C5121}"/>
              </a:ext>
            </a:extLst>
          </p:cNvPr>
          <p:cNvSpPr>
            <a:spLocks noChangeArrowheads="1"/>
          </p:cNvSpPr>
          <p:nvPr/>
        </p:nvSpPr>
        <p:spPr bwMode="blackWhite">
          <a:xfrm>
            <a:off x="2286000" y="3733800"/>
            <a:ext cx="4419600" cy="2438400"/>
          </a:xfrm>
          <a:prstGeom prst="roundRect">
            <a:avLst>
              <a:gd name="adj" fmla="val 12495"/>
            </a:avLst>
          </a:prstGeom>
          <a:solidFill>
            <a:srgbClr val="99CCFF"/>
          </a:solidFill>
          <a:ln w="285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eaLnBrk="0" hangingPunct="0">
              <a:spcBef>
                <a:spcPct val="0"/>
              </a:spcBef>
              <a:buClrTx/>
              <a:buFontTx/>
              <a:buNone/>
            </a:pPr>
            <a:endParaRPr lang="en-US" altLang="en-US" sz="1400"/>
          </a:p>
        </p:txBody>
      </p:sp>
      <p:sp>
        <p:nvSpPr>
          <p:cNvPr id="425999" name="Text Box 15">
            <a:extLst>
              <a:ext uri="{FF2B5EF4-FFF2-40B4-BE49-F238E27FC236}">
                <a16:creationId xmlns:a16="http://schemas.microsoft.com/office/drawing/2014/main" id="{B1EA9753-6D01-47E6-98CA-AB5946A832F3}"/>
              </a:ext>
            </a:extLst>
          </p:cNvPr>
          <p:cNvSpPr txBox="1">
            <a:spLocks noChangeArrowheads="1"/>
          </p:cNvSpPr>
          <p:nvPr/>
        </p:nvSpPr>
        <p:spPr bwMode="gray">
          <a:xfrm>
            <a:off x="2590800" y="5667376"/>
            <a:ext cx="9525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Java pool</a:t>
            </a:r>
          </a:p>
        </p:txBody>
      </p:sp>
      <p:sp>
        <p:nvSpPr>
          <p:cNvPr id="426000" name="Text Box 16">
            <a:extLst>
              <a:ext uri="{FF2B5EF4-FFF2-40B4-BE49-F238E27FC236}">
                <a16:creationId xmlns:a16="http://schemas.microsoft.com/office/drawing/2014/main" id="{8E1856B6-74A2-4626-8A7D-9A6C122CFDB6}"/>
              </a:ext>
            </a:extLst>
          </p:cNvPr>
          <p:cNvSpPr txBox="1">
            <a:spLocks noChangeArrowheads="1"/>
          </p:cNvSpPr>
          <p:nvPr/>
        </p:nvSpPr>
        <p:spPr bwMode="gray">
          <a:xfrm>
            <a:off x="4800600" y="56769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Large pool</a:t>
            </a:r>
          </a:p>
        </p:txBody>
      </p:sp>
      <p:sp>
        <p:nvSpPr>
          <p:cNvPr id="426001" name="Rectangle 17">
            <a:extLst>
              <a:ext uri="{FF2B5EF4-FFF2-40B4-BE49-F238E27FC236}">
                <a16:creationId xmlns:a16="http://schemas.microsoft.com/office/drawing/2014/main" id="{EFDF4376-594F-4145-A3B2-9176E011E7A7}"/>
              </a:ext>
            </a:extLst>
          </p:cNvPr>
          <p:cNvSpPr>
            <a:spLocks noChangeArrowheads="1"/>
          </p:cNvSpPr>
          <p:nvPr/>
        </p:nvSpPr>
        <p:spPr bwMode="blackWhite">
          <a:xfrm>
            <a:off x="4686300" y="5029200"/>
            <a:ext cx="1612900" cy="6858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2" name="Rectangle 18">
            <a:extLst>
              <a:ext uri="{FF2B5EF4-FFF2-40B4-BE49-F238E27FC236}">
                <a16:creationId xmlns:a16="http://schemas.microsoft.com/office/drawing/2014/main" id="{82F3A57A-DD87-4C81-B0D2-326A41E66BD4}"/>
              </a:ext>
            </a:extLst>
          </p:cNvPr>
          <p:cNvSpPr>
            <a:spLocks noChangeArrowheads="1"/>
          </p:cNvSpPr>
          <p:nvPr/>
        </p:nvSpPr>
        <p:spPr bwMode="blackWhite">
          <a:xfrm>
            <a:off x="2590800" y="5003800"/>
            <a:ext cx="914400" cy="685800"/>
          </a:xfrm>
          <a:prstGeom prst="rect">
            <a:avLst/>
          </a:prstGeom>
          <a:solidFill>
            <a:srgbClr val="FFCC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3" name="Rectangle 19">
            <a:extLst>
              <a:ext uri="{FF2B5EF4-FFF2-40B4-BE49-F238E27FC236}">
                <a16:creationId xmlns:a16="http://schemas.microsoft.com/office/drawing/2014/main" id="{93C57B13-5B13-4E7A-A4D9-646CD7EFB6BA}"/>
              </a:ext>
            </a:extLst>
          </p:cNvPr>
          <p:cNvSpPr>
            <a:spLocks noChangeArrowheads="1"/>
          </p:cNvSpPr>
          <p:nvPr/>
        </p:nvSpPr>
        <p:spPr bwMode="blackWhite">
          <a:xfrm>
            <a:off x="5232401" y="3811588"/>
            <a:ext cx="1279525" cy="1041400"/>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4" name="Rectangle 20">
            <a:extLst>
              <a:ext uri="{FF2B5EF4-FFF2-40B4-BE49-F238E27FC236}">
                <a16:creationId xmlns:a16="http://schemas.microsoft.com/office/drawing/2014/main" id="{74A169FF-57F3-4E9F-994B-C6CB96FA697A}"/>
              </a:ext>
            </a:extLst>
          </p:cNvPr>
          <p:cNvSpPr>
            <a:spLocks noChangeArrowheads="1"/>
          </p:cNvSpPr>
          <p:nvPr/>
        </p:nvSpPr>
        <p:spPr bwMode="blackWhite">
          <a:xfrm>
            <a:off x="4787900" y="5100638"/>
            <a:ext cx="685800" cy="228600"/>
          </a:xfrm>
          <a:prstGeom prst="rect">
            <a:avLst/>
          </a:prstGeom>
          <a:solidFill>
            <a:srgbClr val="339966"/>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5" name="Rectangle 21">
            <a:extLst>
              <a:ext uri="{FF2B5EF4-FFF2-40B4-BE49-F238E27FC236}">
                <a16:creationId xmlns:a16="http://schemas.microsoft.com/office/drawing/2014/main" id="{2A19776D-EE0C-4CAB-8CEF-5A6F7FF9E6E0}"/>
              </a:ext>
            </a:extLst>
          </p:cNvPr>
          <p:cNvSpPr>
            <a:spLocks noChangeArrowheads="1"/>
          </p:cNvSpPr>
          <p:nvPr/>
        </p:nvSpPr>
        <p:spPr bwMode="blackWhite">
          <a:xfrm>
            <a:off x="4787900" y="5397500"/>
            <a:ext cx="685800" cy="2286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6" name="Rectangle 22">
            <a:extLst>
              <a:ext uri="{FF2B5EF4-FFF2-40B4-BE49-F238E27FC236}">
                <a16:creationId xmlns:a16="http://schemas.microsoft.com/office/drawing/2014/main" id="{6EDD7358-6268-491F-88A4-5D6C0ADDC4C6}"/>
              </a:ext>
            </a:extLst>
          </p:cNvPr>
          <p:cNvSpPr>
            <a:spLocks noChangeArrowheads="1"/>
          </p:cNvSpPr>
          <p:nvPr/>
        </p:nvSpPr>
        <p:spPr bwMode="blackWhite">
          <a:xfrm>
            <a:off x="5537200" y="5100638"/>
            <a:ext cx="685800" cy="228600"/>
          </a:xfrm>
          <a:prstGeom prst="rect">
            <a:avLst/>
          </a:prstGeom>
          <a:solidFill>
            <a:srgbClr val="339966"/>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7" name="Rectangle 23">
            <a:extLst>
              <a:ext uri="{FF2B5EF4-FFF2-40B4-BE49-F238E27FC236}">
                <a16:creationId xmlns:a16="http://schemas.microsoft.com/office/drawing/2014/main" id="{C86ED1A4-94C6-4068-994D-06CE584ABD5C}"/>
              </a:ext>
            </a:extLst>
          </p:cNvPr>
          <p:cNvSpPr>
            <a:spLocks noChangeArrowheads="1"/>
          </p:cNvSpPr>
          <p:nvPr/>
        </p:nvSpPr>
        <p:spPr bwMode="blackWhite">
          <a:xfrm>
            <a:off x="5537200" y="5397500"/>
            <a:ext cx="685800" cy="228600"/>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26008" name="Freeform 24">
            <a:extLst>
              <a:ext uri="{FF2B5EF4-FFF2-40B4-BE49-F238E27FC236}">
                <a16:creationId xmlns:a16="http://schemas.microsoft.com/office/drawing/2014/main" id="{B4AEC13A-F0E5-4F05-A3F0-EF4B12FA035D}"/>
              </a:ext>
            </a:extLst>
          </p:cNvPr>
          <p:cNvSpPr>
            <a:spLocks/>
          </p:cNvSpPr>
          <p:nvPr/>
        </p:nvSpPr>
        <p:spPr bwMode="blackWhite">
          <a:xfrm>
            <a:off x="6296025" y="4787900"/>
            <a:ext cx="768350" cy="1143000"/>
          </a:xfrm>
          <a:custGeom>
            <a:avLst/>
            <a:gdLst>
              <a:gd name="T0" fmla="*/ 484 w 484"/>
              <a:gd name="T1" fmla="*/ 0 h 720"/>
              <a:gd name="T2" fmla="*/ 0 w 484"/>
              <a:gd name="T3" fmla="*/ 156 h 720"/>
              <a:gd name="T4" fmla="*/ 0 w 484"/>
              <a:gd name="T5" fmla="*/ 582 h 720"/>
              <a:gd name="T6" fmla="*/ 484 w 484"/>
              <a:gd name="T7" fmla="*/ 720 h 720"/>
              <a:gd name="T8" fmla="*/ 484 w 484"/>
              <a:gd name="T9" fmla="*/ 0 h 720"/>
            </a:gdLst>
            <a:ahLst/>
            <a:cxnLst>
              <a:cxn ang="0">
                <a:pos x="T0" y="T1"/>
              </a:cxn>
              <a:cxn ang="0">
                <a:pos x="T2" y="T3"/>
              </a:cxn>
              <a:cxn ang="0">
                <a:pos x="T4" y="T5"/>
              </a:cxn>
              <a:cxn ang="0">
                <a:pos x="T6" y="T7"/>
              </a:cxn>
              <a:cxn ang="0">
                <a:pos x="T8" y="T9"/>
              </a:cxn>
            </a:cxnLst>
            <a:rect l="0" t="0" r="r" b="b"/>
            <a:pathLst>
              <a:path w="484" h="720">
                <a:moveTo>
                  <a:pt x="484" y="0"/>
                </a:moveTo>
                <a:lnTo>
                  <a:pt x="0" y="156"/>
                </a:lnTo>
                <a:lnTo>
                  <a:pt x="0" y="582"/>
                </a:lnTo>
                <a:lnTo>
                  <a:pt x="484" y="720"/>
                </a:lnTo>
                <a:lnTo>
                  <a:pt x="484" y="0"/>
                </a:lnTo>
                <a:close/>
              </a:path>
            </a:pathLst>
          </a:custGeom>
          <a:solidFill>
            <a:srgbClr val="CCFFFF"/>
          </a:solidFill>
          <a:ln w="2857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pic>
        <p:nvPicPr>
          <p:cNvPr id="426009" name="Picture 25" descr="Household: Coffee, Java, Hot ">
            <a:extLst>
              <a:ext uri="{FF2B5EF4-FFF2-40B4-BE49-F238E27FC236}">
                <a16:creationId xmlns:a16="http://schemas.microsoft.com/office/drawing/2014/main" id="{A3C674DB-C69F-438D-ACCB-1D05B35994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101" y="5057775"/>
            <a:ext cx="442913" cy="552450"/>
          </a:xfrm>
          <a:prstGeom prst="rect">
            <a:avLst/>
          </a:prstGeom>
          <a:noFill/>
          <a:extLst>
            <a:ext uri="{909E8E84-426E-40DD-AFC4-6F175D3DCCD1}">
              <a14:hiddenFill xmlns:a14="http://schemas.microsoft.com/office/drawing/2010/main">
                <a:solidFill>
                  <a:srgbClr val="FFFFFF"/>
                </a:solidFill>
              </a14:hiddenFill>
            </a:ext>
          </a:extLst>
        </p:spPr>
      </p:pic>
      <p:sp>
        <p:nvSpPr>
          <p:cNvPr id="426010" name="Text Box 26">
            <a:extLst>
              <a:ext uri="{FF2B5EF4-FFF2-40B4-BE49-F238E27FC236}">
                <a16:creationId xmlns:a16="http://schemas.microsoft.com/office/drawing/2014/main" id="{95932A91-3487-4F9D-B346-6DEE096A8452}"/>
              </a:ext>
            </a:extLst>
          </p:cNvPr>
          <p:cNvSpPr txBox="1">
            <a:spLocks noChangeArrowheads="1"/>
          </p:cNvSpPr>
          <p:nvPr/>
        </p:nvSpPr>
        <p:spPr bwMode="gray">
          <a:xfrm>
            <a:off x="5232400" y="4179888"/>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Shared pool</a:t>
            </a:r>
          </a:p>
        </p:txBody>
      </p:sp>
      <p:sp>
        <p:nvSpPr>
          <p:cNvPr id="426011" name="Rectangle 27">
            <a:extLst>
              <a:ext uri="{FF2B5EF4-FFF2-40B4-BE49-F238E27FC236}">
                <a16:creationId xmlns:a16="http://schemas.microsoft.com/office/drawing/2014/main" id="{47FDBB42-91B2-429D-ABD3-29B4DAEF4721}"/>
              </a:ext>
            </a:extLst>
          </p:cNvPr>
          <p:cNvSpPr>
            <a:spLocks noChangeArrowheads="1"/>
          </p:cNvSpPr>
          <p:nvPr/>
        </p:nvSpPr>
        <p:spPr bwMode="blackWhite">
          <a:xfrm>
            <a:off x="2565401" y="3810001"/>
            <a:ext cx="1465263" cy="104457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26012" name="Rectangle 28">
            <a:extLst>
              <a:ext uri="{FF2B5EF4-FFF2-40B4-BE49-F238E27FC236}">
                <a16:creationId xmlns:a16="http://schemas.microsoft.com/office/drawing/2014/main" id="{3979A618-2AE3-4D37-9BB9-769513283C70}"/>
              </a:ext>
            </a:extLst>
          </p:cNvPr>
          <p:cNvSpPr>
            <a:spLocks noChangeArrowheads="1"/>
          </p:cNvSpPr>
          <p:nvPr/>
        </p:nvSpPr>
        <p:spPr bwMode="blackWhite">
          <a:xfrm>
            <a:off x="4130676" y="3810001"/>
            <a:ext cx="962025" cy="104457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
        <p:nvSpPr>
          <p:cNvPr id="426013" name="Text Box 29">
            <a:extLst>
              <a:ext uri="{FF2B5EF4-FFF2-40B4-BE49-F238E27FC236}">
                <a16:creationId xmlns:a16="http://schemas.microsoft.com/office/drawing/2014/main" id="{17945085-D46D-48A5-9941-695927ED0253}"/>
              </a:ext>
            </a:extLst>
          </p:cNvPr>
          <p:cNvSpPr txBox="1">
            <a:spLocks noChangeArrowheads="1"/>
          </p:cNvSpPr>
          <p:nvPr/>
        </p:nvSpPr>
        <p:spPr bwMode="gray">
          <a:xfrm>
            <a:off x="3581400" y="5667375"/>
            <a:ext cx="9017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Streams pool</a:t>
            </a:r>
          </a:p>
        </p:txBody>
      </p:sp>
      <p:sp>
        <p:nvSpPr>
          <p:cNvPr id="426014" name="Rectangle 30">
            <a:extLst>
              <a:ext uri="{FF2B5EF4-FFF2-40B4-BE49-F238E27FC236}">
                <a16:creationId xmlns:a16="http://schemas.microsoft.com/office/drawing/2014/main" id="{26AF67F4-585E-4A51-8C5C-8FECDA4469AF}"/>
              </a:ext>
            </a:extLst>
          </p:cNvPr>
          <p:cNvSpPr>
            <a:spLocks noChangeArrowheads="1"/>
          </p:cNvSpPr>
          <p:nvPr/>
        </p:nvSpPr>
        <p:spPr bwMode="blackWhite">
          <a:xfrm>
            <a:off x="3594100" y="5003800"/>
            <a:ext cx="914400" cy="685800"/>
          </a:xfrm>
          <a:prstGeom prst="rect">
            <a:avLst/>
          </a:prstGeom>
          <a:solidFill>
            <a:srgbClr val="FFCC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sym typeface="Wingdings" panose="05000000000000000000" pitchFamily="2" charset="2"/>
            </a:endParaRPr>
          </a:p>
        </p:txBody>
      </p:sp>
      <p:sp>
        <p:nvSpPr>
          <p:cNvPr id="426015" name="AutoShape 31">
            <a:extLst>
              <a:ext uri="{FF2B5EF4-FFF2-40B4-BE49-F238E27FC236}">
                <a16:creationId xmlns:a16="http://schemas.microsoft.com/office/drawing/2014/main" id="{79FCA5AB-7303-43F0-8976-6289A3EBCC53}"/>
              </a:ext>
            </a:extLst>
          </p:cNvPr>
          <p:cNvSpPr>
            <a:spLocks noChangeArrowheads="1"/>
          </p:cNvSpPr>
          <p:nvPr/>
        </p:nvSpPr>
        <p:spPr bwMode="auto">
          <a:xfrm>
            <a:off x="3670300" y="5232400"/>
            <a:ext cx="228600" cy="228600"/>
          </a:xfrm>
          <a:custGeom>
            <a:avLst/>
            <a:gdLst>
              <a:gd name="G0" fmla="+- 8031 0 0"/>
              <a:gd name="G1" fmla="+- 5400 0 0"/>
              <a:gd name="G2" fmla="+- 21600 0 5400"/>
              <a:gd name="G3" fmla="+- 10800 0 5400"/>
              <a:gd name="G4" fmla="+- 21600 0 8031"/>
              <a:gd name="G5" fmla="*/ G4 G3 10800"/>
              <a:gd name="G6" fmla="+- 21600 0 G5"/>
              <a:gd name="T0" fmla="*/ 8031 w 21600"/>
              <a:gd name="T1" fmla="*/ 0 h 21600"/>
              <a:gd name="T2" fmla="*/ 0 w 21600"/>
              <a:gd name="T3" fmla="*/ 10800 h 21600"/>
              <a:gd name="T4" fmla="*/ 8031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8031" y="0"/>
                </a:moveTo>
                <a:lnTo>
                  <a:pt x="8031" y="5400"/>
                </a:lnTo>
                <a:lnTo>
                  <a:pt x="3375" y="5400"/>
                </a:lnTo>
                <a:lnTo>
                  <a:pt x="3375" y="16200"/>
                </a:lnTo>
                <a:lnTo>
                  <a:pt x="8031" y="16200"/>
                </a:lnTo>
                <a:lnTo>
                  <a:pt x="8031"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6016" name="AutoShape 32">
            <a:extLst>
              <a:ext uri="{FF2B5EF4-FFF2-40B4-BE49-F238E27FC236}">
                <a16:creationId xmlns:a16="http://schemas.microsoft.com/office/drawing/2014/main" id="{BF0A96D8-1FF4-427D-8E23-3A6DBA4CA1B6}"/>
              </a:ext>
            </a:extLst>
          </p:cNvPr>
          <p:cNvSpPr>
            <a:spLocks noChangeArrowheads="1"/>
          </p:cNvSpPr>
          <p:nvPr/>
        </p:nvSpPr>
        <p:spPr bwMode="auto">
          <a:xfrm>
            <a:off x="4229100" y="5232400"/>
            <a:ext cx="228600" cy="228600"/>
          </a:xfrm>
          <a:custGeom>
            <a:avLst/>
            <a:gdLst>
              <a:gd name="G0" fmla="+- 8554 0 0"/>
              <a:gd name="G1" fmla="+- 5026 0 0"/>
              <a:gd name="G2" fmla="+- 21600 0 5026"/>
              <a:gd name="G3" fmla="+- 10800 0 5026"/>
              <a:gd name="G4" fmla="+- 21600 0 8554"/>
              <a:gd name="G5" fmla="*/ G4 G3 10800"/>
              <a:gd name="G6" fmla="+- 21600 0 G5"/>
              <a:gd name="T0" fmla="*/ 8554 w 21600"/>
              <a:gd name="T1" fmla="*/ 0 h 21600"/>
              <a:gd name="T2" fmla="*/ 0 w 21600"/>
              <a:gd name="T3" fmla="*/ 10800 h 21600"/>
              <a:gd name="T4" fmla="*/ 8554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8554" y="0"/>
                </a:moveTo>
                <a:lnTo>
                  <a:pt x="8554" y="5026"/>
                </a:lnTo>
                <a:lnTo>
                  <a:pt x="3375" y="5026"/>
                </a:lnTo>
                <a:lnTo>
                  <a:pt x="3375" y="16574"/>
                </a:lnTo>
                <a:lnTo>
                  <a:pt x="8554" y="16574"/>
                </a:lnTo>
                <a:lnTo>
                  <a:pt x="8554" y="21600"/>
                </a:lnTo>
                <a:lnTo>
                  <a:pt x="21600" y="10800"/>
                </a:lnTo>
                <a:close/>
              </a:path>
              <a:path w="21600" h="21600">
                <a:moveTo>
                  <a:pt x="1350" y="5026"/>
                </a:moveTo>
                <a:lnTo>
                  <a:pt x="1350" y="16574"/>
                </a:lnTo>
                <a:lnTo>
                  <a:pt x="2700" y="16574"/>
                </a:lnTo>
                <a:lnTo>
                  <a:pt x="2700" y="5026"/>
                </a:lnTo>
                <a:close/>
              </a:path>
              <a:path w="21600" h="21600">
                <a:moveTo>
                  <a:pt x="0" y="5026"/>
                </a:moveTo>
                <a:lnTo>
                  <a:pt x="0" y="16574"/>
                </a:lnTo>
                <a:lnTo>
                  <a:pt x="675" y="16574"/>
                </a:lnTo>
                <a:lnTo>
                  <a:pt x="675" y="5026"/>
                </a:lnTo>
                <a:close/>
              </a:path>
            </a:pathLst>
          </a:custGeom>
          <a:solidFill>
            <a:srgbClr val="00FF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6017" name="AutoShape 33">
            <a:extLst>
              <a:ext uri="{FF2B5EF4-FFF2-40B4-BE49-F238E27FC236}">
                <a16:creationId xmlns:a16="http://schemas.microsoft.com/office/drawing/2014/main" id="{0AE94C41-4C7E-4AEE-97EA-123F19A71E58}"/>
              </a:ext>
            </a:extLst>
          </p:cNvPr>
          <p:cNvSpPr>
            <a:spLocks noChangeArrowheads="1"/>
          </p:cNvSpPr>
          <p:nvPr/>
        </p:nvSpPr>
        <p:spPr bwMode="auto">
          <a:xfrm>
            <a:off x="3949700" y="5232400"/>
            <a:ext cx="228600" cy="228600"/>
          </a:xfrm>
          <a:custGeom>
            <a:avLst/>
            <a:gdLst>
              <a:gd name="G0" fmla="+- 7699 0 0"/>
              <a:gd name="G1" fmla="+- 5026 0 0"/>
              <a:gd name="G2" fmla="+- 21600 0 5026"/>
              <a:gd name="G3" fmla="+- 10800 0 5026"/>
              <a:gd name="G4" fmla="+- 21600 0 7699"/>
              <a:gd name="G5" fmla="*/ G4 G3 10800"/>
              <a:gd name="G6" fmla="+- 21600 0 G5"/>
              <a:gd name="T0" fmla="*/ 7699 w 21600"/>
              <a:gd name="T1" fmla="*/ 0 h 21600"/>
              <a:gd name="T2" fmla="*/ 0 w 21600"/>
              <a:gd name="T3" fmla="*/ 10800 h 21600"/>
              <a:gd name="T4" fmla="*/ 769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7699" y="0"/>
                </a:moveTo>
                <a:lnTo>
                  <a:pt x="7699" y="5026"/>
                </a:lnTo>
                <a:lnTo>
                  <a:pt x="3375" y="5026"/>
                </a:lnTo>
                <a:lnTo>
                  <a:pt x="3375" y="16574"/>
                </a:lnTo>
                <a:lnTo>
                  <a:pt x="7699" y="16574"/>
                </a:lnTo>
                <a:lnTo>
                  <a:pt x="7699" y="21600"/>
                </a:lnTo>
                <a:lnTo>
                  <a:pt x="21600" y="10800"/>
                </a:lnTo>
                <a:close/>
              </a:path>
              <a:path w="21600" h="21600">
                <a:moveTo>
                  <a:pt x="1350" y="5026"/>
                </a:moveTo>
                <a:lnTo>
                  <a:pt x="1350" y="16574"/>
                </a:lnTo>
                <a:lnTo>
                  <a:pt x="2700" y="16574"/>
                </a:lnTo>
                <a:lnTo>
                  <a:pt x="2700" y="5026"/>
                </a:lnTo>
                <a:close/>
              </a:path>
              <a:path w="21600" h="21600">
                <a:moveTo>
                  <a:pt x="0" y="5026"/>
                </a:moveTo>
                <a:lnTo>
                  <a:pt x="0" y="16574"/>
                </a:lnTo>
                <a:lnTo>
                  <a:pt x="675" y="16574"/>
                </a:lnTo>
                <a:lnTo>
                  <a:pt x="675" y="5026"/>
                </a:lnTo>
                <a:close/>
              </a:path>
            </a:pathLst>
          </a:custGeom>
          <a:solidFill>
            <a:srgbClr val="FFFF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a:extLst>
              <a:ext uri="{FF2B5EF4-FFF2-40B4-BE49-F238E27FC236}">
                <a16:creationId xmlns:a16="http://schemas.microsoft.com/office/drawing/2014/main" id="{F4BB46CB-8864-470F-A52E-8C8FA326E055}"/>
              </a:ext>
            </a:extLst>
          </p:cNvPr>
          <p:cNvSpPr>
            <a:spLocks noChangeArrowheads="1"/>
          </p:cNvSpPr>
          <p:nvPr/>
        </p:nvSpPr>
        <p:spPr bwMode="blackWhite">
          <a:xfrm>
            <a:off x="7931150" y="4419600"/>
            <a:ext cx="1143000" cy="1143000"/>
          </a:xfrm>
          <a:prstGeom prst="rect">
            <a:avLst/>
          </a:prstGeom>
          <a:solidFill>
            <a:srgbClr val="FFCC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40000"/>
              </a:spcBef>
              <a:buClrTx/>
              <a:buFontTx/>
              <a:buNone/>
            </a:pPr>
            <a:endParaRPr lang="en-US" altLang="en-US" sz="1400">
              <a:latin typeface="Arial" panose="020B0604020202020204" pitchFamily="34" charset="0"/>
              <a:sym typeface="Wingdings" panose="05000000000000000000" pitchFamily="2" charset="2"/>
            </a:endParaRPr>
          </a:p>
        </p:txBody>
      </p:sp>
      <p:sp>
        <p:nvSpPr>
          <p:cNvPr id="428045" name="Rectangle 13">
            <a:extLst>
              <a:ext uri="{FF2B5EF4-FFF2-40B4-BE49-F238E27FC236}">
                <a16:creationId xmlns:a16="http://schemas.microsoft.com/office/drawing/2014/main" id="{3F6C808D-334B-489B-9DFB-36E43DDE031B}"/>
              </a:ext>
            </a:extLst>
          </p:cNvPr>
          <p:cNvSpPr>
            <a:spLocks noGrp="1" noChangeArrowheads="1"/>
          </p:cNvSpPr>
          <p:nvPr>
            <p:ph type="title"/>
          </p:nvPr>
        </p:nvSpPr>
        <p:spPr/>
        <p:txBody>
          <a:bodyPr>
            <a:normAutofit fontScale="90000"/>
          </a:bodyPr>
          <a:lstStyle/>
          <a:p>
            <a:r>
              <a:rPr lang="en-US" altLang="en-US" dirty="0"/>
              <a:t>Java Pool and Streams Pool </a:t>
            </a:r>
            <a:br>
              <a:rPr lang="en-US" altLang="en-US" dirty="0"/>
            </a:br>
            <a:br>
              <a:rPr lang="en-US" altLang="en-US" dirty="0"/>
            </a:br>
            <a:endParaRPr lang="en-US" altLang="en-US" dirty="0"/>
          </a:p>
        </p:txBody>
      </p:sp>
      <p:sp>
        <p:nvSpPr>
          <p:cNvPr id="428046" name="Rectangle 14">
            <a:extLst>
              <a:ext uri="{FF2B5EF4-FFF2-40B4-BE49-F238E27FC236}">
                <a16:creationId xmlns:a16="http://schemas.microsoft.com/office/drawing/2014/main" id="{B133DD05-62CF-4C2A-8422-8855278B416E}"/>
              </a:ext>
            </a:extLst>
          </p:cNvPr>
          <p:cNvSpPr>
            <a:spLocks noGrp="1" noChangeArrowheads="1"/>
          </p:cNvSpPr>
          <p:nvPr>
            <p:ph type="body" idx="1"/>
          </p:nvPr>
        </p:nvSpPr>
        <p:spPr>
          <a:xfrm>
            <a:off x="1140363" y="1449389"/>
            <a:ext cx="10364249" cy="2540720"/>
          </a:xfrm>
        </p:spPr>
        <p:txBody>
          <a:bodyPr>
            <a:normAutofit/>
          </a:bodyPr>
          <a:lstStyle/>
          <a:p>
            <a:pPr lvl="1"/>
            <a:r>
              <a:rPr lang="en-US" altLang="en-US" sz="1800" b="1" dirty="0"/>
              <a:t>Java pool memory is used in server memory for all session-specific Java code and data in the JVM.</a:t>
            </a:r>
          </a:p>
          <a:p>
            <a:pPr lvl="1"/>
            <a:r>
              <a:rPr lang="en-US" altLang="en-US" sz="1800" b="1" dirty="0"/>
              <a:t>Streams pool memory is used exclusively by Oracle Streams to:</a:t>
            </a:r>
          </a:p>
          <a:p>
            <a:pPr lvl="2"/>
            <a:r>
              <a:rPr lang="en-US" altLang="en-US" sz="1600" b="1" dirty="0"/>
              <a:t> Store buffered queue messages</a:t>
            </a:r>
          </a:p>
          <a:p>
            <a:pPr lvl="2"/>
            <a:r>
              <a:rPr lang="en-US" altLang="en-US" sz="1600" b="1" dirty="0"/>
              <a:t> Provide memory for Oracle Streams processes</a:t>
            </a:r>
          </a:p>
        </p:txBody>
      </p:sp>
      <p:sp>
        <p:nvSpPr>
          <p:cNvPr id="428037" name="Text Box 5">
            <a:extLst>
              <a:ext uri="{FF2B5EF4-FFF2-40B4-BE49-F238E27FC236}">
                <a16:creationId xmlns:a16="http://schemas.microsoft.com/office/drawing/2014/main" id="{987B40BF-1EE8-48B6-896E-260EF7C041E1}"/>
              </a:ext>
            </a:extLst>
          </p:cNvPr>
          <p:cNvSpPr txBox="1">
            <a:spLocks noChangeArrowheads="1"/>
          </p:cNvSpPr>
          <p:nvPr/>
        </p:nvSpPr>
        <p:spPr bwMode="gray">
          <a:xfrm>
            <a:off x="4114800" y="5524500"/>
            <a:ext cx="1333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Java pool</a:t>
            </a:r>
          </a:p>
        </p:txBody>
      </p:sp>
      <p:sp>
        <p:nvSpPr>
          <p:cNvPr id="428038" name="Text Box 6">
            <a:extLst>
              <a:ext uri="{FF2B5EF4-FFF2-40B4-BE49-F238E27FC236}">
                <a16:creationId xmlns:a16="http://schemas.microsoft.com/office/drawing/2014/main" id="{53FAC18A-54BA-45E7-A85C-31BCC5826C98}"/>
              </a:ext>
            </a:extLst>
          </p:cNvPr>
          <p:cNvSpPr txBox="1">
            <a:spLocks noChangeArrowheads="1"/>
          </p:cNvSpPr>
          <p:nvPr/>
        </p:nvSpPr>
        <p:spPr bwMode="gray">
          <a:xfrm>
            <a:off x="7835900" y="5524500"/>
            <a:ext cx="1308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400">
                <a:latin typeface="Arial" panose="020B0604020202020204" pitchFamily="34" charset="0"/>
              </a:rPr>
              <a:t>Streams pool</a:t>
            </a:r>
          </a:p>
        </p:txBody>
      </p:sp>
      <p:sp>
        <p:nvSpPr>
          <p:cNvPr id="428039" name="Rectangle 7">
            <a:extLst>
              <a:ext uri="{FF2B5EF4-FFF2-40B4-BE49-F238E27FC236}">
                <a16:creationId xmlns:a16="http://schemas.microsoft.com/office/drawing/2014/main" id="{2521BA12-9D29-4ED2-BE16-BD3B055135F1}"/>
              </a:ext>
            </a:extLst>
          </p:cNvPr>
          <p:cNvSpPr>
            <a:spLocks noChangeArrowheads="1"/>
          </p:cNvSpPr>
          <p:nvPr/>
        </p:nvSpPr>
        <p:spPr bwMode="blackWhite">
          <a:xfrm>
            <a:off x="4216400" y="4419600"/>
            <a:ext cx="1143000" cy="1143000"/>
          </a:xfrm>
          <a:prstGeom prst="rect">
            <a:avLst/>
          </a:prstGeom>
          <a:solidFill>
            <a:srgbClr val="FFCC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pic>
        <p:nvPicPr>
          <p:cNvPr id="428040" name="Picture 8">
            <a:extLst>
              <a:ext uri="{FF2B5EF4-FFF2-40B4-BE49-F238E27FC236}">
                <a16:creationId xmlns:a16="http://schemas.microsoft.com/office/drawing/2014/main" id="{58771817-7172-4865-ACAB-E0BA51778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6100" y="4419600"/>
            <a:ext cx="890588" cy="1009650"/>
          </a:xfrm>
          <a:prstGeom prst="rect">
            <a:avLst/>
          </a:prstGeom>
          <a:noFill/>
          <a:extLst>
            <a:ext uri="{909E8E84-426E-40DD-AFC4-6F175D3DCCD1}">
              <a14:hiddenFill xmlns:a14="http://schemas.microsoft.com/office/drawing/2010/main">
                <a:solidFill>
                  <a:srgbClr val="FFFFFF"/>
                </a:solidFill>
              </a14:hiddenFill>
            </a:ext>
          </a:extLst>
        </p:spPr>
      </p:pic>
      <p:pic>
        <p:nvPicPr>
          <p:cNvPr id="428041" name="Picture 9">
            <a:extLst>
              <a:ext uri="{FF2B5EF4-FFF2-40B4-BE49-F238E27FC236}">
                <a16:creationId xmlns:a16="http://schemas.microsoft.com/office/drawing/2014/main" id="{D0122A8D-9800-40A9-AD57-3208E17540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6550" y="4600576"/>
            <a:ext cx="1104900" cy="779463"/>
          </a:xfrm>
          <a:prstGeom prst="rect">
            <a:avLst/>
          </a:prstGeom>
          <a:noFill/>
          <a:extLst>
            <a:ext uri="{909E8E84-426E-40DD-AFC4-6F175D3DCCD1}">
              <a14:hiddenFill xmlns:a14="http://schemas.microsoft.com/office/drawing/2010/main">
                <a:solidFill>
                  <a:srgbClr val="FFFFFF"/>
                </a:solidFill>
              </a14:hiddenFill>
            </a:ext>
          </a:extLst>
        </p:spPr>
      </p:pic>
      <p:sp>
        <p:nvSpPr>
          <p:cNvPr id="428042" name="AutoShape 10">
            <a:extLst>
              <a:ext uri="{FF2B5EF4-FFF2-40B4-BE49-F238E27FC236}">
                <a16:creationId xmlns:a16="http://schemas.microsoft.com/office/drawing/2014/main" id="{DC581F86-8F3A-4C6C-BE01-3EDA6169A3F8}"/>
              </a:ext>
            </a:extLst>
          </p:cNvPr>
          <p:cNvSpPr>
            <a:spLocks noChangeArrowheads="1"/>
          </p:cNvSpPr>
          <p:nvPr/>
        </p:nvSpPr>
        <p:spPr bwMode="auto">
          <a:xfrm>
            <a:off x="8058150" y="4876800"/>
            <a:ext cx="228600" cy="228600"/>
          </a:xfrm>
          <a:custGeom>
            <a:avLst/>
            <a:gdLst>
              <a:gd name="G0" fmla="+- 8031 0 0"/>
              <a:gd name="G1" fmla="+- 5400 0 0"/>
              <a:gd name="G2" fmla="+- 21600 0 5400"/>
              <a:gd name="G3" fmla="+- 10800 0 5400"/>
              <a:gd name="G4" fmla="+- 21600 0 8031"/>
              <a:gd name="G5" fmla="*/ G4 G3 10800"/>
              <a:gd name="G6" fmla="+- 21600 0 G5"/>
              <a:gd name="T0" fmla="*/ 8031 w 21600"/>
              <a:gd name="T1" fmla="*/ 0 h 21600"/>
              <a:gd name="T2" fmla="*/ 0 w 21600"/>
              <a:gd name="T3" fmla="*/ 10800 h 21600"/>
              <a:gd name="T4" fmla="*/ 8031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8031" y="0"/>
                </a:moveTo>
                <a:lnTo>
                  <a:pt x="8031" y="5400"/>
                </a:lnTo>
                <a:lnTo>
                  <a:pt x="3375" y="5400"/>
                </a:lnTo>
                <a:lnTo>
                  <a:pt x="3375" y="16200"/>
                </a:lnTo>
                <a:lnTo>
                  <a:pt x="8031" y="16200"/>
                </a:lnTo>
                <a:lnTo>
                  <a:pt x="8031"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8043" name="AutoShape 11">
            <a:extLst>
              <a:ext uri="{FF2B5EF4-FFF2-40B4-BE49-F238E27FC236}">
                <a16:creationId xmlns:a16="http://schemas.microsoft.com/office/drawing/2014/main" id="{7E434E08-3CF9-478D-9333-C10C4CDF68C4}"/>
              </a:ext>
            </a:extLst>
          </p:cNvPr>
          <p:cNvSpPr>
            <a:spLocks noChangeArrowheads="1"/>
          </p:cNvSpPr>
          <p:nvPr/>
        </p:nvSpPr>
        <p:spPr bwMode="auto">
          <a:xfrm>
            <a:off x="8616950" y="4876800"/>
            <a:ext cx="228600" cy="228600"/>
          </a:xfrm>
          <a:custGeom>
            <a:avLst/>
            <a:gdLst>
              <a:gd name="G0" fmla="+- 8554 0 0"/>
              <a:gd name="G1" fmla="+- 5026 0 0"/>
              <a:gd name="G2" fmla="+- 21600 0 5026"/>
              <a:gd name="G3" fmla="+- 10800 0 5026"/>
              <a:gd name="G4" fmla="+- 21600 0 8554"/>
              <a:gd name="G5" fmla="*/ G4 G3 10800"/>
              <a:gd name="G6" fmla="+- 21600 0 G5"/>
              <a:gd name="T0" fmla="*/ 8554 w 21600"/>
              <a:gd name="T1" fmla="*/ 0 h 21600"/>
              <a:gd name="T2" fmla="*/ 0 w 21600"/>
              <a:gd name="T3" fmla="*/ 10800 h 21600"/>
              <a:gd name="T4" fmla="*/ 8554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8554" y="0"/>
                </a:moveTo>
                <a:lnTo>
                  <a:pt x="8554" y="5026"/>
                </a:lnTo>
                <a:lnTo>
                  <a:pt x="3375" y="5026"/>
                </a:lnTo>
                <a:lnTo>
                  <a:pt x="3375" y="16574"/>
                </a:lnTo>
                <a:lnTo>
                  <a:pt x="8554" y="16574"/>
                </a:lnTo>
                <a:lnTo>
                  <a:pt x="8554" y="21600"/>
                </a:lnTo>
                <a:lnTo>
                  <a:pt x="21600" y="10800"/>
                </a:lnTo>
                <a:close/>
              </a:path>
              <a:path w="21600" h="21600">
                <a:moveTo>
                  <a:pt x="1350" y="5026"/>
                </a:moveTo>
                <a:lnTo>
                  <a:pt x="1350" y="16574"/>
                </a:lnTo>
                <a:lnTo>
                  <a:pt x="2700" y="16574"/>
                </a:lnTo>
                <a:lnTo>
                  <a:pt x="2700" y="5026"/>
                </a:lnTo>
                <a:close/>
              </a:path>
              <a:path w="21600" h="21600">
                <a:moveTo>
                  <a:pt x="0" y="5026"/>
                </a:moveTo>
                <a:lnTo>
                  <a:pt x="0" y="16574"/>
                </a:lnTo>
                <a:lnTo>
                  <a:pt x="675" y="16574"/>
                </a:lnTo>
                <a:lnTo>
                  <a:pt x="675" y="5026"/>
                </a:lnTo>
                <a:close/>
              </a:path>
            </a:pathLst>
          </a:custGeom>
          <a:solidFill>
            <a:srgbClr val="00FF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8044" name="AutoShape 12">
            <a:extLst>
              <a:ext uri="{FF2B5EF4-FFF2-40B4-BE49-F238E27FC236}">
                <a16:creationId xmlns:a16="http://schemas.microsoft.com/office/drawing/2014/main" id="{87811E74-1456-4267-9381-7109DF2A3739}"/>
              </a:ext>
            </a:extLst>
          </p:cNvPr>
          <p:cNvSpPr>
            <a:spLocks noChangeArrowheads="1"/>
          </p:cNvSpPr>
          <p:nvPr/>
        </p:nvSpPr>
        <p:spPr bwMode="auto">
          <a:xfrm>
            <a:off x="8337550" y="4876800"/>
            <a:ext cx="228600" cy="228600"/>
          </a:xfrm>
          <a:custGeom>
            <a:avLst/>
            <a:gdLst>
              <a:gd name="G0" fmla="+- 7699 0 0"/>
              <a:gd name="G1" fmla="+- 5026 0 0"/>
              <a:gd name="G2" fmla="+- 21600 0 5026"/>
              <a:gd name="G3" fmla="+- 10800 0 5026"/>
              <a:gd name="G4" fmla="+- 21600 0 7699"/>
              <a:gd name="G5" fmla="*/ G4 G3 10800"/>
              <a:gd name="G6" fmla="+- 21600 0 G5"/>
              <a:gd name="T0" fmla="*/ 7699 w 21600"/>
              <a:gd name="T1" fmla="*/ 0 h 21600"/>
              <a:gd name="T2" fmla="*/ 0 w 21600"/>
              <a:gd name="T3" fmla="*/ 10800 h 21600"/>
              <a:gd name="T4" fmla="*/ 769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7699" y="0"/>
                </a:moveTo>
                <a:lnTo>
                  <a:pt x="7699" y="5026"/>
                </a:lnTo>
                <a:lnTo>
                  <a:pt x="3375" y="5026"/>
                </a:lnTo>
                <a:lnTo>
                  <a:pt x="3375" y="16574"/>
                </a:lnTo>
                <a:lnTo>
                  <a:pt x="7699" y="16574"/>
                </a:lnTo>
                <a:lnTo>
                  <a:pt x="7699" y="21600"/>
                </a:lnTo>
                <a:lnTo>
                  <a:pt x="21600" y="10800"/>
                </a:lnTo>
                <a:close/>
              </a:path>
              <a:path w="21600" h="21600">
                <a:moveTo>
                  <a:pt x="1350" y="5026"/>
                </a:moveTo>
                <a:lnTo>
                  <a:pt x="1350" y="16574"/>
                </a:lnTo>
                <a:lnTo>
                  <a:pt x="2700" y="16574"/>
                </a:lnTo>
                <a:lnTo>
                  <a:pt x="2700" y="5026"/>
                </a:lnTo>
                <a:close/>
              </a:path>
              <a:path w="21600" h="21600">
                <a:moveTo>
                  <a:pt x="0" y="5026"/>
                </a:moveTo>
                <a:lnTo>
                  <a:pt x="0" y="16574"/>
                </a:lnTo>
                <a:lnTo>
                  <a:pt x="675" y="16574"/>
                </a:lnTo>
                <a:lnTo>
                  <a:pt x="675" y="5026"/>
                </a:lnTo>
                <a:close/>
              </a:path>
            </a:pathLst>
          </a:custGeom>
          <a:solidFill>
            <a:srgbClr val="FFFF00"/>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a:extLst>
              <a:ext uri="{FF2B5EF4-FFF2-40B4-BE49-F238E27FC236}">
                <a16:creationId xmlns:a16="http://schemas.microsoft.com/office/drawing/2014/main" id="{22E63B60-CE67-4215-B4E5-FD2BFD0F05B1}"/>
              </a:ext>
            </a:extLst>
          </p:cNvPr>
          <p:cNvSpPr>
            <a:spLocks noGrp="1" noChangeArrowheads="1"/>
          </p:cNvSpPr>
          <p:nvPr>
            <p:ph type="title"/>
          </p:nvPr>
        </p:nvSpPr>
        <p:spPr/>
        <p:txBody>
          <a:bodyPr/>
          <a:lstStyle/>
          <a:p>
            <a:r>
              <a:rPr lang="en-US" altLang="en-US">
                <a:solidFill>
                  <a:schemeClr val="tx1"/>
                </a:solidFill>
              </a:rPr>
              <a:t>Process Architecture</a:t>
            </a:r>
          </a:p>
        </p:txBody>
      </p:sp>
      <p:sp>
        <p:nvSpPr>
          <p:cNvPr id="430083" name="Rectangle 3">
            <a:extLst>
              <a:ext uri="{FF2B5EF4-FFF2-40B4-BE49-F238E27FC236}">
                <a16:creationId xmlns:a16="http://schemas.microsoft.com/office/drawing/2014/main" id="{D2429C6D-F254-4BF3-A542-2E4ABBA79132}"/>
              </a:ext>
            </a:extLst>
          </p:cNvPr>
          <p:cNvSpPr>
            <a:spLocks noGrp="1" noChangeArrowheads="1"/>
          </p:cNvSpPr>
          <p:nvPr>
            <p:ph type="body" idx="1"/>
          </p:nvPr>
        </p:nvSpPr>
        <p:spPr>
          <a:xfrm>
            <a:off x="2133600" y="1190626"/>
            <a:ext cx="7918450" cy="2771775"/>
          </a:xfrm>
        </p:spPr>
        <p:txBody>
          <a:bodyPr/>
          <a:lstStyle/>
          <a:p>
            <a:pPr lvl="1"/>
            <a:r>
              <a:rPr lang="en-US" altLang="en-US" b="1">
                <a:solidFill>
                  <a:schemeClr val="tx1"/>
                </a:solidFill>
              </a:rPr>
              <a:t>User process</a:t>
            </a:r>
          </a:p>
          <a:p>
            <a:pPr lvl="2"/>
            <a:r>
              <a:rPr lang="en-US" altLang="en-US" b="1">
                <a:solidFill>
                  <a:schemeClr val="tx1"/>
                </a:solidFill>
              </a:rPr>
              <a:t>Is started when a database user or a batch process connects to Oracle Database</a:t>
            </a:r>
          </a:p>
          <a:p>
            <a:pPr lvl="1"/>
            <a:r>
              <a:rPr lang="en-US" altLang="en-US" b="1">
                <a:solidFill>
                  <a:schemeClr val="tx1"/>
                </a:solidFill>
              </a:rPr>
              <a:t>Database processes</a:t>
            </a:r>
          </a:p>
          <a:p>
            <a:pPr lvl="2"/>
            <a:r>
              <a:rPr lang="en-US" altLang="en-US" b="1">
                <a:solidFill>
                  <a:schemeClr val="tx1"/>
                </a:solidFill>
              </a:rPr>
              <a:t>Server process: Connects to the Oracle instance and is started when a user establishes a session</a:t>
            </a:r>
          </a:p>
          <a:p>
            <a:pPr lvl="2"/>
            <a:r>
              <a:rPr lang="en-US" altLang="en-US" b="1">
                <a:solidFill>
                  <a:schemeClr val="tx1"/>
                </a:solidFill>
              </a:rPr>
              <a:t>Background processes: Are started when an Oracle instance is started</a:t>
            </a:r>
          </a:p>
        </p:txBody>
      </p:sp>
      <p:sp>
        <p:nvSpPr>
          <p:cNvPr id="430084" name="Text Box 4">
            <a:extLst>
              <a:ext uri="{FF2B5EF4-FFF2-40B4-BE49-F238E27FC236}">
                <a16:creationId xmlns:a16="http://schemas.microsoft.com/office/drawing/2014/main" id="{A5072B97-C836-4C7A-8069-D1CF87292841}"/>
              </a:ext>
            </a:extLst>
          </p:cNvPr>
          <p:cNvSpPr txBox="1">
            <a:spLocks noChangeArrowheads="1"/>
          </p:cNvSpPr>
          <p:nvPr/>
        </p:nvSpPr>
        <p:spPr bwMode="auto">
          <a:xfrm>
            <a:off x="10133014" y="953294"/>
            <a:ext cx="1643063" cy="971550"/>
          </a:xfrm>
          <a:prstGeom prst="rect">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r>
              <a:rPr lang="en-US" altLang="en-US" sz="1400" dirty="0">
                <a:latin typeface="Arial" panose="020B0604020202020204" pitchFamily="34" charset="0"/>
              </a:rPr>
              <a:t>DB structures</a:t>
            </a:r>
          </a:p>
          <a:p>
            <a:r>
              <a:rPr lang="en-US" altLang="en-US" sz="1400" dirty="0">
                <a:latin typeface="Arial" panose="020B0604020202020204" pitchFamily="34" charset="0"/>
              </a:rPr>
              <a:t> - Memory</a:t>
            </a:r>
          </a:p>
          <a:p>
            <a:r>
              <a:rPr lang="en-US" altLang="en-US" sz="1400" dirty="0">
                <a:latin typeface="Arial" panose="020B0604020202020204" pitchFamily="34" charset="0"/>
              </a:rPr>
              <a:t> </a:t>
            </a:r>
            <a:r>
              <a:rPr lang="en-US" altLang="en-US" sz="1400" dirty="0">
                <a:latin typeface="Arial" panose="020B0604020202020204" pitchFamily="34" charset="0"/>
                <a:sym typeface="Wingdings" panose="05000000000000000000" pitchFamily="2" charset="2"/>
              </a:rPr>
              <a:t></a:t>
            </a:r>
            <a:r>
              <a:rPr lang="en-US" altLang="en-US" sz="1400" dirty="0">
                <a:latin typeface="Arial" panose="020B0604020202020204" pitchFamily="34" charset="0"/>
              </a:rPr>
              <a:t> </a:t>
            </a:r>
            <a:r>
              <a:rPr lang="en-US" altLang="en-US" sz="1400" dirty="0">
                <a:solidFill>
                  <a:srgbClr val="FF0000"/>
                </a:solidFill>
                <a:latin typeface="Arial" panose="020B0604020202020204" pitchFamily="34" charset="0"/>
              </a:rPr>
              <a:t>Process</a:t>
            </a:r>
          </a:p>
          <a:p>
            <a:r>
              <a:rPr lang="en-US" altLang="en-US" sz="1400" dirty="0">
                <a:latin typeface="Arial" panose="020B0604020202020204" pitchFamily="34" charset="0"/>
              </a:rPr>
              <a:t> - Storage</a:t>
            </a:r>
          </a:p>
        </p:txBody>
      </p:sp>
      <p:sp>
        <p:nvSpPr>
          <p:cNvPr id="430085" name="Rectangle 5">
            <a:extLst>
              <a:ext uri="{FF2B5EF4-FFF2-40B4-BE49-F238E27FC236}">
                <a16:creationId xmlns:a16="http://schemas.microsoft.com/office/drawing/2014/main" id="{F0ABFBD6-AEA7-4C0F-9C06-7CEF9E90E753}"/>
              </a:ext>
            </a:extLst>
          </p:cNvPr>
          <p:cNvSpPr>
            <a:spLocks noChangeArrowheads="1"/>
          </p:cNvSpPr>
          <p:nvPr/>
        </p:nvSpPr>
        <p:spPr bwMode="blackWhite">
          <a:xfrm>
            <a:off x="5334000" y="3733800"/>
            <a:ext cx="5181600" cy="2552700"/>
          </a:xfrm>
          <a:prstGeom prst="rect">
            <a:avLst/>
          </a:prstGeom>
          <a:solidFill>
            <a:srgbClr val="99CC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eaLnBrk="0" hangingPunct="0">
              <a:spcBef>
                <a:spcPct val="0"/>
              </a:spcBef>
              <a:buClrTx/>
              <a:buFontTx/>
              <a:buNone/>
            </a:pPr>
            <a:endParaRPr lang="en-US" altLang="en-US" sz="1400"/>
          </a:p>
          <a:p>
            <a:pPr eaLnBrk="0" hangingPunct="0">
              <a:spcBef>
                <a:spcPct val="0"/>
              </a:spcBef>
              <a:buClrTx/>
              <a:buFontTx/>
              <a:buNone/>
            </a:pPr>
            <a:endParaRPr lang="en-US" altLang="en-US" sz="1400"/>
          </a:p>
        </p:txBody>
      </p:sp>
      <p:sp>
        <p:nvSpPr>
          <p:cNvPr id="430086" name="Oval 6">
            <a:extLst>
              <a:ext uri="{FF2B5EF4-FFF2-40B4-BE49-F238E27FC236}">
                <a16:creationId xmlns:a16="http://schemas.microsoft.com/office/drawing/2014/main" id="{0F64FCBA-1CA2-4353-923A-AE1AB703D12C}"/>
              </a:ext>
            </a:extLst>
          </p:cNvPr>
          <p:cNvSpPr>
            <a:spLocks noChangeArrowheads="1"/>
          </p:cNvSpPr>
          <p:nvPr/>
        </p:nvSpPr>
        <p:spPr bwMode="blackWhite">
          <a:xfrm>
            <a:off x="7940676"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PMON</a:t>
            </a:r>
          </a:p>
        </p:txBody>
      </p:sp>
      <p:sp>
        <p:nvSpPr>
          <p:cNvPr id="430087" name="Oval 7">
            <a:extLst>
              <a:ext uri="{FF2B5EF4-FFF2-40B4-BE49-F238E27FC236}">
                <a16:creationId xmlns:a16="http://schemas.microsoft.com/office/drawing/2014/main" id="{7369A519-97EE-4092-B0F6-F5130E70EC2B}"/>
              </a:ext>
            </a:extLst>
          </p:cNvPr>
          <p:cNvSpPr>
            <a:spLocks noChangeArrowheads="1"/>
          </p:cNvSpPr>
          <p:nvPr/>
        </p:nvSpPr>
        <p:spPr bwMode="blackWhite">
          <a:xfrm>
            <a:off x="7305676"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SMON</a:t>
            </a:r>
          </a:p>
        </p:txBody>
      </p:sp>
      <p:sp>
        <p:nvSpPr>
          <p:cNvPr id="430088" name="Oval 8">
            <a:extLst>
              <a:ext uri="{FF2B5EF4-FFF2-40B4-BE49-F238E27FC236}">
                <a16:creationId xmlns:a16="http://schemas.microsoft.com/office/drawing/2014/main" id="{E0067D48-9225-461A-BBB1-E7EE4676801E}"/>
              </a:ext>
            </a:extLst>
          </p:cNvPr>
          <p:cNvSpPr>
            <a:spLocks noChangeArrowheads="1"/>
          </p:cNvSpPr>
          <p:nvPr/>
        </p:nvSpPr>
        <p:spPr bwMode="blackWhite">
          <a:xfrm>
            <a:off x="9829801"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Others</a:t>
            </a:r>
          </a:p>
        </p:txBody>
      </p:sp>
      <p:sp>
        <p:nvSpPr>
          <p:cNvPr id="430089" name="Text Box 9">
            <a:extLst>
              <a:ext uri="{FF2B5EF4-FFF2-40B4-BE49-F238E27FC236}">
                <a16:creationId xmlns:a16="http://schemas.microsoft.com/office/drawing/2014/main" id="{BF7D697E-ED73-491A-96EC-1DB01A78174F}"/>
              </a:ext>
            </a:extLst>
          </p:cNvPr>
          <p:cNvSpPr txBox="1">
            <a:spLocks noChangeArrowheads="1"/>
          </p:cNvSpPr>
          <p:nvPr/>
        </p:nvSpPr>
        <p:spPr bwMode="blackWhite">
          <a:xfrm>
            <a:off x="7277100" y="3727450"/>
            <a:ext cx="12954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Instance</a:t>
            </a:r>
          </a:p>
        </p:txBody>
      </p:sp>
      <p:sp>
        <p:nvSpPr>
          <p:cNvPr id="430090" name="Oval 10">
            <a:extLst>
              <a:ext uri="{FF2B5EF4-FFF2-40B4-BE49-F238E27FC236}">
                <a16:creationId xmlns:a16="http://schemas.microsoft.com/office/drawing/2014/main" id="{998077BA-469A-4540-A4FD-53CD104E7065}"/>
              </a:ext>
            </a:extLst>
          </p:cNvPr>
          <p:cNvSpPr>
            <a:spLocks noChangeArrowheads="1"/>
          </p:cNvSpPr>
          <p:nvPr/>
        </p:nvSpPr>
        <p:spPr bwMode="blackWhite">
          <a:xfrm>
            <a:off x="9193214"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RECO</a:t>
            </a:r>
          </a:p>
        </p:txBody>
      </p:sp>
      <p:sp>
        <p:nvSpPr>
          <p:cNvPr id="430091" name="Oval 11">
            <a:extLst>
              <a:ext uri="{FF2B5EF4-FFF2-40B4-BE49-F238E27FC236}">
                <a16:creationId xmlns:a16="http://schemas.microsoft.com/office/drawing/2014/main" id="{B0F94C66-D3FA-4246-9B2B-078703AF0F9D}"/>
              </a:ext>
            </a:extLst>
          </p:cNvPr>
          <p:cNvSpPr>
            <a:spLocks noChangeArrowheads="1"/>
          </p:cNvSpPr>
          <p:nvPr/>
        </p:nvSpPr>
        <p:spPr bwMode="blackWhite">
          <a:xfrm>
            <a:off x="8534401" y="597376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ARC</a:t>
            </a:r>
            <a:r>
              <a:rPr lang="en-US" altLang="en-US" sz="1200" i="1">
                <a:latin typeface="Arial" panose="020B0604020202020204" pitchFamily="34" charset="0"/>
              </a:rPr>
              <a:t>n</a:t>
            </a:r>
          </a:p>
        </p:txBody>
      </p:sp>
      <p:sp>
        <p:nvSpPr>
          <p:cNvPr id="430092" name="Oval 12">
            <a:extLst>
              <a:ext uri="{FF2B5EF4-FFF2-40B4-BE49-F238E27FC236}">
                <a16:creationId xmlns:a16="http://schemas.microsoft.com/office/drawing/2014/main" id="{70C97828-6D30-4CA8-A97C-48D773A8F017}"/>
              </a:ext>
            </a:extLst>
          </p:cNvPr>
          <p:cNvSpPr>
            <a:spLocks noChangeArrowheads="1"/>
          </p:cNvSpPr>
          <p:nvPr/>
        </p:nvSpPr>
        <p:spPr bwMode="blackWhite">
          <a:xfrm>
            <a:off x="5381626"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a:t>
            </a:r>
            <a:r>
              <a:rPr lang="en-US" altLang="en-US" sz="1200" i="1">
                <a:latin typeface="Arial" panose="020B0604020202020204" pitchFamily="34" charset="0"/>
              </a:rPr>
              <a:t>n</a:t>
            </a:r>
          </a:p>
        </p:txBody>
      </p:sp>
      <p:sp>
        <p:nvSpPr>
          <p:cNvPr id="430093" name="Oval 13">
            <a:extLst>
              <a:ext uri="{FF2B5EF4-FFF2-40B4-BE49-F238E27FC236}">
                <a16:creationId xmlns:a16="http://schemas.microsoft.com/office/drawing/2014/main" id="{ED10F537-93F8-4153-857E-C3A3550555DE}"/>
              </a:ext>
            </a:extLst>
          </p:cNvPr>
          <p:cNvSpPr>
            <a:spLocks noChangeArrowheads="1"/>
          </p:cNvSpPr>
          <p:nvPr/>
        </p:nvSpPr>
        <p:spPr bwMode="blackWhite">
          <a:xfrm>
            <a:off x="6651626"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sp>
        <p:nvSpPr>
          <p:cNvPr id="430094" name="Oval 14">
            <a:extLst>
              <a:ext uri="{FF2B5EF4-FFF2-40B4-BE49-F238E27FC236}">
                <a16:creationId xmlns:a16="http://schemas.microsoft.com/office/drawing/2014/main" id="{B6DCB85F-DC9B-470B-8C0E-C716B40672EA}"/>
              </a:ext>
            </a:extLst>
          </p:cNvPr>
          <p:cNvSpPr>
            <a:spLocks noChangeArrowheads="1"/>
          </p:cNvSpPr>
          <p:nvPr/>
        </p:nvSpPr>
        <p:spPr bwMode="blackWhite">
          <a:xfrm>
            <a:off x="6016626" y="5972175"/>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CKPT</a:t>
            </a:r>
          </a:p>
        </p:txBody>
      </p:sp>
      <p:sp>
        <p:nvSpPr>
          <p:cNvPr id="430095" name="Rectangle 15">
            <a:extLst>
              <a:ext uri="{FF2B5EF4-FFF2-40B4-BE49-F238E27FC236}">
                <a16:creationId xmlns:a16="http://schemas.microsoft.com/office/drawing/2014/main" id="{165F09B5-828F-4FCE-96F2-D9DFAE232DD1}"/>
              </a:ext>
            </a:extLst>
          </p:cNvPr>
          <p:cNvSpPr>
            <a:spLocks noChangeArrowheads="1"/>
          </p:cNvSpPr>
          <p:nvPr/>
        </p:nvSpPr>
        <p:spPr bwMode="blackWhite">
          <a:xfrm>
            <a:off x="3886201" y="5105400"/>
            <a:ext cx="587375" cy="311150"/>
          </a:xfrm>
          <a:prstGeom prst="rect">
            <a:avLst/>
          </a:prstGeom>
          <a:solidFill>
            <a:srgbClr val="CCCCFF"/>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dirty="0">
                <a:latin typeface="Arial" panose="020B0604020202020204" pitchFamily="34" charset="0"/>
              </a:rPr>
              <a:t>PGA</a:t>
            </a:r>
          </a:p>
        </p:txBody>
      </p:sp>
      <p:sp>
        <p:nvSpPr>
          <p:cNvPr id="430096" name="Oval 16">
            <a:extLst>
              <a:ext uri="{FF2B5EF4-FFF2-40B4-BE49-F238E27FC236}">
                <a16:creationId xmlns:a16="http://schemas.microsoft.com/office/drawing/2014/main" id="{DA22DC3F-7663-4732-A361-8A4D2E913280}"/>
              </a:ext>
            </a:extLst>
          </p:cNvPr>
          <p:cNvSpPr>
            <a:spLocks noChangeArrowheads="1"/>
          </p:cNvSpPr>
          <p:nvPr/>
        </p:nvSpPr>
        <p:spPr bwMode="blackWhite">
          <a:xfrm>
            <a:off x="2146300" y="5486400"/>
            <a:ext cx="914400" cy="533400"/>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dirty="0">
                <a:latin typeface="Arial" panose="020B0604020202020204" pitchFamily="34" charset="0"/>
              </a:rPr>
              <a:t>User</a:t>
            </a:r>
            <a:br>
              <a:rPr lang="en-US" altLang="en-US" sz="1200" dirty="0">
                <a:latin typeface="Arial" panose="020B0604020202020204" pitchFamily="34" charset="0"/>
              </a:rPr>
            </a:br>
            <a:r>
              <a:rPr lang="en-US" altLang="en-US" sz="1200" dirty="0">
                <a:latin typeface="Arial" panose="020B0604020202020204" pitchFamily="34" charset="0"/>
              </a:rPr>
              <a:t>process</a:t>
            </a:r>
          </a:p>
        </p:txBody>
      </p:sp>
      <p:sp>
        <p:nvSpPr>
          <p:cNvPr id="430097" name="Line 17">
            <a:extLst>
              <a:ext uri="{FF2B5EF4-FFF2-40B4-BE49-F238E27FC236}">
                <a16:creationId xmlns:a16="http://schemas.microsoft.com/office/drawing/2014/main" id="{387D526F-AA7F-47F5-98D8-161E6741B66E}"/>
              </a:ext>
            </a:extLst>
          </p:cNvPr>
          <p:cNvSpPr>
            <a:spLocks noChangeShapeType="1"/>
          </p:cNvSpPr>
          <p:nvPr/>
        </p:nvSpPr>
        <p:spPr bwMode="gray">
          <a:xfrm>
            <a:off x="3059113" y="5751514"/>
            <a:ext cx="685800" cy="158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098" name="Oval 18">
            <a:extLst>
              <a:ext uri="{FF2B5EF4-FFF2-40B4-BE49-F238E27FC236}">
                <a16:creationId xmlns:a16="http://schemas.microsoft.com/office/drawing/2014/main" id="{81887327-AEF2-49B7-9C17-9CC6A1A86691}"/>
              </a:ext>
            </a:extLst>
          </p:cNvPr>
          <p:cNvSpPr>
            <a:spLocks noChangeArrowheads="1"/>
          </p:cNvSpPr>
          <p:nvPr/>
        </p:nvSpPr>
        <p:spPr bwMode="blackWhite">
          <a:xfrm>
            <a:off x="3721100" y="5486400"/>
            <a:ext cx="914400" cy="533400"/>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Server</a:t>
            </a:r>
            <a:br>
              <a:rPr lang="en-US" altLang="en-US" sz="1200">
                <a:latin typeface="Arial" panose="020B0604020202020204" pitchFamily="34" charset="0"/>
              </a:rPr>
            </a:br>
            <a:r>
              <a:rPr lang="en-US" altLang="en-US" sz="1200">
                <a:latin typeface="Arial" panose="020B0604020202020204" pitchFamily="34" charset="0"/>
              </a:rPr>
              <a:t>process</a:t>
            </a:r>
          </a:p>
        </p:txBody>
      </p:sp>
      <p:sp>
        <p:nvSpPr>
          <p:cNvPr id="430099" name="Line 19">
            <a:extLst>
              <a:ext uri="{FF2B5EF4-FFF2-40B4-BE49-F238E27FC236}">
                <a16:creationId xmlns:a16="http://schemas.microsoft.com/office/drawing/2014/main" id="{F75AD6CE-85AB-42AD-83BF-987CE838010D}"/>
              </a:ext>
            </a:extLst>
          </p:cNvPr>
          <p:cNvSpPr>
            <a:spLocks noChangeShapeType="1"/>
          </p:cNvSpPr>
          <p:nvPr/>
        </p:nvSpPr>
        <p:spPr bwMode="gray">
          <a:xfrm>
            <a:off x="4648200" y="5840414"/>
            <a:ext cx="685800" cy="158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00" name="Text Box 20">
            <a:extLst>
              <a:ext uri="{FF2B5EF4-FFF2-40B4-BE49-F238E27FC236}">
                <a16:creationId xmlns:a16="http://schemas.microsoft.com/office/drawing/2014/main" id="{1B021663-B4E3-4CA8-8C3A-0BDB7D9F146B}"/>
              </a:ext>
            </a:extLst>
          </p:cNvPr>
          <p:cNvSpPr txBox="1">
            <a:spLocks noChangeArrowheads="1"/>
          </p:cNvSpPr>
          <p:nvPr/>
        </p:nvSpPr>
        <p:spPr bwMode="blackWhite">
          <a:xfrm>
            <a:off x="6248400" y="5757863"/>
            <a:ext cx="32004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Background processes</a:t>
            </a:r>
          </a:p>
        </p:txBody>
      </p:sp>
      <p:sp>
        <p:nvSpPr>
          <p:cNvPr id="430101" name="Rectangle 21">
            <a:extLst>
              <a:ext uri="{FF2B5EF4-FFF2-40B4-BE49-F238E27FC236}">
                <a16:creationId xmlns:a16="http://schemas.microsoft.com/office/drawing/2014/main" id="{4AA5EEE8-B10F-4154-B64C-66FC9DD6E8BE}"/>
              </a:ext>
            </a:extLst>
          </p:cNvPr>
          <p:cNvSpPr>
            <a:spLocks noChangeArrowheads="1"/>
          </p:cNvSpPr>
          <p:nvPr/>
        </p:nvSpPr>
        <p:spPr bwMode="blackWhite">
          <a:xfrm>
            <a:off x="5638800" y="4051300"/>
            <a:ext cx="4610100" cy="1716088"/>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30102" name="Rectangle 22">
            <a:extLst>
              <a:ext uri="{FF2B5EF4-FFF2-40B4-BE49-F238E27FC236}">
                <a16:creationId xmlns:a16="http://schemas.microsoft.com/office/drawing/2014/main" id="{1BCA5838-5073-4F65-B2CC-213288646537}"/>
              </a:ext>
            </a:extLst>
          </p:cNvPr>
          <p:cNvSpPr>
            <a:spLocks noChangeArrowheads="1"/>
          </p:cNvSpPr>
          <p:nvPr/>
        </p:nvSpPr>
        <p:spPr bwMode="blackWhite">
          <a:xfrm>
            <a:off x="5740400" y="4484689"/>
            <a:ext cx="1600200" cy="113982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30103" name="Rectangle 23">
            <a:extLst>
              <a:ext uri="{FF2B5EF4-FFF2-40B4-BE49-F238E27FC236}">
                <a16:creationId xmlns:a16="http://schemas.microsoft.com/office/drawing/2014/main" id="{A9E581A4-DEF4-4AEB-A589-AD2E4E600F3E}"/>
              </a:ext>
            </a:extLst>
          </p:cNvPr>
          <p:cNvSpPr>
            <a:spLocks noChangeArrowheads="1"/>
          </p:cNvSpPr>
          <p:nvPr/>
        </p:nvSpPr>
        <p:spPr bwMode="blackWhite">
          <a:xfrm>
            <a:off x="8559801" y="4165600"/>
            <a:ext cx="1573213" cy="1525588"/>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Shared pool</a:t>
            </a: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30104" name="Rectangle 24">
            <a:extLst>
              <a:ext uri="{FF2B5EF4-FFF2-40B4-BE49-F238E27FC236}">
                <a16:creationId xmlns:a16="http://schemas.microsoft.com/office/drawing/2014/main" id="{EDFBAE3A-FD43-4818-B312-B80E16B2302C}"/>
              </a:ext>
            </a:extLst>
          </p:cNvPr>
          <p:cNvSpPr>
            <a:spLocks noChangeArrowheads="1"/>
          </p:cNvSpPr>
          <p:nvPr/>
        </p:nvSpPr>
        <p:spPr bwMode="blackWhite">
          <a:xfrm>
            <a:off x="8683625" y="5099050"/>
            <a:ext cx="1327150" cy="53975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Data dictionary</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30105" name="Rectangle 25">
            <a:extLst>
              <a:ext uri="{FF2B5EF4-FFF2-40B4-BE49-F238E27FC236}">
                <a16:creationId xmlns:a16="http://schemas.microsoft.com/office/drawing/2014/main" id="{682698D1-793A-4E08-BB3C-11D713D09014}"/>
              </a:ext>
            </a:extLst>
          </p:cNvPr>
          <p:cNvSpPr>
            <a:spLocks noChangeArrowheads="1"/>
          </p:cNvSpPr>
          <p:nvPr/>
        </p:nvSpPr>
        <p:spPr bwMode="blackWhite">
          <a:xfrm>
            <a:off x="8683625" y="4491038"/>
            <a:ext cx="1327150" cy="538162"/>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Library</a:t>
            </a:r>
          </a:p>
          <a:p>
            <a:pPr algn="ctr" eaLnBrk="0" hangingPunct="0">
              <a:buClrTx/>
              <a:buFontTx/>
              <a:buNone/>
            </a:pPr>
            <a:r>
              <a:rPr lang="en-US" altLang="en-US" sz="1400">
                <a:latin typeface="Arial" panose="020B0604020202020204" pitchFamily="34" charset="0"/>
              </a:rPr>
              <a:t>cache</a:t>
            </a:r>
          </a:p>
        </p:txBody>
      </p:sp>
      <p:sp>
        <p:nvSpPr>
          <p:cNvPr id="430106" name="Text Box 26">
            <a:extLst>
              <a:ext uri="{FF2B5EF4-FFF2-40B4-BE49-F238E27FC236}">
                <a16:creationId xmlns:a16="http://schemas.microsoft.com/office/drawing/2014/main" id="{2947F398-F109-4CD4-A6CD-23D5CF84506B}"/>
              </a:ext>
            </a:extLst>
          </p:cNvPr>
          <p:cNvSpPr txBox="1">
            <a:spLocks noChangeArrowheads="1"/>
          </p:cNvSpPr>
          <p:nvPr/>
        </p:nvSpPr>
        <p:spPr bwMode="blackWhite">
          <a:xfrm>
            <a:off x="6273800" y="4103688"/>
            <a:ext cx="10668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SGA</a:t>
            </a:r>
          </a:p>
        </p:txBody>
      </p:sp>
      <p:sp>
        <p:nvSpPr>
          <p:cNvPr id="430107" name="Rectangle 27">
            <a:extLst>
              <a:ext uri="{FF2B5EF4-FFF2-40B4-BE49-F238E27FC236}">
                <a16:creationId xmlns:a16="http://schemas.microsoft.com/office/drawing/2014/main" id="{92E39F17-5DAD-4CAE-B2DC-5AFC79E2B43D}"/>
              </a:ext>
            </a:extLst>
          </p:cNvPr>
          <p:cNvSpPr>
            <a:spLocks noChangeArrowheads="1"/>
          </p:cNvSpPr>
          <p:nvPr/>
        </p:nvSpPr>
        <p:spPr bwMode="blackWhite">
          <a:xfrm>
            <a:off x="7407276" y="4484689"/>
            <a:ext cx="1050925" cy="113982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a:extLst>
              <a:ext uri="{FF2B5EF4-FFF2-40B4-BE49-F238E27FC236}">
                <a16:creationId xmlns:a16="http://schemas.microsoft.com/office/drawing/2014/main" id="{C82B5BB5-F425-4B22-81D0-BDEDC3B5E85D}"/>
              </a:ext>
            </a:extLst>
          </p:cNvPr>
          <p:cNvSpPr>
            <a:spLocks noGrp="1" noChangeArrowheads="1"/>
          </p:cNvSpPr>
          <p:nvPr>
            <p:ph type="title"/>
          </p:nvPr>
        </p:nvSpPr>
        <p:spPr/>
        <p:txBody>
          <a:bodyPr/>
          <a:lstStyle/>
          <a:p>
            <a:r>
              <a:rPr lang="en-US" altLang="en-US">
                <a:solidFill>
                  <a:schemeClr val="tx1"/>
                </a:solidFill>
              </a:rPr>
              <a:t>Process Structures</a:t>
            </a:r>
          </a:p>
        </p:txBody>
      </p:sp>
      <p:sp>
        <p:nvSpPr>
          <p:cNvPr id="432131" name="Text Box 3">
            <a:extLst>
              <a:ext uri="{FF2B5EF4-FFF2-40B4-BE49-F238E27FC236}">
                <a16:creationId xmlns:a16="http://schemas.microsoft.com/office/drawing/2014/main" id="{CB6D08E2-33FE-4D59-BBFA-7D68B84C9536}"/>
              </a:ext>
            </a:extLst>
          </p:cNvPr>
          <p:cNvSpPr txBox="1">
            <a:spLocks noChangeArrowheads="1"/>
          </p:cNvSpPr>
          <p:nvPr/>
        </p:nvSpPr>
        <p:spPr bwMode="gray">
          <a:xfrm>
            <a:off x="7524750" y="1997075"/>
            <a:ext cx="1644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Server</a:t>
            </a:r>
            <a:r>
              <a:rPr lang="en-US" altLang="en-US" sz="1800" i="1">
                <a:latin typeface="Arial" panose="020B0604020202020204" pitchFamily="34" charset="0"/>
              </a:rPr>
              <a:t> n </a:t>
            </a:r>
            <a:r>
              <a:rPr lang="en-US" altLang="en-US" sz="1800">
                <a:latin typeface="Arial" panose="020B0604020202020204" pitchFamily="34" charset="0"/>
              </a:rPr>
              <a:t>processes</a:t>
            </a:r>
          </a:p>
        </p:txBody>
      </p:sp>
      <p:sp>
        <p:nvSpPr>
          <p:cNvPr id="432132" name="Text Box 4">
            <a:extLst>
              <a:ext uri="{FF2B5EF4-FFF2-40B4-BE49-F238E27FC236}">
                <a16:creationId xmlns:a16="http://schemas.microsoft.com/office/drawing/2014/main" id="{05C979E1-6E23-4859-9FDE-B6FB5D0F0C09}"/>
              </a:ext>
            </a:extLst>
          </p:cNvPr>
          <p:cNvSpPr txBox="1">
            <a:spLocks noChangeArrowheads="1"/>
          </p:cNvSpPr>
          <p:nvPr/>
        </p:nvSpPr>
        <p:spPr bwMode="gray">
          <a:xfrm>
            <a:off x="9159875" y="3492501"/>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SGA</a:t>
            </a:r>
          </a:p>
        </p:txBody>
      </p:sp>
      <p:sp>
        <p:nvSpPr>
          <p:cNvPr id="432133" name="Text Box 5">
            <a:extLst>
              <a:ext uri="{FF2B5EF4-FFF2-40B4-BE49-F238E27FC236}">
                <a16:creationId xmlns:a16="http://schemas.microsoft.com/office/drawing/2014/main" id="{8C6CBAA0-AC22-4F7D-909A-7A10A4E2F4EA}"/>
              </a:ext>
            </a:extLst>
          </p:cNvPr>
          <p:cNvSpPr txBox="1">
            <a:spLocks noChangeArrowheads="1"/>
          </p:cNvSpPr>
          <p:nvPr/>
        </p:nvSpPr>
        <p:spPr bwMode="gray">
          <a:xfrm>
            <a:off x="8718550" y="5378450"/>
            <a:ext cx="16446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800">
                <a:latin typeface="Arial" panose="020B0604020202020204" pitchFamily="34" charset="0"/>
              </a:rPr>
              <a:t>Oracle background processes</a:t>
            </a:r>
          </a:p>
        </p:txBody>
      </p:sp>
      <p:sp>
        <p:nvSpPr>
          <p:cNvPr id="432134" name="Line 6">
            <a:extLst>
              <a:ext uri="{FF2B5EF4-FFF2-40B4-BE49-F238E27FC236}">
                <a16:creationId xmlns:a16="http://schemas.microsoft.com/office/drawing/2014/main" id="{03975C2B-9FDA-42BD-BC64-E1C009C9BFE7}"/>
              </a:ext>
            </a:extLst>
          </p:cNvPr>
          <p:cNvSpPr>
            <a:spLocks noChangeShapeType="1"/>
          </p:cNvSpPr>
          <p:nvPr/>
        </p:nvSpPr>
        <p:spPr bwMode="auto">
          <a:xfrm>
            <a:off x="3744913" y="2036764"/>
            <a:ext cx="0" cy="73183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35" name="Line 7">
            <a:extLst>
              <a:ext uri="{FF2B5EF4-FFF2-40B4-BE49-F238E27FC236}">
                <a16:creationId xmlns:a16="http://schemas.microsoft.com/office/drawing/2014/main" id="{3ACE59EA-441E-4F46-BEBC-62F66E0C7F85}"/>
              </a:ext>
            </a:extLst>
          </p:cNvPr>
          <p:cNvSpPr>
            <a:spLocks noChangeShapeType="1"/>
          </p:cNvSpPr>
          <p:nvPr/>
        </p:nvSpPr>
        <p:spPr bwMode="auto">
          <a:xfrm>
            <a:off x="4964113" y="2036764"/>
            <a:ext cx="0" cy="73183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36" name="Line 8">
            <a:extLst>
              <a:ext uri="{FF2B5EF4-FFF2-40B4-BE49-F238E27FC236}">
                <a16:creationId xmlns:a16="http://schemas.microsoft.com/office/drawing/2014/main" id="{8CE53674-AD3D-4BAC-A1A6-B26FE80B53A2}"/>
              </a:ext>
            </a:extLst>
          </p:cNvPr>
          <p:cNvSpPr>
            <a:spLocks noChangeShapeType="1"/>
          </p:cNvSpPr>
          <p:nvPr/>
        </p:nvSpPr>
        <p:spPr bwMode="auto">
          <a:xfrm>
            <a:off x="6084888" y="2036764"/>
            <a:ext cx="0" cy="73183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37" name="Line 9">
            <a:extLst>
              <a:ext uri="{FF2B5EF4-FFF2-40B4-BE49-F238E27FC236}">
                <a16:creationId xmlns:a16="http://schemas.microsoft.com/office/drawing/2014/main" id="{48302743-A5CD-4B85-9402-AD478E63545D}"/>
              </a:ext>
            </a:extLst>
          </p:cNvPr>
          <p:cNvSpPr>
            <a:spLocks noChangeShapeType="1"/>
          </p:cNvSpPr>
          <p:nvPr/>
        </p:nvSpPr>
        <p:spPr bwMode="auto">
          <a:xfrm>
            <a:off x="7181850" y="2036764"/>
            <a:ext cx="0" cy="731837"/>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38" name="Line 10">
            <a:extLst>
              <a:ext uri="{FF2B5EF4-FFF2-40B4-BE49-F238E27FC236}">
                <a16:creationId xmlns:a16="http://schemas.microsoft.com/office/drawing/2014/main" id="{7E007D56-68A7-4BEE-8B8B-8CE78685989B}"/>
              </a:ext>
            </a:extLst>
          </p:cNvPr>
          <p:cNvSpPr>
            <a:spLocks noChangeShapeType="1"/>
          </p:cNvSpPr>
          <p:nvPr/>
        </p:nvSpPr>
        <p:spPr bwMode="auto">
          <a:xfrm>
            <a:off x="4506913" y="4483100"/>
            <a:ext cx="0" cy="685800"/>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39" name="Line 11">
            <a:extLst>
              <a:ext uri="{FF2B5EF4-FFF2-40B4-BE49-F238E27FC236}">
                <a16:creationId xmlns:a16="http://schemas.microsoft.com/office/drawing/2014/main" id="{66023D61-A12B-49BC-B10F-DB0A49221E70}"/>
              </a:ext>
            </a:extLst>
          </p:cNvPr>
          <p:cNvSpPr>
            <a:spLocks noChangeShapeType="1"/>
          </p:cNvSpPr>
          <p:nvPr/>
        </p:nvSpPr>
        <p:spPr bwMode="auto">
          <a:xfrm>
            <a:off x="5307013" y="4483100"/>
            <a:ext cx="0" cy="685800"/>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0" name="Line 12">
            <a:extLst>
              <a:ext uri="{FF2B5EF4-FFF2-40B4-BE49-F238E27FC236}">
                <a16:creationId xmlns:a16="http://schemas.microsoft.com/office/drawing/2014/main" id="{602A63E2-9827-4F83-B0E5-1E9DBFF860A1}"/>
              </a:ext>
            </a:extLst>
          </p:cNvPr>
          <p:cNvSpPr>
            <a:spLocks noChangeShapeType="1"/>
          </p:cNvSpPr>
          <p:nvPr/>
        </p:nvSpPr>
        <p:spPr bwMode="auto">
          <a:xfrm>
            <a:off x="6107113" y="4483100"/>
            <a:ext cx="0" cy="685800"/>
          </a:xfrm>
          <a:prstGeom prst="line">
            <a:avLst/>
          </a:prstGeom>
          <a:noFill/>
          <a:ln w="28575">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1" name="Line 13">
            <a:extLst>
              <a:ext uri="{FF2B5EF4-FFF2-40B4-BE49-F238E27FC236}">
                <a16:creationId xmlns:a16="http://schemas.microsoft.com/office/drawing/2014/main" id="{14D26F91-6352-47A0-BA4D-5A42CAF76F08}"/>
              </a:ext>
            </a:extLst>
          </p:cNvPr>
          <p:cNvSpPr>
            <a:spLocks noChangeShapeType="1"/>
          </p:cNvSpPr>
          <p:nvPr/>
        </p:nvSpPr>
        <p:spPr bwMode="auto">
          <a:xfrm>
            <a:off x="6907213" y="4483100"/>
            <a:ext cx="0" cy="6858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2" name="Line 14">
            <a:extLst>
              <a:ext uri="{FF2B5EF4-FFF2-40B4-BE49-F238E27FC236}">
                <a16:creationId xmlns:a16="http://schemas.microsoft.com/office/drawing/2014/main" id="{5E0CC095-01BD-420C-84C3-988D53E7733D}"/>
              </a:ext>
            </a:extLst>
          </p:cNvPr>
          <p:cNvSpPr>
            <a:spLocks noChangeShapeType="1"/>
          </p:cNvSpPr>
          <p:nvPr/>
        </p:nvSpPr>
        <p:spPr bwMode="auto">
          <a:xfrm>
            <a:off x="7707313" y="4483100"/>
            <a:ext cx="0" cy="6858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3" name="Line 15">
            <a:extLst>
              <a:ext uri="{FF2B5EF4-FFF2-40B4-BE49-F238E27FC236}">
                <a16:creationId xmlns:a16="http://schemas.microsoft.com/office/drawing/2014/main" id="{22ED33F6-4135-4E26-9004-70DA5FC60ED2}"/>
              </a:ext>
            </a:extLst>
          </p:cNvPr>
          <p:cNvSpPr>
            <a:spLocks noChangeShapeType="1"/>
          </p:cNvSpPr>
          <p:nvPr/>
        </p:nvSpPr>
        <p:spPr bwMode="auto">
          <a:xfrm>
            <a:off x="8507413" y="4483100"/>
            <a:ext cx="0" cy="6858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4" name="Line 16">
            <a:extLst>
              <a:ext uri="{FF2B5EF4-FFF2-40B4-BE49-F238E27FC236}">
                <a16:creationId xmlns:a16="http://schemas.microsoft.com/office/drawing/2014/main" id="{A1CD3F3A-7558-4EDF-A23D-EAD1614EE388}"/>
              </a:ext>
            </a:extLst>
          </p:cNvPr>
          <p:cNvSpPr>
            <a:spLocks noChangeShapeType="1"/>
          </p:cNvSpPr>
          <p:nvPr/>
        </p:nvSpPr>
        <p:spPr bwMode="auto">
          <a:xfrm>
            <a:off x="3744913" y="4483100"/>
            <a:ext cx="0" cy="68580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2145" name="Oval 17">
            <a:extLst>
              <a:ext uri="{FF2B5EF4-FFF2-40B4-BE49-F238E27FC236}">
                <a16:creationId xmlns:a16="http://schemas.microsoft.com/office/drawing/2014/main" id="{504F2731-A06D-439A-A404-BCFBED0C4D77}"/>
              </a:ext>
            </a:extLst>
          </p:cNvPr>
          <p:cNvSpPr>
            <a:spLocks noChangeArrowheads="1"/>
          </p:cNvSpPr>
          <p:nvPr/>
        </p:nvSpPr>
        <p:spPr bwMode="blackWhite">
          <a:xfrm>
            <a:off x="50101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PMON</a:t>
            </a:r>
          </a:p>
        </p:txBody>
      </p:sp>
      <p:sp>
        <p:nvSpPr>
          <p:cNvPr id="432146" name="Oval 18">
            <a:extLst>
              <a:ext uri="{FF2B5EF4-FFF2-40B4-BE49-F238E27FC236}">
                <a16:creationId xmlns:a16="http://schemas.microsoft.com/office/drawing/2014/main" id="{8683E586-122C-4D6A-AD9B-4282DF8217EA}"/>
              </a:ext>
            </a:extLst>
          </p:cNvPr>
          <p:cNvSpPr>
            <a:spLocks noChangeArrowheads="1"/>
          </p:cNvSpPr>
          <p:nvPr/>
        </p:nvSpPr>
        <p:spPr bwMode="blackWhite">
          <a:xfrm>
            <a:off x="58102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SMON</a:t>
            </a:r>
          </a:p>
        </p:txBody>
      </p:sp>
      <p:sp>
        <p:nvSpPr>
          <p:cNvPr id="432147" name="Oval 19">
            <a:extLst>
              <a:ext uri="{FF2B5EF4-FFF2-40B4-BE49-F238E27FC236}">
                <a16:creationId xmlns:a16="http://schemas.microsoft.com/office/drawing/2014/main" id="{B52DFCB3-7797-404C-9A5C-DB9774A345F0}"/>
              </a:ext>
            </a:extLst>
          </p:cNvPr>
          <p:cNvSpPr>
            <a:spLocks noChangeArrowheads="1"/>
          </p:cNvSpPr>
          <p:nvPr/>
        </p:nvSpPr>
        <p:spPr bwMode="blackWhite">
          <a:xfrm>
            <a:off x="9244014" y="5180014"/>
            <a:ext cx="593725" cy="274637"/>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Others</a:t>
            </a:r>
          </a:p>
        </p:txBody>
      </p:sp>
      <p:sp>
        <p:nvSpPr>
          <p:cNvPr id="432148" name="Oval 20">
            <a:extLst>
              <a:ext uri="{FF2B5EF4-FFF2-40B4-BE49-F238E27FC236}">
                <a16:creationId xmlns:a16="http://schemas.microsoft.com/office/drawing/2014/main" id="{4FCDD45A-6C48-40D1-86C9-90BBC7B92FF9}"/>
              </a:ext>
            </a:extLst>
          </p:cNvPr>
          <p:cNvSpPr>
            <a:spLocks noChangeArrowheads="1"/>
          </p:cNvSpPr>
          <p:nvPr/>
        </p:nvSpPr>
        <p:spPr bwMode="blackWhite">
          <a:xfrm>
            <a:off x="42100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RECO</a:t>
            </a:r>
          </a:p>
        </p:txBody>
      </p:sp>
      <p:sp>
        <p:nvSpPr>
          <p:cNvPr id="432149" name="Oval 21">
            <a:extLst>
              <a:ext uri="{FF2B5EF4-FFF2-40B4-BE49-F238E27FC236}">
                <a16:creationId xmlns:a16="http://schemas.microsoft.com/office/drawing/2014/main" id="{A0E9C904-E41C-4F02-853A-95F9F4F787BE}"/>
              </a:ext>
            </a:extLst>
          </p:cNvPr>
          <p:cNvSpPr>
            <a:spLocks noChangeArrowheads="1"/>
          </p:cNvSpPr>
          <p:nvPr/>
        </p:nvSpPr>
        <p:spPr bwMode="blackWhite">
          <a:xfrm>
            <a:off x="82105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ARC</a:t>
            </a:r>
            <a:r>
              <a:rPr lang="en-US" altLang="en-US" sz="1200" i="1">
                <a:latin typeface="Arial" panose="020B0604020202020204" pitchFamily="34" charset="0"/>
              </a:rPr>
              <a:t>n</a:t>
            </a:r>
          </a:p>
        </p:txBody>
      </p:sp>
      <p:sp>
        <p:nvSpPr>
          <p:cNvPr id="432150" name="Oval 22">
            <a:extLst>
              <a:ext uri="{FF2B5EF4-FFF2-40B4-BE49-F238E27FC236}">
                <a16:creationId xmlns:a16="http://schemas.microsoft.com/office/drawing/2014/main" id="{B469814B-EEC6-4F38-9448-E4060B35127E}"/>
              </a:ext>
            </a:extLst>
          </p:cNvPr>
          <p:cNvSpPr>
            <a:spLocks noChangeArrowheads="1"/>
          </p:cNvSpPr>
          <p:nvPr/>
        </p:nvSpPr>
        <p:spPr bwMode="blackWhite">
          <a:xfrm>
            <a:off x="66103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DBW</a:t>
            </a:r>
            <a:r>
              <a:rPr lang="en-US" altLang="en-US" sz="1200" i="1">
                <a:latin typeface="Arial" panose="020B0604020202020204" pitchFamily="34" charset="0"/>
              </a:rPr>
              <a:t>n</a:t>
            </a:r>
          </a:p>
        </p:txBody>
      </p:sp>
      <p:sp>
        <p:nvSpPr>
          <p:cNvPr id="432151" name="Oval 23">
            <a:extLst>
              <a:ext uri="{FF2B5EF4-FFF2-40B4-BE49-F238E27FC236}">
                <a16:creationId xmlns:a16="http://schemas.microsoft.com/office/drawing/2014/main" id="{3BD18721-28A5-446D-B9D6-2B1F6D04A088}"/>
              </a:ext>
            </a:extLst>
          </p:cNvPr>
          <p:cNvSpPr>
            <a:spLocks noChangeArrowheads="1"/>
          </p:cNvSpPr>
          <p:nvPr/>
        </p:nvSpPr>
        <p:spPr bwMode="blackWhite">
          <a:xfrm>
            <a:off x="74104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 LGWR</a:t>
            </a:r>
          </a:p>
        </p:txBody>
      </p:sp>
      <p:sp>
        <p:nvSpPr>
          <p:cNvPr id="432152" name="Oval 24">
            <a:extLst>
              <a:ext uri="{FF2B5EF4-FFF2-40B4-BE49-F238E27FC236}">
                <a16:creationId xmlns:a16="http://schemas.microsoft.com/office/drawing/2014/main" id="{C2CD217C-AA5B-4558-90B4-8B86CB31BEE6}"/>
              </a:ext>
            </a:extLst>
          </p:cNvPr>
          <p:cNvSpPr>
            <a:spLocks noChangeArrowheads="1"/>
          </p:cNvSpPr>
          <p:nvPr/>
        </p:nvSpPr>
        <p:spPr bwMode="blackWhite">
          <a:xfrm>
            <a:off x="3448051" y="5168900"/>
            <a:ext cx="593725" cy="274638"/>
          </a:xfrm>
          <a:prstGeom prst="ellipse">
            <a:avLst/>
          </a:prstGeom>
          <a:solidFill>
            <a:srgbClr val="FFFF99"/>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1200">
                <a:latin typeface="Arial" panose="020B0604020202020204" pitchFamily="34" charset="0"/>
              </a:rPr>
              <a:t>CKPT</a:t>
            </a:r>
          </a:p>
        </p:txBody>
      </p:sp>
      <p:sp>
        <p:nvSpPr>
          <p:cNvPr id="432153" name="Oval 25">
            <a:extLst>
              <a:ext uri="{FF2B5EF4-FFF2-40B4-BE49-F238E27FC236}">
                <a16:creationId xmlns:a16="http://schemas.microsoft.com/office/drawing/2014/main" id="{2722F59D-5F22-450C-92BE-81C8965C6563}"/>
              </a:ext>
            </a:extLst>
          </p:cNvPr>
          <p:cNvSpPr>
            <a:spLocks noChangeArrowheads="1"/>
          </p:cNvSpPr>
          <p:nvPr/>
        </p:nvSpPr>
        <p:spPr bwMode="blackWhite">
          <a:xfrm>
            <a:off x="5791201" y="1752600"/>
            <a:ext cx="593725" cy="274638"/>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a:latin typeface="Arial" panose="020B0604020202020204" pitchFamily="34" charset="0"/>
              </a:rPr>
              <a:t>Server</a:t>
            </a:r>
          </a:p>
        </p:txBody>
      </p:sp>
      <p:sp>
        <p:nvSpPr>
          <p:cNvPr id="432154" name="Oval 26">
            <a:extLst>
              <a:ext uri="{FF2B5EF4-FFF2-40B4-BE49-F238E27FC236}">
                <a16:creationId xmlns:a16="http://schemas.microsoft.com/office/drawing/2014/main" id="{BC52843F-E562-44AC-BD0A-3FF95626D102}"/>
              </a:ext>
            </a:extLst>
          </p:cNvPr>
          <p:cNvSpPr>
            <a:spLocks noChangeArrowheads="1"/>
          </p:cNvSpPr>
          <p:nvPr/>
        </p:nvSpPr>
        <p:spPr bwMode="blackWhite">
          <a:xfrm>
            <a:off x="6884989" y="1790700"/>
            <a:ext cx="593725" cy="274638"/>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a:latin typeface="Arial" panose="020B0604020202020204" pitchFamily="34" charset="0"/>
              </a:rPr>
              <a:t>Server</a:t>
            </a:r>
          </a:p>
        </p:txBody>
      </p:sp>
      <p:sp>
        <p:nvSpPr>
          <p:cNvPr id="432155" name="Oval 27">
            <a:extLst>
              <a:ext uri="{FF2B5EF4-FFF2-40B4-BE49-F238E27FC236}">
                <a16:creationId xmlns:a16="http://schemas.microsoft.com/office/drawing/2014/main" id="{6524E66C-6A85-458D-BB2D-A81E9960C022}"/>
              </a:ext>
            </a:extLst>
          </p:cNvPr>
          <p:cNvSpPr>
            <a:spLocks noChangeArrowheads="1"/>
          </p:cNvSpPr>
          <p:nvPr/>
        </p:nvSpPr>
        <p:spPr bwMode="blackWhite">
          <a:xfrm>
            <a:off x="4648201" y="1752600"/>
            <a:ext cx="593725" cy="274638"/>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a:latin typeface="Arial" panose="020B0604020202020204" pitchFamily="34" charset="0"/>
              </a:rPr>
              <a:t>Server</a:t>
            </a:r>
          </a:p>
        </p:txBody>
      </p:sp>
      <p:sp>
        <p:nvSpPr>
          <p:cNvPr id="432156" name="Oval 28">
            <a:extLst>
              <a:ext uri="{FF2B5EF4-FFF2-40B4-BE49-F238E27FC236}">
                <a16:creationId xmlns:a16="http://schemas.microsoft.com/office/drawing/2014/main" id="{A5618D20-CF48-43F6-B746-46C13B07FDF0}"/>
              </a:ext>
            </a:extLst>
          </p:cNvPr>
          <p:cNvSpPr>
            <a:spLocks noChangeArrowheads="1"/>
          </p:cNvSpPr>
          <p:nvPr/>
        </p:nvSpPr>
        <p:spPr bwMode="blackWhite">
          <a:xfrm>
            <a:off x="3448051" y="1790700"/>
            <a:ext cx="593725" cy="274638"/>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a:latin typeface="Arial" panose="020B0604020202020204" pitchFamily="34" charset="0"/>
              </a:rPr>
              <a:t>Server</a:t>
            </a:r>
          </a:p>
        </p:txBody>
      </p:sp>
      <p:sp>
        <p:nvSpPr>
          <p:cNvPr id="432157" name="Oval 29">
            <a:extLst>
              <a:ext uri="{FF2B5EF4-FFF2-40B4-BE49-F238E27FC236}">
                <a16:creationId xmlns:a16="http://schemas.microsoft.com/office/drawing/2014/main" id="{0B0A1B68-9CF0-410A-8630-3D89F7468031}"/>
              </a:ext>
            </a:extLst>
          </p:cNvPr>
          <p:cNvSpPr>
            <a:spLocks noChangeArrowheads="1"/>
          </p:cNvSpPr>
          <p:nvPr/>
        </p:nvSpPr>
        <p:spPr bwMode="blackWhite">
          <a:xfrm>
            <a:off x="8050214" y="1790700"/>
            <a:ext cx="593725" cy="274638"/>
          </a:xfrm>
          <a:prstGeom prst="ellipse">
            <a:avLst/>
          </a:prstGeom>
          <a:solidFill>
            <a:srgbClr val="CCFFFF"/>
          </a:soli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200">
                <a:latin typeface="Arial" panose="020B0604020202020204" pitchFamily="34" charset="0"/>
              </a:rPr>
              <a:t>Server </a:t>
            </a:r>
          </a:p>
        </p:txBody>
      </p:sp>
      <p:sp>
        <p:nvSpPr>
          <p:cNvPr id="432158" name="Rectangle 30">
            <a:extLst>
              <a:ext uri="{FF2B5EF4-FFF2-40B4-BE49-F238E27FC236}">
                <a16:creationId xmlns:a16="http://schemas.microsoft.com/office/drawing/2014/main" id="{1BEF24CA-95EB-4FF3-B290-62F49F618853}"/>
              </a:ext>
            </a:extLst>
          </p:cNvPr>
          <p:cNvSpPr>
            <a:spLocks noChangeArrowheads="1"/>
          </p:cNvSpPr>
          <p:nvPr/>
        </p:nvSpPr>
        <p:spPr bwMode="blackWhite">
          <a:xfrm>
            <a:off x="2819400" y="2792414"/>
            <a:ext cx="6172200" cy="1716087"/>
          </a:xfrm>
          <a:prstGeom prst="rect">
            <a:avLst/>
          </a:prstGeom>
          <a:solidFill>
            <a:srgbClr val="99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32159" name="Rectangle 31">
            <a:extLst>
              <a:ext uri="{FF2B5EF4-FFF2-40B4-BE49-F238E27FC236}">
                <a16:creationId xmlns:a16="http://schemas.microsoft.com/office/drawing/2014/main" id="{DC6D2C90-50D4-4852-AEF5-2A19C3953FBB}"/>
              </a:ext>
            </a:extLst>
          </p:cNvPr>
          <p:cNvSpPr>
            <a:spLocks noChangeArrowheads="1"/>
          </p:cNvSpPr>
          <p:nvPr/>
        </p:nvSpPr>
        <p:spPr bwMode="blackWhite">
          <a:xfrm>
            <a:off x="3683000" y="3106739"/>
            <a:ext cx="1600200" cy="1139825"/>
          </a:xfrm>
          <a:prstGeom prst="rect">
            <a:avLst/>
          </a:prstGeom>
          <a:solidFill>
            <a:srgbClr val="FFCC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Database</a:t>
            </a:r>
            <a:br>
              <a:rPr lang="en-US" altLang="en-US" sz="1400">
                <a:latin typeface="Arial" panose="020B0604020202020204" pitchFamily="34" charset="0"/>
              </a:rPr>
            </a:br>
            <a:r>
              <a:rPr lang="en-US" altLang="en-US" sz="1400">
                <a:latin typeface="Arial" panose="020B0604020202020204" pitchFamily="34" charset="0"/>
              </a:rPr>
              <a:t>buffer</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32160" name="Rectangle 32">
            <a:extLst>
              <a:ext uri="{FF2B5EF4-FFF2-40B4-BE49-F238E27FC236}">
                <a16:creationId xmlns:a16="http://schemas.microsoft.com/office/drawing/2014/main" id="{ED44B400-800B-4D05-85F5-B841BBE6E50D}"/>
              </a:ext>
            </a:extLst>
          </p:cNvPr>
          <p:cNvSpPr>
            <a:spLocks noChangeArrowheads="1"/>
          </p:cNvSpPr>
          <p:nvPr/>
        </p:nvSpPr>
        <p:spPr bwMode="blackWhite">
          <a:xfrm>
            <a:off x="6502401" y="2913064"/>
            <a:ext cx="1573213" cy="1525587"/>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Shared pool</a:t>
            </a: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a:p>
            <a:pPr algn="ctr" eaLnBrk="0" hangingPunct="0">
              <a:spcBef>
                <a:spcPct val="50000"/>
              </a:spcBef>
              <a:buClrTx/>
              <a:buFontTx/>
              <a:buNone/>
            </a:pPr>
            <a:endParaRPr lang="en-US" altLang="en-US" sz="1400">
              <a:latin typeface="Arial" panose="020B0604020202020204" pitchFamily="34" charset="0"/>
            </a:endParaRPr>
          </a:p>
        </p:txBody>
      </p:sp>
      <p:sp>
        <p:nvSpPr>
          <p:cNvPr id="432161" name="Rectangle 33">
            <a:extLst>
              <a:ext uri="{FF2B5EF4-FFF2-40B4-BE49-F238E27FC236}">
                <a16:creationId xmlns:a16="http://schemas.microsoft.com/office/drawing/2014/main" id="{5BF05F1C-1580-4DCA-AAC4-749A9C6C0C51}"/>
              </a:ext>
            </a:extLst>
          </p:cNvPr>
          <p:cNvSpPr>
            <a:spLocks noChangeArrowheads="1"/>
          </p:cNvSpPr>
          <p:nvPr/>
        </p:nvSpPr>
        <p:spPr bwMode="blackWhite">
          <a:xfrm>
            <a:off x="6626225" y="3802063"/>
            <a:ext cx="1327150" cy="53975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Data dictionary</a:t>
            </a:r>
            <a:br>
              <a:rPr lang="en-US" altLang="en-US" sz="1400">
                <a:latin typeface="Arial" panose="020B0604020202020204" pitchFamily="34" charset="0"/>
              </a:rPr>
            </a:br>
            <a:r>
              <a:rPr lang="en-US" altLang="en-US" sz="1400">
                <a:latin typeface="Arial" panose="020B0604020202020204" pitchFamily="34" charset="0"/>
              </a:rPr>
              <a:t>cache</a:t>
            </a:r>
          </a:p>
        </p:txBody>
      </p:sp>
      <p:sp>
        <p:nvSpPr>
          <p:cNvPr id="432162" name="Rectangle 34">
            <a:extLst>
              <a:ext uri="{FF2B5EF4-FFF2-40B4-BE49-F238E27FC236}">
                <a16:creationId xmlns:a16="http://schemas.microsoft.com/office/drawing/2014/main" id="{8F2C8A95-B593-4798-80C3-AD1090C3DE9B}"/>
              </a:ext>
            </a:extLst>
          </p:cNvPr>
          <p:cNvSpPr>
            <a:spLocks noChangeArrowheads="1"/>
          </p:cNvSpPr>
          <p:nvPr/>
        </p:nvSpPr>
        <p:spPr bwMode="blackWhite">
          <a:xfrm>
            <a:off x="6626225" y="3194051"/>
            <a:ext cx="1327150" cy="538163"/>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buClrTx/>
              <a:buFontTx/>
              <a:buNone/>
            </a:pPr>
            <a:r>
              <a:rPr lang="en-US" altLang="en-US" sz="1400">
                <a:latin typeface="Arial" panose="020B0604020202020204" pitchFamily="34" charset="0"/>
              </a:rPr>
              <a:t>Library</a:t>
            </a:r>
          </a:p>
          <a:p>
            <a:pPr algn="ctr" eaLnBrk="0" hangingPunct="0">
              <a:buClrTx/>
              <a:buFontTx/>
              <a:buNone/>
            </a:pPr>
            <a:r>
              <a:rPr lang="en-US" altLang="en-US" sz="1400">
                <a:latin typeface="Arial" panose="020B0604020202020204" pitchFamily="34" charset="0"/>
              </a:rPr>
              <a:t>cache</a:t>
            </a:r>
          </a:p>
        </p:txBody>
      </p:sp>
      <p:sp>
        <p:nvSpPr>
          <p:cNvPr id="432163" name="Text Box 35">
            <a:extLst>
              <a:ext uri="{FF2B5EF4-FFF2-40B4-BE49-F238E27FC236}">
                <a16:creationId xmlns:a16="http://schemas.microsoft.com/office/drawing/2014/main" id="{2AB7B567-93C1-4FFB-99C8-A83AA8C2EB2A}"/>
              </a:ext>
            </a:extLst>
          </p:cNvPr>
          <p:cNvSpPr txBox="1">
            <a:spLocks noChangeArrowheads="1"/>
          </p:cNvSpPr>
          <p:nvPr/>
        </p:nvSpPr>
        <p:spPr bwMode="blackWhite">
          <a:xfrm>
            <a:off x="4216400" y="2806700"/>
            <a:ext cx="1066800" cy="265330"/>
          </a:xfrm>
          <a:prstGeom prst="rect">
            <a:avLst/>
          </a:prstGeom>
          <a:noFill/>
          <a:ln>
            <a:noFill/>
          </a:ln>
          <a:effectLst/>
          <a:extLst>
            <a:ext uri="{909E8E84-426E-40DD-AFC4-6F175D3DCCD1}">
              <a14:hiddenFill xmlns:a14="http://schemas.microsoft.com/office/drawing/2010/main">
                <a:gradFill rotWithShape="0">
                  <a:gsLst>
                    <a:gs pos="0">
                      <a:srgbClr val="CCCCFF">
                        <a:gamma/>
                        <a:shade val="80000"/>
                        <a:invGamma/>
                      </a:srgbClr>
                    </a:gs>
                    <a:gs pos="100000">
                      <a:srgbClr val="CCCCFF"/>
                    </a:gs>
                  </a:gsLst>
                  <a:lin ang="18900000" scaled="1"/>
                </a:gra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80000"/>
              </a:lnSpc>
              <a:spcBef>
                <a:spcPct val="50000"/>
              </a:spcBef>
              <a:buClrTx/>
              <a:buFontTx/>
              <a:buNone/>
            </a:pPr>
            <a:r>
              <a:rPr lang="en-US" altLang="en-US" sz="1400">
                <a:latin typeface="Arial" panose="020B0604020202020204" pitchFamily="34" charset="0"/>
              </a:rPr>
              <a:t>SGA</a:t>
            </a:r>
          </a:p>
        </p:txBody>
      </p:sp>
      <p:sp>
        <p:nvSpPr>
          <p:cNvPr id="432164" name="Rectangle 36">
            <a:extLst>
              <a:ext uri="{FF2B5EF4-FFF2-40B4-BE49-F238E27FC236}">
                <a16:creationId xmlns:a16="http://schemas.microsoft.com/office/drawing/2014/main" id="{32DDDDD6-5789-4B2B-AD9D-478ECAE02557}"/>
              </a:ext>
            </a:extLst>
          </p:cNvPr>
          <p:cNvSpPr>
            <a:spLocks noChangeArrowheads="1"/>
          </p:cNvSpPr>
          <p:nvPr/>
        </p:nvSpPr>
        <p:spPr bwMode="blackWhite">
          <a:xfrm>
            <a:off x="5349876" y="3106739"/>
            <a:ext cx="1050925" cy="1139825"/>
          </a:xfrm>
          <a:prstGeom prst="rect">
            <a:avLst/>
          </a:prstGeom>
          <a:solidFill>
            <a:srgbClr val="FFFF99"/>
          </a:solidFill>
          <a:ln w="2857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spcBef>
                <a:spcPct val="50000"/>
              </a:spcBef>
              <a:buClrTx/>
              <a:buFontTx/>
              <a:buNone/>
            </a:pPr>
            <a:r>
              <a:rPr lang="en-US" altLang="en-US" sz="1400">
                <a:latin typeface="Arial" panose="020B0604020202020204" pitchFamily="34" charset="0"/>
              </a:rPr>
              <a:t>Redo log</a:t>
            </a:r>
            <a:br>
              <a:rPr lang="en-US" altLang="en-US" sz="1400">
                <a:latin typeface="Arial" panose="020B0604020202020204" pitchFamily="34" charset="0"/>
              </a:rPr>
            </a:br>
            <a:r>
              <a:rPr lang="en-US" altLang="en-US" sz="1400">
                <a:latin typeface="Arial" panose="020B0604020202020204" pitchFamily="34" charset="0"/>
              </a:rPr>
              <a:t>buffer</a:t>
            </a:r>
          </a:p>
        </p:txBody>
      </p:sp>
    </p:spTree>
  </p:cSld>
  <p:clrMapOvr>
    <a:masterClrMapping/>
  </p:clrMapOvr>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205</TotalTime>
  <Words>3636</Words>
  <Application>Microsoft Office PowerPoint</Application>
  <PresentationFormat>Widescreen</PresentationFormat>
  <Paragraphs>338</Paragraphs>
  <Slides>18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Courier New</vt:lpstr>
      <vt:lpstr>Wingdings 3</vt:lpstr>
      <vt:lpstr>Wisp</vt:lpstr>
      <vt:lpstr>Physical Structure</vt:lpstr>
      <vt:lpstr>Oracle Database Memory Structures</vt:lpstr>
      <vt:lpstr>Database Buffer Cache </vt:lpstr>
      <vt:lpstr>Redo Log Buffer </vt:lpstr>
      <vt:lpstr>Shared Pool  </vt:lpstr>
      <vt:lpstr>Large Pool  </vt:lpstr>
      <vt:lpstr>Java Pool and Streams Pool   </vt:lpstr>
      <vt:lpstr>Process Architecture</vt:lpstr>
      <vt:lpstr>Process Structures</vt:lpstr>
      <vt:lpstr>Process Structures (continued)</vt:lpstr>
      <vt:lpstr>Database Writer Process (DBWn) </vt:lpstr>
      <vt:lpstr>LogWriter Process (LGWR)</vt:lpstr>
      <vt:lpstr>Checkpoint Process (CKPT)  </vt:lpstr>
      <vt:lpstr>System Monitor Process (SMON) </vt:lpstr>
      <vt:lpstr>Process Monitor Process (PMON) </vt:lpstr>
      <vt:lpstr>Recoverer Process</vt:lpstr>
      <vt:lpstr>Archiver Processes (ARCn)</vt:lpstr>
      <vt:lpstr>Other Processes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Structure</dc:title>
  <dc:creator>asma khan</dc:creator>
  <cp:lastModifiedBy>asma khan</cp:lastModifiedBy>
  <cp:revision>12</cp:revision>
  <dcterms:created xsi:type="dcterms:W3CDTF">2020-01-18T07:24:00Z</dcterms:created>
  <dcterms:modified xsi:type="dcterms:W3CDTF">2020-02-03T06:13:00Z</dcterms:modified>
</cp:coreProperties>
</file>