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99" r:id="rId5"/>
    <p:sldId id="260" r:id="rId6"/>
    <p:sldId id="265" r:id="rId7"/>
    <p:sldId id="261" r:id="rId8"/>
    <p:sldId id="274" r:id="rId9"/>
    <p:sldId id="275" r:id="rId10"/>
    <p:sldId id="277" r:id="rId11"/>
    <p:sldId id="276" r:id="rId12"/>
    <p:sldId id="278" r:id="rId13"/>
    <p:sldId id="279" r:id="rId14"/>
    <p:sldId id="280" r:id="rId15"/>
    <p:sldId id="281" r:id="rId16"/>
    <p:sldId id="282" r:id="rId17"/>
    <p:sldId id="283" r:id="rId18"/>
    <p:sldId id="284" r:id="rId19"/>
    <p:sldId id="285" r:id="rId20"/>
    <p:sldId id="286" r:id="rId21"/>
    <p:sldId id="287" r:id="rId22"/>
    <p:sldId id="288" r:id="rId23"/>
    <p:sldId id="293" r:id="rId24"/>
    <p:sldId id="289" r:id="rId25"/>
    <p:sldId id="300" r:id="rId26"/>
    <p:sldId id="294" r:id="rId27"/>
    <p:sldId id="290" r:id="rId28"/>
    <p:sldId id="301" r:id="rId29"/>
    <p:sldId id="302" r:id="rId30"/>
    <p:sldId id="352" r:id="rId31"/>
    <p:sldId id="303" r:id="rId32"/>
    <p:sldId id="353" r:id="rId33"/>
    <p:sldId id="354" r:id="rId34"/>
    <p:sldId id="355" r:id="rId35"/>
    <p:sldId id="378" r:id="rId36"/>
    <p:sldId id="379" r:id="rId37"/>
    <p:sldId id="380" r:id="rId38"/>
    <p:sldId id="381" r:id="rId39"/>
    <p:sldId id="382"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2051" name="Rectangle 3"/>
          <p:cNvSpPr>
            <a:spLocks noGrp="1" noChangeArrowheads="1"/>
          </p:cNvSpPr>
          <p:nvPr>
            <p:ph type="ctrTitle"/>
          </p:nvPr>
        </p:nvSpPr>
        <p:spPr>
          <a:xfrm>
            <a:off x="2063751" y="1701800"/>
            <a:ext cx="9211733" cy="1082675"/>
          </a:xfrm>
        </p:spPr>
        <p:txBody>
          <a:bodyPr/>
          <a:lstStyle>
            <a:lvl1pPr algn="r">
              <a:defRPr/>
            </a:lvl1pPr>
          </a:lstStyle>
          <a:p>
            <a:pPr lvl="0"/>
            <a:r>
              <a:rPr lang="en-US" altLang="zh-CN" noProof="0"/>
              <a:t>Click to edit Master title style</a:t>
            </a:r>
          </a:p>
        </p:txBody>
      </p:sp>
      <p:sp>
        <p:nvSpPr>
          <p:cNvPr id="2052" name="Rectangle 4"/>
          <p:cNvSpPr>
            <a:spLocks noGrp="1" noChangeArrowheads="1"/>
          </p:cNvSpPr>
          <p:nvPr>
            <p:ph type="subTitle" idx="1"/>
          </p:nvPr>
        </p:nvSpPr>
        <p:spPr>
          <a:xfrm>
            <a:off x="2063751" y="2927350"/>
            <a:ext cx="9218083" cy="1752600"/>
          </a:xfrm>
        </p:spPr>
        <p:txBody>
          <a:bodyPr/>
          <a:lstStyle>
            <a:lvl1pPr marL="0" indent="0" algn="r">
              <a:buFontTx/>
              <a:buNone/>
              <a:defRPr/>
            </a:lvl1pPr>
          </a:lstStyle>
          <a:p>
            <a:pPr lvl="0"/>
            <a:r>
              <a:rPr lang="en-US" altLang="zh-CN" noProof="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A586D1C6-22DD-4E0D-9308-C3534D2666F5}" type="datetimeFigureOut">
              <a:rPr lang="en-US" smtClean="0"/>
              <a:t>5/4/2020</a:t>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C1195353-9FBB-47E8-8799-505AD8E38B32}" type="slidenum">
              <a:rPr lang="en-US" smtClean="0"/>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86D1C6-22DD-4E0D-9308-C3534D2666F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86D1C6-22DD-4E0D-9308-C3534D2666F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86D1C6-22DD-4E0D-9308-C3534D2666F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A586D1C6-22DD-4E0D-9308-C3534D2666F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174750"/>
            <a:ext cx="53848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174750"/>
            <a:ext cx="53848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586D1C6-22DD-4E0D-9308-C3534D2666F5}"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586D1C6-22DD-4E0D-9308-C3534D2666F5}"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586D1C6-22DD-4E0D-9308-C3534D2666F5}"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86D1C6-22DD-4E0D-9308-C3534D2666F5}" type="datetimeFigureOut">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86D1C6-22DD-4E0D-9308-C3534D2666F5}"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86D1C6-22DD-4E0D-9308-C3534D2666F5}"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p:nvPicPr>
        <p:blipFill>
          <a:blip r:embed="rId13"/>
          <a:stretch>
            <a:fillRect/>
          </a:stretch>
        </p:blipFill>
        <p:spPr>
          <a:xfrm>
            <a:off x="-8467" y="0"/>
            <a:ext cx="12200467"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lstStyle/>
          <a:p>
            <a:pPr lvl="0"/>
            <a:r>
              <a:rPr lang="en-US" altLang="zh-CN" dirty="0"/>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A586D1C6-22DD-4E0D-9308-C3534D2666F5}" type="datetimeFigureOut">
              <a:rPr lang="en-US" smtClean="0"/>
              <a:t>5/4/2020</a:t>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C1195353-9FBB-47E8-8799-505AD8E38B3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br>
              <a:rPr lang="en-US" dirty="0"/>
            </a:br>
            <a:r>
              <a:rPr lang="en-US" dirty="0"/>
              <a:t>Human Development Theories</a:t>
            </a:r>
          </a:p>
        </p:txBody>
      </p:sp>
      <p:sp>
        <p:nvSpPr>
          <p:cNvPr id="3" name="Subtitle 2"/>
          <p:cNvSpPr>
            <a:spLocks noGrp="1"/>
          </p:cNvSpPr>
          <p:nvPr>
            <p:ph type="subTitle" idx="1"/>
          </p:nvPr>
        </p:nvSpPr>
        <p:spPr>
          <a:xfrm>
            <a:off x="8269357" y="4803775"/>
            <a:ext cx="2881243" cy="904875"/>
          </a:xfrm>
        </p:spPr>
        <p:txBody>
          <a:bodyPr>
            <a:normAutofit/>
          </a:bodyPr>
          <a:lstStyle/>
          <a:p>
            <a:r>
              <a:rPr lang="en-US" sz="1400" dirty="0">
                <a:latin typeface="Times New Roman" panose="02020603050405020304" pitchFamily="18" charset="0"/>
                <a:cs typeface="Times New Roman" panose="02020603050405020304" pitchFamily="18" charset="0"/>
              </a:rPr>
              <a:t>Course Instructor:  Samreen Umar</a:t>
            </a:r>
          </a:p>
          <a:p>
            <a:r>
              <a:rPr lang="en-US" sz="1400" dirty="0">
                <a:latin typeface="Times New Roman" panose="02020603050405020304" pitchFamily="18" charset="0"/>
                <a:cs typeface="Times New Roman" panose="02020603050405020304" pitchFamily="18" charset="0"/>
              </a:rPr>
              <a:t>       Department of Psychology, UOS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32522" y="2040834"/>
            <a:ext cx="11926956" cy="4626666"/>
          </a:xfrm>
        </p:spPr>
        <p:txBody>
          <a:bodyPr/>
          <a:lstStyle/>
          <a:p>
            <a:pPr algn="just"/>
            <a:r>
              <a:rPr lang="en-US" dirty="0">
                <a:latin typeface="Times New Roman" panose="02020603050405020304" pitchFamily="18" charset="0"/>
                <a:cs typeface="Times New Roman" panose="02020603050405020304" pitchFamily="18" charset="0"/>
              </a:rPr>
              <a:t>If   a   stage   is   managed   well,   we   carry   away   a   certain   virtue  or   psychosocial   strength   which   will   help   us through   the   rest   of   the   stages   of   our   lives and as a result a healthier personality would be developed.   On   the   other   hand,   if   we   don't   do   so   well,   we   may   develop maladaptation's and unhealthy personality.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0500"/>
            <a:ext cx="10972800" cy="1688465"/>
          </a:xfrm>
        </p:spPr>
        <p:txBody>
          <a:bodyPr/>
          <a:lstStyle/>
          <a:p>
            <a:pPr algn="ctr"/>
            <a:r>
              <a:rPr lang="en-US"/>
              <a:t>Psychosocial Theory of Deveopment</a:t>
            </a:r>
            <a:br>
              <a:rPr lang="en-US"/>
            </a:br>
            <a:r>
              <a:rPr lang="en-US"/>
              <a:t>                                     Erik Erikosn</a:t>
            </a:r>
          </a:p>
        </p:txBody>
      </p:sp>
      <p:sp>
        <p:nvSpPr>
          <p:cNvPr id="3" name="Content Placeholder 2"/>
          <p:cNvSpPr>
            <a:spLocks noGrp="1"/>
          </p:cNvSpPr>
          <p:nvPr>
            <p:ph idx="1"/>
          </p:nvPr>
        </p:nvSpPr>
        <p:spPr>
          <a:xfrm>
            <a:off x="609600" y="1762125"/>
            <a:ext cx="10972800" cy="4365625"/>
          </a:xfrm>
        </p:spPr>
        <p:txBody>
          <a:bodyPr/>
          <a:lstStyle/>
          <a:p>
            <a:pPr algn="just"/>
            <a:r>
              <a:rPr lang="en-US" sz="2800">
                <a:latin typeface="Times New Roman" panose="02020603050405020304" pitchFamily="18" charset="0"/>
                <a:cs typeface="Times New Roman" panose="02020603050405020304" pitchFamily="18" charset="0"/>
              </a:rPr>
              <a:t>Erikson   is   a   Freudian  ego-psychologist.   This   means   that   he   accepts   Freud's   ideas   as   basically   correct BUT Erikson is much more society and culture-oriented than most  Freudians.</a:t>
            </a:r>
          </a:p>
          <a:p>
            <a:pPr algn="just"/>
            <a:r>
              <a:rPr lang="en-US" sz="2800">
                <a:latin typeface="Times New Roman" panose="02020603050405020304" pitchFamily="18" charset="0"/>
                <a:cs typeface="Times New Roman" panose="02020603050405020304" pitchFamily="18" charset="0"/>
              </a:rPr>
              <a:t>He  is  most   famous  for  his  work  in  refining  and  expanding  Freud's  theory  of  stages.   Development,   he  says, functions   by   the  epigenetic   principle.   This   principle   says   that   we   develop   through   a   predetermined unfolding  of  our  personalities  in  eight  stages.   Our  progress  through  each  stage  is  in  part   determined  by  our success,   or   lack   of   success,   in   all   the  previous   stages.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50164" y="40640"/>
            <a:ext cx="12141835" cy="677672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73596"/>
            <a:ext cx="10972800" cy="582613"/>
          </a:xfrm>
        </p:spPr>
        <p:txBody>
          <a:bodyPr/>
          <a:lstStyle/>
          <a:p>
            <a:br>
              <a:rPr lang="en-US" dirty="0">
                <a:sym typeface="+mn-ea"/>
              </a:rPr>
            </a:br>
            <a:r>
              <a:rPr lang="en-US" dirty="0">
                <a:latin typeface="Times New Roman" panose="02020603050405020304" pitchFamily="18" charset="0"/>
                <a:cs typeface="Times New Roman" panose="02020603050405020304" pitchFamily="18" charset="0"/>
                <a:sym typeface="+mn-ea"/>
              </a:rPr>
              <a:t>1. </a:t>
            </a:r>
            <a:r>
              <a:rPr lang="en-US" b="1" dirty="0">
                <a:latin typeface="Times New Roman" panose="02020603050405020304" pitchFamily="18" charset="0"/>
                <a:cs typeface="Times New Roman" panose="02020603050405020304" pitchFamily="18" charset="0"/>
                <a:sym typeface="+mn-ea"/>
              </a:rPr>
              <a:t>Trust vs. Mistrust </a:t>
            </a:r>
            <a:r>
              <a:rPr lang="en-US" dirty="0">
                <a:latin typeface="Times New Roman" panose="02020603050405020304" pitchFamily="18" charset="0"/>
                <a:cs typeface="Times New Roman" panose="02020603050405020304" pitchFamily="18" charset="0"/>
                <a:sym typeface="+mn-ea"/>
              </a:rPr>
              <a:t>(birth to between 0-18 months)</a:t>
            </a:r>
            <a:br>
              <a:rPr lang="en-US" dirty="0"/>
            </a:br>
            <a:endParaRPr lang="en-US" dirty="0"/>
          </a:p>
        </p:txBody>
      </p:sp>
      <p:sp>
        <p:nvSpPr>
          <p:cNvPr id="3" name="Content Placeholder 2"/>
          <p:cNvSpPr>
            <a:spLocks noGrp="1"/>
          </p:cNvSpPr>
          <p:nvPr>
            <p:ph idx="1"/>
          </p:nvPr>
        </p:nvSpPr>
        <p:spPr>
          <a:xfrm>
            <a:off x="477079" y="1905000"/>
            <a:ext cx="10972800" cy="4953000"/>
          </a:xfrm>
        </p:spPr>
        <p:txBody>
          <a:bodyPr/>
          <a:lstStyle/>
          <a:p>
            <a:r>
              <a:rPr lang="en-US" dirty="0">
                <a:latin typeface="Times New Roman" panose="02020603050405020304" pitchFamily="18" charset="0"/>
                <a:cs typeface="Times New Roman" panose="02020603050405020304" pitchFamily="18" charset="0"/>
              </a:rPr>
              <a:t>Centers around the infant's basic needs being met by the parents</a:t>
            </a:r>
          </a:p>
          <a:p>
            <a:r>
              <a:rPr lang="en-US" dirty="0">
                <a:latin typeface="Times New Roman" panose="02020603050405020304" pitchFamily="18" charset="0"/>
                <a:cs typeface="Times New Roman" panose="02020603050405020304" pitchFamily="18" charset="0"/>
              </a:rPr>
              <a:t>The infant depends on the parents, especially the mother, for food, and comfort</a:t>
            </a:r>
          </a:p>
          <a:p>
            <a:r>
              <a:rPr lang="en-US" dirty="0">
                <a:latin typeface="Times New Roman" panose="02020603050405020304" pitchFamily="18" charset="0"/>
                <a:cs typeface="Times New Roman" panose="02020603050405020304" pitchFamily="18" charset="0"/>
              </a:rPr>
              <a:t>If these needs are met then Child develops trust and security, and is hopeful and optimistic</a:t>
            </a:r>
          </a:p>
          <a:p>
            <a:r>
              <a:rPr lang="en-US" dirty="0">
                <a:latin typeface="Times New Roman" panose="02020603050405020304" pitchFamily="18" charset="0"/>
                <a:cs typeface="Times New Roman" panose="02020603050405020304" pitchFamily="18" charset="0"/>
              </a:rPr>
              <a:t>If the needs are not met:</a:t>
            </a:r>
          </a:p>
          <a:p>
            <a:r>
              <a:rPr lang="en-US" dirty="0">
                <a:latin typeface="Times New Roman" panose="02020603050405020304" pitchFamily="18" charset="0"/>
                <a:cs typeface="Times New Roman" panose="02020603050405020304" pitchFamily="18" charset="0"/>
              </a:rPr>
              <a:t>Infant grows up mistrustful of the world and people in general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322" y="627822"/>
            <a:ext cx="10972800" cy="582613"/>
          </a:xfrm>
        </p:spPr>
        <p:txBody>
          <a:bodyPr/>
          <a:lstStyle/>
          <a:p>
            <a:br>
              <a:rPr lang="en-US" dirty="0"/>
            </a:br>
            <a:r>
              <a:rPr lang="en-US" sz="2800" b="1" dirty="0">
                <a:latin typeface="Times New Roman" panose="02020603050405020304" pitchFamily="18" charset="0"/>
                <a:cs typeface="Times New Roman" panose="02020603050405020304" pitchFamily="18" charset="0"/>
              </a:rPr>
              <a:t>2. Autonomy vs. Shame and Doubt</a:t>
            </a:r>
            <a:r>
              <a:rPr lang="en-US" sz="2800" dirty="0">
                <a:latin typeface="Times New Roman" panose="02020603050405020304" pitchFamily="18" charset="0"/>
                <a:cs typeface="Times New Roman" panose="02020603050405020304" pitchFamily="18" charset="0"/>
              </a:rPr>
              <a:t>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(early childhood, 18 months to 3 years)</a:t>
            </a:r>
          </a:p>
        </p:txBody>
      </p:sp>
      <p:sp>
        <p:nvSpPr>
          <p:cNvPr id="3" name="Content Placeholder 2"/>
          <p:cNvSpPr>
            <a:spLocks noGrp="1"/>
          </p:cNvSpPr>
          <p:nvPr>
            <p:ph idx="1"/>
          </p:nvPr>
        </p:nvSpPr>
        <p:spPr>
          <a:xfrm>
            <a:off x="609600" y="1963420"/>
            <a:ext cx="10972800" cy="4704080"/>
          </a:xfrm>
        </p:spPr>
        <p:txBody>
          <a:bodyPr/>
          <a:lstStyle/>
          <a:p>
            <a:pPr marL="0" indent="0" algn="ctr">
              <a:buNone/>
            </a:pPr>
            <a:r>
              <a:rPr lang="en-US" b="1" dirty="0">
                <a:latin typeface="Times New Roman" panose="02020603050405020304" pitchFamily="18" charset="0"/>
                <a:cs typeface="Times New Roman" panose="02020603050405020304" pitchFamily="18" charset="0"/>
              </a:rPr>
              <a:t>“Can I do things myself or must I always rely on others?” </a:t>
            </a:r>
            <a:endParaRPr lang="en-US"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Child asserts independence and separation from caregivers</a:t>
            </a:r>
          </a:p>
          <a:p>
            <a:pPr algn="just"/>
            <a:r>
              <a:rPr lang="en-US" sz="2800" dirty="0">
                <a:latin typeface="Times New Roman" panose="02020603050405020304" pitchFamily="18" charset="0"/>
                <a:cs typeface="Times New Roman" panose="02020603050405020304" pitchFamily="18" charset="0"/>
              </a:rPr>
              <a:t>If there is adequate balance between child’s sense of independence and disciplining the child then Child develops a sense of accomplishment, purpose, and responsibility</a:t>
            </a:r>
          </a:p>
          <a:p>
            <a:pPr algn="just"/>
            <a:r>
              <a:rPr lang="en-US" sz="2800" dirty="0">
                <a:latin typeface="Times New Roman" panose="02020603050405020304" pitchFamily="18" charset="0"/>
                <a:cs typeface="Times New Roman" panose="02020603050405020304" pitchFamily="18" charset="0"/>
              </a:rPr>
              <a:t>If child is overprotected or constantly discouraged and reprimanded in his explorations then Child will doubt his ability to accomplish things and shame for his lack of self-control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574" y="1065144"/>
            <a:ext cx="10972800" cy="582613"/>
          </a:xfrm>
        </p:spPr>
        <p:txBody>
          <a:bodyPr/>
          <a:lstStyle/>
          <a:p>
            <a:br>
              <a:rPr lang="en-US" dirty="0"/>
            </a:br>
            <a:r>
              <a:rPr lang="en-US" sz="2800" b="1" dirty="0">
                <a:latin typeface="Times New Roman" panose="02020603050405020304" pitchFamily="18" charset="0"/>
                <a:cs typeface="Times New Roman" panose="02020603050405020304" pitchFamily="18" charset="0"/>
              </a:rPr>
              <a:t>3. Initiative vs. Guilt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(preschool age, between 4 and 6 years)</a:t>
            </a:r>
          </a:p>
        </p:txBody>
      </p:sp>
      <p:sp>
        <p:nvSpPr>
          <p:cNvPr id="3" name="Content Placeholder 2"/>
          <p:cNvSpPr>
            <a:spLocks noGrp="1"/>
          </p:cNvSpPr>
          <p:nvPr>
            <p:ph idx="1"/>
          </p:nvPr>
        </p:nvSpPr>
        <p:spPr>
          <a:xfrm>
            <a:off x="609600" y="2694953"/>
            <a:ext cx="10972800" cy="3914085"/>
          </a:xfrm>
        </p:spPr>
        <p:txBody>
          <a:bodyPr/>
          <a:lstStyle/>
          <a:p>
            <a:pPr algn="ctr"/>
            <a:r>
              <a:rPr lang="en-US" sz="2800" b="1" dirty="0">
                <a:latin typeface="Times New Roman" panose="02020603050405020304" pitchFamily="18" charset="0"/>
                <a:cs typeface="Times New Roman" panose="02020603050405020304" pitchFamily="18" charset="0"/>
              </a:rPr>
              <a:t>“Am I good or am I bad?”</a:t>
            </a:r>
          </a:p>
          <a:p>
            <a:r>
              <a:rPr lang="en-US" sz="2800" dirty="0">
                <a:latin typeface="Times New Roman" panose="02020603050405020304" pitchFamily="18" charset="0"/>
                <a:cs typeface="Times New Roman" panose="02020603050405020304" pitchFamily="18" charset="0"/>
              </a:rPr>
              <a:t>Child learns to take initiatives</a:t>
            </a:r>
          </a:p>
          <a:p>
            <a:pPr lvl="1">
              <a:buFont typeface="Wingdings" panose="05000000000000000000" charset="0"/>
              <a:buChar char="Ø"/>
            </a:pPr>
            <a:r>
              <a:rPr lang="en-US" dirty="0"/>
              <a:t> If supported by parents - child will develop a sense of purpose and responsibility</a:t>
            </a:r>
          </a:p>
          <a:p>
            <a:pPr lvl="1">
              <a:buFont typeface="Wingdings" panose="05000000000000000000" charset="0"/>
              <a:buChar char="Ø"/>
            </a:pPr>
            <a:r>
              <a:rPr lang="en-US" dirty="0"/>
              <a:t>If reprimanded by parents - child will feel guilty and inadequate about initiating activities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583" y="1065143"/>
            <a:ext cx="10972800" cy="582613"/>
          </a:xfrm>
        </p:spPr>
        <p:txBody>
          <a:bodyPr/>
          <a:lstStyle/>
          <a:p>
            <a:br>
              <a:rPr lang="en-US" dirty="0"/>
            </a:br>
            <a:r>
              <a:rPr lang="en-US" sz="2800" b="1" dirty="0">
                <a:latin typeface="Times New Roman" panose="02020603050405020304" pitchFamily="18" charset="0"/>
                <a:cs typeface="Times New Roman" panose="02020603050405020304" pitchFamily="18" charset="0"/>
              </a:rPr>
              <a:t>4. Industry vs. Inferiority</a:t>
            </a:r>
            <a:r>
              <a:rPr lang="en-US" sz="2800" dirty="0">
                <a:latin typeface="Times New Roman" panose="02020603050405020304" pitchFamily="18" charset="0"/>
                <a:cs typeface="Times New Roman" panose="02020603050405020304" pitchFamily="18" charset="0"/>
              </a:rPr>
              <a:t>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(middle childhood, between 7 to 12 years)</a:t>
            </a:r>
          </a:p>
        </p:txBody>
      </p:sp>
      <p:sp>
        <p:nvSpPr>
          <p:cNvPr id="3" name="Content Placeholder 2"/>
          <p:cNvSpPr>
            <a:spLocks noGrp="1"/>
          </p:cNvSpPr>
          <p:nvPr>
            <p:ph idx="1"/>
          </p:nvPr>
        </p:nvSpPr>
        <p:spPr>
          <a:xfrm>
            <a:off x="503583" y="2807804"/>
            <a:ext cx="10972800" cy="3859696"/>
          </a:xfrm>
        </p:spPr>
        <p:txBody>
          <a:bodyPr/>
          <a:lstStyle/>
          <a:p>
            <a:pPr marL="0" indent="0" algn="ctr">
              <a:buNone/>
            </a:pPr>
            <a:r>
              <a:rPr lang="en-US" sz="2800" b="1" dirty="0">
                <a:latin typeface="Times New Roman" panose="02020603050405020304" pitchFamily="18" charset="0"/>
                <a:cs typeface="Times New Roman" panose="02020603050405020304" pitchFamily="18" charset="0"/>
              </a:rPr>
              <a:t>Am I Successful or Worthless?</a:t>
            </a:r>
          </a:p>
          <a:p>
            <a:pPr algn="l"/>
            <a:r>
              <a:rPr lang="en-US" sz="2800" dirty="0">
                <a:latin typeface="Times New Roman" panose="02020603050405020304" pitchFamily="18" charset="0"/>
                <a:cs typeface="Times New Roman" panose="02020603050405020304" pitchFamily="18" charset="0"/>
              </a:rPr>
              <a:t>Child develops abilities, becomes industrious and productive, engages in hobbies</a:t>
            </a:r>
          </a:p>
          <a:p>
            <a:pPr algn="l"/>
            <a:r>
              <a:rPr lang="en-US" sz="2800" dirty="0">
                <a:latin typeface="Times New Roman" panose="02020603050405020304" pitchFamily="18" charset="0"/>
                <a:cs typeface="Times New Roman" panose="02020603050405020304" pitchFamily="18" charset="0"/>
              </a:rPr>
              <a:t> If successful - child develops sense of competence and motivation</a:t>
            </a:r>
          </a:p>
          <a:p>
            <a:pPr algn="l"/>
            <a:r>
              <a:rPr lang="en-US" sz="2800" dirty="0">
                <a:latin typeface="Times New Roman" panose="02020603050405020304" pitchFamily="18" charset="0"/>
                <a:cs typeface="Times New Roman" panose="02020603050405020304" pitchFamily="18" charset="0"/>
              </a:rPr>
              <a:t> If failure - child feels inadequate and inferior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817" y="892866"/>
            <a:ext cx="10972800" cy="582613"/>
          </a:xfrm>
        </p:spPr>
        <p:txBody>
          <a:bodyPr/>
          <a:lstStyle/>
          <a:p>
            <a:br>
              <a:rPr lang="en-US" dirty="0"/>
            </a:br>
            <a:r>
              <a:rPr lang="en-US" sz="2800" b="1" dirty="0">
                <a:latin typeface="Times New Roman" panose="02020603050405020304" pitchFamily="18" charset="0"/>
                <a:cs typeface="Times New Roman" panose="02020603050405020304" pitchFamily="18" charset="0"/>
              </a:rPr>
              <a:t>5. Identity vs. Identity/role Confusion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(adolescence, between 13 and 19 years)</a:t>
            </a:r>
          </a:p>
        </p:txBody>
      </p:sp>
      <p:sp>
        <p:nvSpPr>
          <p:cNvPr id="3" name="Content Placeholder 2"/>
          <p:cNvSpPr>
            <a:spLocks noGrp="1"/>
          </p:cNvSpPr>
          <p:nvPr>
            <p:ph idx="1"/>
          </p:nvPr>
        </p:nvSpPr>
        <p:spPr>
          <a:xfrm>
            <a:off x="609600" y="2857776"/>
            <a:ext cx="10972800" cy="3582780"/>
          </a:xfrm>
        </p:spPr>
        <p:txBody>
          <a:bodyPr/>
          <a:lstStyle/>
          <a:p>
            <a:pPr marL="0" indent="0" algn="ctr">
              <a:buNone/>
            </a:pPr>
            <a:r>
              <a:rPr lang="en-US" sz="2800" b="1" dirty="0">
                <a:latin typeface="Times New Roman" panose="02020603050405020304" pitchFamily="18" charset="0"/>
                <a:cs typeface="Times New Roman" panose="02020603050405020304" pitchFamily="18" charset="0"/>
              </a:rPr>
              <a:t>Who am I and where am I going?</a:t>
            </a:r>
          </a:p>
          <a:p>
            <a:pPr algn="l"/>
            <a:r>
              <a:rPr lang="en-US" sz="2800" dirty="0">
                <a:latin typeface="Times New Roman" panose="02020603050405020304" pitchFamily="18" charset="0"/>
                <a:cs typeface="Times New Roman" panose="02020603050405020304" pitchFamily="18" charset="0"/>
              </a:rPr>
              <a:t>Adolescents try to find themselves or their sense of identity</a:t>
            </a:r>
          </a:p>
          <a:p>
            <a:pPr algn="l"/>
            <a:r>
              <a:rPr lang="en-US" sz="2800" dirty="0">
                <a:latin typeface="Times New Roman" panose="02020603050405020304" pitchFamily="18" charset="0"/>
                <a:cs typeface="Times New Roman" panose="02020603050405020304" pitchFamily="18" charset="0"/>
              </a:rPr>
              <a:t>Individuals often go through an identity crisis - they often don’t know who they are and who they want to be</a:t>
            </a:r>
          </a:p>
          <a:p>
            <a:pPr algn="l"/>
            <a:r>
              <a:rPr lang="en-US" sz="2800" dirty="0">
                <a:latin typeface="Times New Roman" panose="02020603050405020304" pitchFamily="18" charset="0"/>
                <a:cs typeface="Times New Roman" panose="02020603050405020304" pitchFamily="18" charset="0"/>
              </a:rPr>
              <a:t>A MORATORIUM is necessary - a “time-out”</a:t>
            </a:r>
          </a:p>
          <a:p>
            <a:pPr algn="l"/>
            <a:r>
              <a:rPr lang="en-US" sz="2800" dirty="0">
                <a:latin typeface="Times New Roman" panose="02020603050405020304" pitchFamily="18" charset="0"/>
                <a:cs typeface="Times New Roman" panose="02020603050405020304" pitchFamily="18" charset="0"/>
              </a:rPr>
              <a:t>The adolescent can be free to be who he or she wants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330" y="839857"/>
            <a:ext cx="10972800" cy="582613"/>
          </a:xfrm>
        </p:spPr>
        <p:txBody>
          <a:bodyPr/>
          <a:lstStyle/>
          <a:p>
            <a:br>
              <a:rPr lang="en-US" sz="2800" dirty="0">
                <a:latin typeface="Times New Roman" panose="02020603050405020304" pitchFamily="18" charset="0"/>
                <a:cs typeface="Times New Roman" panose="02020603050405020304" pitchFamily="18" charset="0"/>
              </a:rPr>
            </a:br>
            <a:r>
              <a:rPr lang="en-US" sz="2800" b="1" dirty="0">
                <a:latin typeface="Times New Roman" panose="02020603050405020304" pitchFamily="18" charset="0"/>
                <a:cs typeface="Times New Roman" panose="02020603050405020304" pitchFamily="18" charset="0"/>
              </a:rPr>
              <a:t>6. Intimacy vs. Isolation</a:t>
            </a:r>
            <a:br>
              <a:rPr lang="en-US" sz="2800" b="1"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(young adulthood, 20s to 40s)</a:t>
            </a:r>
          </a:p>
        </p:txBody>
      </p:sp>
      <p:sp>
        <p:nvSpPr>
          <p:cNvPr id="3" name="Content Placeholder 2"/>
          <p:cNvSpPr>
            <a:spLocks noGrp="1"/>
          </p:cNvSpPr>
          <p:nvPr>
            <p:ph idx="1"/>
          </p:nvPr>
        </p:nvSpPr>
        <p:spPr>
          <a:xfrm>
            <a:off x="609600" y="2993335"/>
            <a:ext cx="10972800" cy="3553239"/>
          </a:xfrm>
        </p:spPr>
        <p:txBody>
          <a:bodyPr/>
          <a:lstStyle/>
          <a:p>
            <a:pPr marL="0" indent="0" algn="ctr">
              <a:buNone/>
            </a:pPr>
            <a:r>
              <a:rPr lang="en-US" sz="2800" b="1" dirty="0">
                <a:latin typeface="Times New Roman" panose="02020603050405020304" pitchFamily="18" charset="0"/>
                <a:cs typeface="Times New Roman" panose="02020603050405020304" pitchFamily="18" charset="0"/>
              </a:rPr>
              <a:t>“Am I loved and wanted?" or "Shall I share my life with someone or live alone?”</a:t>
            </a:r>
            <a:endParaRPr lang="en-US" dirty="0"/>
          </a:p>
          <a:p>
            <a:pPr algn="just"/>
            <a:r>
              <a:rPr lang="en-US" sz="2800" dirty="0">
                <a:latin typeface="Times New Roman" panose="02020603050405020304" pitchFamily="18" charset="0"/>
                <a:cs typeface="Times New Roman" panose="02020603050405020304" pitchFamily="18" charset="0"/>
              </a:rPr>
              <a:t>Individuals are ready to share themselves with others</a:t>
            </a:r>
          </a:p>
          <a:p>
            <a:pPr algn="just"/>
            <a:r>
              <a:rPr lang="en-US" sz="2800" dirty="0">
                <a:latin typeface="Times New Roman" panose="02020603050405020304" pitchFamily="18" charset="0"/>
                <a:cs typeface="Times New Roman" panose="02020603050405020304" pitchFamily="18" charset="0"/>
              </a:rPr>
              <a:t>Individual develops loving and committed relationships; or</a:t>
            </a:r>
          </a:p>
          <a:p>
            <a:pPr algn="just"/>
            <a:r>
              <a:rPr lang="en-US" sz="2800" dirty="0">
                <a:latin typeface="Times New Roman" panose="02020603050405020304" pitchFamily="18" charset="0"/>
                <a:cs typeface="Times New Roman" panose="02020603050405020304" pitchFamily="18" charset="0"/>
              </a:rPr>
              <a:t>Cannot commit to relationships (Float from one relationship to another)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322" y="786848"/>
            <a:ext cx="10972800" cy="582613"/>
          </a:xfrm>
        </p:spPr>
        <p:txBody>
          <a:bodyPr/>
          <a:lstStyle/>
          <a:p>
            <a:br>
              <a:rPr lang="en-US" dirty="0"/>
            </a:br>
            <a:r>
              <a:rPr lang="en-US" sz="2800" b="1" dirty="0">
                <a:latin typeface="Times New Roman" panose="02020603050405020304" pitchFamily="18" charset="0"/>
                <a:cs typeface="Times New Roman" panose="02020603050405020304" pitchFamily="18" charset="0"/>
              </a:rPr>
              <a:t>7. Generativity vs. Stagnation (or Self-absorption)</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(middle adulthood, 40s to 60s)</a:t>
            </a:r>
          </a:p>
        </p:txBody>
      </p:sp>
      <p:sp>
        <p:nvSpPr>
          <p:cNvPr id="3" name="Content Placeholder 2"/>
          <p:cNvSpPr>
            <a:spLocks noGrp="1"/>
          </p:cNvSpPr>
          <p:nvPr>
            <p:ph idx="1"/>
          </p:nvPr>
        </p:nvSpPr>
        <p:spPr>
          <a:xfrm>
            <a:off x="609600" y="2407202"/>
            <a:ext cx="10972800" cy="4953000"/>
          </a:xfrm>
        </p:spPr>
        <p:txBody>
          <a:bodyPr/>
          <a:lstStyle/>
          <a:p>
            <a:pPr marL="0" indent="0" algn="ctr">
              <a:buNone/>
            </a:pPr>
            <a:r>
              <a:rPr lang="en-US" sz="2800" b="1" dirty="0">
                <a:latin typeface="Times New Roman" panose="02020603050405020304" pitchFamily="18" charset="0"/>
                <a:cs typeface="Times New Roman" panose="02020603050405020304" pitchFamily="18" charset="0"/>
              </a:rPr>
              <a:t>"Will I produce something of real value?"</a:t>
            </a:r>
            <a:endParaRPr lang="en-US" dirty="0"/>
          </a:p>
          <a:p>
            <a:pPr algn="l"/>
            <a:r>
              <a:rPr lang="en-US" dirty="0">
                <a:latin typeface="Times New Roman" panose="02020603050405020304" pitchFamily="18" charset="0"/>
                <a:cs typeface="Times New Roman" panose="02020603050405020304" pitchFamily="18" charset="0"/>
              </a:rPr>
              <a:t>A concern for the younger generation</a:t>
            </a:r>
          </a:p>
          <a:p>
            <a:pPr algn="l"/>
            <a:r>
              <a:rPr lang="en-US" dirty="0">
                <a:latin typeface="Times New Roman" panose="02020603050405020304" pitchFamily="18" charset="0"/>
                <a:cs typeface="Times New Roman" panose="02020603050405020304" pitchFamily="18" charset="0"/>
              </a:rPr>
              <a:t>(+) A need to pass on or leave a legacy</a:t>
            </a:r>
          </a:p>
          <a:p>
            <a:pPr algn="l"/>
            <a:r>
              <a:rPr lang="en-US" dirty="0">
                <a:latin typeface="Times New Roman" panose="02020603050405020304" pitchFamily="18" charset="0"/>
                <a:cs typeface="Times New Roman" panose="02020603050405020304" pitchFamily="18" charset="0"/>
              </a:rPr>
              <a:t>(-) No contribution to the next generation - unproductive</a:t>
            </a:r>
          </a:p>
          <a:p>
            <a:pPr algn="l"/>
            <a:r>
              <a:rPr lang="en-US" dirty="0">
                <a:latin typeface="Times New Roman" panose="02020603050405020304" pitchFamily="18" charset="0"/>
                <a:cs typeface="Times New Roman" panose="02020603050405020304" pitchFamily="18" charset="0"/>
              </a:rPr>
              <a:t>This stage is marked by MID-LIFE CRISIS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8883"/>
            <a:ext cx="10972800" cy="582613"/>
          </a:xfrm>
        </p:spPr>
        <p:txBody>
          <a:bodyPr/>
          <a:lstStyle/>
          <a:p>
            <a:pPr algn="ctr"/>
            <a:r>
              <a:rPr lang="en-US" dirty="0">
                <a:solidFill>
                  <a:schemeClr val="tx1"/>
                </a:solidFill>
                <a:effectLst>
                  <a:outerShdw blurRad="38100" dist="19050" dir="2700000" algn="tl" rotWithShape="0">
                    <a:schemeClr val="dk1">
                      <a:alpha val="40000"/>
                    </a:schemeClr>
                  </a:outerShdw>
                </a:effectLst>
              </a:rPr>
              <a:t>HUMAN DEVELOPMENT</a:t>
            </a:r>
          </a:p>
        </p:txBody>
      </p:sp>
      <p:sp>
        <p:nvSpPr>
          <p:cNvPr id="3" name="Content Placeholder 2"/>
          <p:cNvSpPr>
            <a:spLocks noGrp="1"/>
          </p:cNvSpPr>
          <p:nvPr>
            <p:ph idx="1"/>
          </p:nvPr>
        </p:nvSpPr>
        <p:spPr>
          <a:xfrm>
            <a:off x="609600" y="2292626"/>
            <a:ext cx="10972800" cy="2703444"/>
          </a:xfrm>
        </p:spPr>
        <p:txBody>
          <a:bodyPr/>
          <a:lstStyle/>
          <a:p>
            <a:r>
              <a:rPr lang="en-US" dirty="0"/>
              <a:t>Human Development is described as how people change and how people stay the same over time.</a:t>
            </a:r>
          </a:p>
          <a:p>
            <a:r>
              <a:rPr lang="en-US" dirty="0"/>
              <a:t>Branch of psychology that describes and explains change across the lifespan are called </a:t>
            </a:r>
            <a:r>
              <a:rPr lang="en-US" b="1" dirty="0" err="1"/>
              <a:t>devepolmental</a:t>
            </a:r>
            <a:r>
              <a:rPr lang="en-US" b="1" dirty="0"/>
              <a:t> psychology.</a:t>
            </a:r>
          </a:p>
          <a:p>
            <a:endParaRPr lang="en-US"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331" y="879613"/>
            <a:ext cx="10972800" cy="582613"/>
          </a:xfrm>
        </p:spPr>
        <p:txBody>
          <a:bodyPr/>
          <a:lstStyle/>
          <a:p>
            <a:br>
              <a:rPr lang="en-US" dirty="0"/>
            </a:br>
            <a:r>
              <a:rPr lang="en-US" sz="2800" b="1" dirty="0">
                <a:latin typeface="Times New Roman" panose="02020603050405020304" pitchFamily="18" charset="0"/>
                <a:cs typeface="Times New Roman" panose="02020603050405020304" pitchFamily="18" charset="0"/>
              </a:rPr>
              <a:t>8.Integrity vs. Despair</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(late adulthood, 60s and beyond)</a:t>
            </a:r>
          </a:p>
        </p:txBody>
      </p:sp>
      <p:sp>
        <p:nvSpPr>
          <p:cNvPr id="3" name="Content Placeholder 2"/>
          <p:cNvSpPr>
            <a:spLocks noGrp="1"/>
          </p:cNvSpPr>
          <p:nvPr>
            <p:ph idx="1"/>
          </p:nvPr>
        </p:nvSpPr>
        <p:spPr>
          <a:xfrm>
            <a:off x="397565" y="2871029"/>
            <a:ext cx="10972800" cy="3622537"/>
          </a:xfrm>
        </p:spPr>
        <p:txBody>
          <a:bodyPr/>
          <a:lstStyle/>
          <a:p>
            <a:pPr marL="0" indent="0" algn="ctr">
              <a:buNone/>
            </a:pPr>
            <a:r>
              <a:rPr lang="en-US" sz="2800" b="1" dirty="0">
                <a:latin typeface="Times New Roman" panose="02020603050405020304" pitchFamily="18" charset="0"/>
                <a:cs typeface="Times New Roman" panose="02020603050405020304" pitchFamily="18" charset="0"/>
              </a:rPr>
              <a:t>"Have I lived a full life?"</a:t>
            </a:r>
          </a:p>
          <a:p>
            <a:pPr algn="l"/>
            <a:r>
              <a:rPr lang="en-US" sz="2800" dirty="0">
                <a:latin typeface="Times New Roman" panose="02020603050405020304" pitchFamily="18" charset="0"/>
                <a:cs typeface="Times New Roman" panose="02020603050405020304" pitchFamily="18" charset="0"/>
              </a:rPr>
              <a:t>Individuals are confronted with their mortality</a:t>
            </a:r>
          </a:p>
          <a:p>
            <a:pPr algn="l"/>
            <a:r>
              <a:rPr lang="en-US" sz="2800" dirty="0">
                <a:latin typeface="Times New Roman" panose="02020603050405020304" pitchFamily="18" charset="0"/>
                <a:cs typeface="Times New Roman" panose="02020603050405020304" pitchFamily="18" charset="0"/>
              </a:rPr>
              <a:t>(+) Develops the virtue of wisdom and readiness to face death - integrity</a:t>
            </a:r>
          </a:p>
          <a:p>
            <a:pPr algn="l"/>
            <a:r>
              <a:rPr lang="en-US" sz="2800" dirty="0">
                <a:latin typeface="Times New Roman" panose="02020603050405020304" pitchFamily="18" charset="0"/>
                <a:cs typeface="Times New Roman" panose="02020603050405020304" pitchFamily="18" charset="0"/>
              </a:rPr>
              <a:t>(-) Looks back on life with regret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052" y="601317"/>
            <a:ext cx="10972800" cy="582613"/>
          </a:xfrm>
        </p:spPr>
        <p:txBody>
          <a:bodyPr/>
          <a:lstStyle/>
          <a:p>
            <a:pPr algn="ctr"/>
            <a:br>
              <a:rPr lang="en-US" sz="3200" b="1" dirty="0">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THEORY OF COGNITIVE DEVELOPMENT</a:t>
            </a:r>
            <a:br>
              <a:rPr lang="en-US" sz="3200" b="1" dirty="0">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                                                  Jean Piaget</a:t>
            </a:r>
          </a:p>
        </p:txBody>
      </p:sp>
      <p:sp>
        <p:nvSpPr>
          <p:cNvPr id="3" name="Content Placeholder 2"/>
          <p:cNvSpPr>
            <a:spLocks noGrp="1"/>
          </p:cNvSpPr>
          <p:nvPr>
            <p:ph idx="1"/>
          </p:nvPr>
        </p:nvSpPr>
        <p:spPr>
          <a:xfrm>
            <a:off x="0" y="1709530"/>
            <a:ext cx="12192000" cy="5148470"/>
          </a:xfrm>
        </p:spPr>
        <p:txBody>
          <a:bodyPr/>
          <a:lstStyle/>
          <a:p>
            <a:pP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Cognitive development refers to processes we use to gain knowledge. it includes language, thoughts, reasoning and imagination, identifying and </a:t>
            </a:r>
            <a:r>
              <a:rPr lang="en-US" sz="2800" dirty="0" err="1">
                <a:latin typeface="Times New Roman" panose="02020603050405020304" pitchFamily="18" charset="0"/>
                <a:cs typeface="Times New Roman" panose="02020603050405020304" pitchFamily="18" charset="0"/>
              </a:rPr>
              <a:t>differeting</a:t>
            </a:r>
            <a:r>
              <a:rPr lang="en-US" sz="2800" dirty="0">
                <a:latin typeface="Times New Roman" panose="02020603050405020304" pitchFamily="18" charset="0"/>
                <a:cs typeface="Times New Roman" panose="02020603050405020304" pitchFamily="18" charset="0"/>
              </a:rPr>
              <a:t> between one and many things like colors etc.</a:t>
            </a:r>
          </a:p>
          <a:p>
            <a:pP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The most cited theory in the cognitive development in children is Jean </a:t>
            </a:r>
            <a:r>
              <a:rPr lang="en-US" sz="2800" dirty="0" err="1">
                <a:latin typeface="Times New Roman" panose="02020603050405020304" pitchFamily="18" charset="0"/>
                <a:cs typeface="Times New Roman" panose="02020603050405020304" pitchFamily="18" charset="0"/>
              </a:rPr>
              <a:t>piaget</a:t>
            </a:r>
            <a:r>
              <a:rPr lang="en-US" sz="2800" dirty="0">
                <a:latin typeface="Times New Roman" panose="02020603050405020304" pitchFamily="18" charset="0"/>
                <a:cs typeface="Times New Roman" panose="02020603050405020304" pitchFamily="18" charset="0"/>
              </a:rPr>
              <a:t> (1896-1980).</a:t>
            </a:r>
          </a:p>
          <a:p>
            <a:pP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This theory maintains that all children go through specific stages as their intellect and ability to see the relationships matures.</a:t>
            </a:r>
          </a:p>
          <a:p>
            <a:pP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These stages are completed in a fixed order with all children. However the age range can vary from child to child.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Stages of Cogntive Development:</a:t>
            </a:r>
          </a:p>
        </p:txBody>
      </p:sp>
      <p:sp>
        <p:nvSpPr>
          <p:cNvPr id="3" name="Content Placeholder 2"/>
          <p:cNvSpPr>
            <a:spLocks noGrp="1"/>
          </p:cNvSpPr>
          <p:nvPr>
            <p:ph idx="1"/>
          </p:nvPr>
        </p:nvSpPr>
        <p:spPr/>
        <p:txBody>
          <a:bodyPr/>
          <a:lstStyle/>
          <a:p>
            <a:pPr marL="0" indent="0">
              <a:buNone/>
            </a:pPr>
            <a:r>
              <a:rPr lang="en-US" b="1"/>
              <a:t>1. Sensorimotor Stage: (birth to 2 years)</a:t>
            </a:r>
            <a:endParaRPr lang="en-US"/>
          </a:p>
          <a:p>
            <a:pPr lvl="1">
              <a:buFont typeface="Wingdings" panose="05000000000000000000" charset="0"/>
              <a:buChar char="Ø"/>
            </a:pPr>
            <a:r>
              <a:rPr lang="en-US"/>
              <a:t>Infants understand the world through sensory experiences and physical interactions with other objects</a:t>
            </a:r>
          </a:p>
          <a:p>
            <a:pPr lvl="1">
              <a:buFont typeface="Wingdings" panose="05000000000000000000" charset="0"/>
              <a:buChar char="Ø"/>
            </a:pPr>
            <a:r>
              <a:rPr lang="en-US"/>
              <a:t>child learn to manipulate objects. BUT</a:t>
            </a:r>
          </a:p>
          <a:p>
            <a:pPr lvl="1">
              <a:buFont typeface="Wingdings" panose="05000000000000000000" charset="0"/>
              <a:buChar char="Ø"/>
            </a:pPr>
            <a:r>
              <a:rPr lang="en-US" b="1"/>
              <a:t>Object Permanence develop at the end of this stage</a:t>
            </a:r>
            <a:endParaRPr lang="en-US"/>
          </a:p>
          <a:p>
            <a:pPr lvl="1">
              <a:buFont typeface="Wingdings" panose="05000000000000000000" charset="0"/>
              <a:buChar char="Ø"/>
            </a:pPr>
            <a:r>
              <a:rPr lang="en-US"/>
              <a:t>It is defined as the understanding that objects continue to exist even when it is outside of the infant’s perception</a:t>
            </a:r>
          </a:p>
          <a:p>
            <a:pPr lvl="1">
              <a:buFont typeface="Wingdings" panose="05000000000000000000" charset="0"/>
              <a:buChar char="Ø"/>
            </a:pPr>
            <a:r>
              <a:rPr lang="en-US"/>
              <a:t> A child is abled to understand that when mom leaves the room, she will eventually return and it will increase child's sense of security and safety.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a:t>2. Pre-operational (2-7 years)</a:t>
            </a:r>
          </a:p>
          <a:p>
            <a:pPr marL="0" indent="0">
              <a:buNone/>
            </a:pPr>
            <a:r>
              <a:rPr lang="en-US" b="1"/>
              <a:t>the second stage begins after object permanency is achieved.</a:t>
            </a:r>
            <a:endParaRPr lang="en-US"/>
          </a:p>
          <a:p>
            <a:pPr lvl="1">
              <a:buFont typeface="Wingdings" panose="05000000000000000000" charset="0"/>
              <a:buChar char="Ø"/>
            </a:pPr>
            <a:r>
              <a:rPr lang="en-US"/>
              <a:t>Child is now able to use mental images and use symboles and words for representing others/things</a:t>
            </a:r>
          </a:p>
          <a:p>
            <a:pPr lvl="1">
              <a:buFont typeface="Wingdings" panose="05000000000000000000" charset="0"/>
              <a:buChar char="Ø"/>
            </a:pPr>
            <a:r>
              <a:rPr lang="en-US"/>
              <a:t>language development occur at rapid pace.</a:t>
            </a:r>
          </a:p>
          <a:p>
            <a:pPr lvl="1">
              <a:buFont typeface="Wingdings" panose="05000000000000000000" charset="0"/>
              <a:buChar char="Ø"/>
            </a:pPr>
            <a:r>
              <a:rPr lang="en-US" b="1"/>
              <a:t>3 Concepts: </a:t>
            </a:r>
          </a:p>
          <a:p>
            <a:pPr lvl="1">
              <a:buFont typeface="Wingdings" panose="05000000000000000000" charset="0"/>
              <a:buChar char="Ø"/>
            </a:pPr>
            <a:r>
              <a:rPr lang="en-US" b="1"/>
              <a:t> Centration</a:t>
            </a:r>
          </a:p>
          <a:p>
            <a:pPr lvl="1">
              <a:buFont typeface="Wingdings" panose="05000000000000000000" charset="0"/>
              <a:buChar char="Ø"/>
            </a:pPr>
            <a:r>
              <a:rPr lang="en-US" b="1"/>
              <a:t> Inability to Conserve</a:t>
            </a:r>
          </a:p>
          <a:p>
            <a:pPr lvl="1">
              <a:buFont typeface="Wingdings" panose="05000000000000000000" charset="0"/>
              <a:buChar char="Ø"/>
            </a:pPr>
            <a:r>
              <a:rPr lang="en-US" b="1"/>
              <a:t> Egocentrism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1174750"/>
            <a:ext cx="10972800" cy="5402580"/>
          </a:xfrm>
        </p:spPr>
        <p:txBody>
          <a:bodyPr/>
          <a:lstStyle/>
          <a:p>
            <a:pPr>
              <a:buFont typeface="Arial" panose="020B0604020202020204" pitchFamily="34" charset="0"/>
              <a:buChar char="•"/>
            </a:pPr>
            <a:r>
              <a:rPr lang="en-US" sz="2800" b="1">
                <a:latin typeface="Times New Roman" panose="02020603050405020304" pitchFamily="18" charset="0"/>
                <a:cs typeface="Times New Roman" panose="02020603050405020304" pitchFamily="18" charset="0"/>
              </a:rPr>
              <a:t> this stage is marked by </a:t>
            </a:r>
            <a:r>
              <a:rPr lang="en-US" sz="2800" b="1">
                <a:latin typeface="Times New Roman" panose="02020603050405020304" pitchFamily="18" charset="0"/>
                <a:cs typeface="Times New Roman" panose="02020603050405020304" pitchFamily="18" charset="0"/>
                <a:sym typeface="+mn-ea"/>
              </a:rPr>
              <a:t>Egocentrism</a:t>
            </a:r>
            <a:endParaRPr lang="en-US" sz="2800" b="1">
              <a:latin typeface="Times New Roman" panose="02020603050405020304" pitchFamily="18" charset="0"/>
              <a:cs typeface="Times New Roman" panose="02020603050405020304" pitchFamily="18" charset="0"/>
            </a:endParaRPr>
          </a:p>
          <a:p>
            <a:pPr lvl="1">
              <a:buFont typeface="Wingdings" panose="05000000000000000000" charset="0"/>
              <a:buChar char="Ø"/>
            </a:pPr>
            <a:r>
              <a:rPr lang="en-US" sz="2800">
                <a:latin typeface="Times New Roman" panose="02020603050405020304" pitchFamily="18" charset="0"/>
                <a:cs typeface="Times New Roman" panose="02020603050405020304" pitchFamily="18" charset="0"/>
                <a:sym typeface="+mn-ea"/>
              </a:rPr>
              <a:t>Child’s inability to consider viewpoints other than his own</a:t>
            </a:r>
            <a:endParaRPr lang="en-US" sz="2800">
              <a:latin typeface="Times New Roman" panose="02020603050405020304" pitchFamily="18" charset="0"/>
              <a:cs typeface="Times New Roman" panose="02020603050405020304" pitchFamily="18" charset="0"/>
            </a:endParaRPr>
          </a:p>
          <a:p>
            <a:pPr lvl="1">
              <a:buFont typeface="Wingdings" panose="05000000000000000000" charset="0"/>
              <a:buChar char="Ø"/>
            </a:pPr>
            <a:r>
              <a:rPr lang="en-US" sz="2800">
                <a:latin typeface="Times New Roman" panose="02020603050405020304" pitchFamily="18" charset="0"/>
                <a:cs typeface="Times New Roman" panose="02020603050405020304" pitchFamily="18" charset="0"/>
                <a:sym typeface="+mn-ea"/>
              </a:rPr>
              <a:t>Difficulty in seeing the world through someone else’s perspective</a:t>
            </a:r>
          </a:p>
          <a:p>
            <a:pPr lvl="1">
              <a:buFont typeface="Wingdings" panose="05000000000000000000" charset="0"/>
              <a:buChar char="Ø"/>
            </a:pPr>
            <a:r>
              <a:rPr lang="en-US" sz="2800">
                <a:latin typeface="Times New Roman" panose="02020603050405020304" pitchFamily="18" charset="0"/>
                <a:cs typeface="Times New Roman" panose="02020603050405020304" pitchFamily="18" charset="0"/>
                <a:sym typeface="+mn-ea"/>
              </a:rPr>
              <a:t>they believe that non-living objects have the same perceptions they do like seeing things, feeling, hearing etc.</a:t>
            </a:r>
            <a:endParaRPr lang="en-US" sz="245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800" b="1">
                <a:latin typeface="Times New Roman" panose="02020603050405020304" pitchFamily="18" charset="0"/>
                <a:cs typeface="Times New Roman" panose="02020603050405020304" pitchFamily="18" charset="0"/>
                <a:sym typeface="+mn-ea"/>
              </a:rPr>
              <a:t>Inability to Conserve (quantity dosen't change when shape change)</a:t>
            </a:r>
            <a:endParaRPr lang="en-US" sz="2800">
              <a:latin typeface="Times New Roman" panose="02020603050405020304" pitchFamily="18" charset="0"/>
              <a:cs typeface="Times New Roman" panose="02020603050405020304" pitchFamily="18" charset="0"/>
              <a:sym typeface="+mn-ea"/>
            </a:endParaRP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Child does not understand the process of conservation </a:t>
            </a: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Cannot mentally reverse an action</a:t>
            </a: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e.g if a short and wide glass of water is poured into tall and thin glass. children in this stage will perceive the taller glass as having more water due only because of its height.</a:t>
            </a:r>
          </a:p>
          <a:p>
            <a:pPr>
              <a:buFont typeface="Arial" panose="020B0604020202020204" pitchFamily="34" charset="0"/>
              <a:buChar char="•"/>
            </a:pPr>
            <a:endParaRPr lang="en-US" sz="2450">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200" b="1">
                <a:latin typeface="Times New Roman" panose="02020603050405020304" pitchFamily="18" charset="0"/>
                <a:cs typeface="Times New Roman" panose="02020603050405020304" pitchFamily="18" charset="0"/>
                <a:sym typeface="+mn-ea"/>
              </a:rPr>
              <a:t>Centration</a:t>
            </a:r>
            <a:endParaRPr lang="en-US" sz="3200"/>
          </a:p>
          <a:p>
            <a:pPr lvl="1">
              <a:buFont typeface="Wingdings" panose="05000000000000000000" charset="0"/>
              <a:buChar char="Ø"/>
            </a:pPr>
            <a:r>
              <a:rPr lang="en-US" sz="3200">
                <a:latin typeface="Times New Roman" panose="02020603050405020304" pitchFamily="18" charset="0"/>
                <a:cs typeface="Times New Roman" panose="02020603050405020304" pitchFamily="18" charset="0"/>
                <a:sym typeface="+mn-ea"/>
              </a:rPr>
              <a:t>Child’s ability to focus on only one aspect of a stimulus at a time such as height , as opposed to understand other aspects, such as glass width.</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2800" b="1">
                <a:latin typeface="Times New Roman" panose="02020603050405020304" pitchFamily="18" charset="0"/>
                <a:cs typeface="Times New Roman" panose="02020603050405020304" pitchFamily="18" charset="0"/>
              </a:rPr>
              <a:t>3. Concrete Operational (7 to 11 or 12 years)</a:t>
            </a: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this stage is marked by decreased in centristic thoughts</a:t>
            </a: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Child can now think logically about objects and events</a:t>
            </a: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3 abilites developing in this stage</a:t>
            </a:r>
          </a:p>
          <a:p>
            <a:pPr lvl="1">
              <a:buFont typeface="Wingdings" panose="05000000000000000000" charset="0"/>
              <a:buChar char="Ø"/>
            </a:pPr>
            <a:r>
              <a:rPr lang="en-US" sz="2450" b="1">
                <a:latin typeface="Times New Roman" panose="02020603050405020304" pitchFamily="18" charset="0"/>
                <a:cs typeface="Times New Roman" panose="02020603050405020304" pitchFamily="18" charset="0"/>
              </a:rPr>
              <a:t>Seriation</a:t>
            </a: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Ability to order objects according to some quantitative dimension</a:t>
            </a:r>
          </a:p>
          <a:p>
            <a:pPr lvl="1">
              <a:buFont typeface="Wingdings" panose="05000000000000000000" charset="0"/>
              <a:buChar char="Ø"/>
            </a:pPr>
            <a:r>
              <a:rPr lang="en-US" sz="2450" b="1">
                <a:latin typeface="Times New Roman" panose="02020603050405020304" pitchFamily="18" charset="0"/>
                <a:cs typeface="Times New Roman" panose="02020603050405020304" pitchFamily="18" charset="0"/>
              </a:rPr>
              <a:t>Classification or grouping</a:t>
            </a:r>
            <a:endParaRPr lang="en-US" sz="2450">
              <a:latin typeface="Times New Roman" panose="02020603050405020304" pitchFamily="18" charset="0"/>
              <a:cs typeface="Times New Roman" panose="02020603050405020304" pitchFamily="18" charset="0"/>
            </a:endParaRP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Ability to recognize hierarchical relations between sets and subsets (e.g a small dog and a large dog both are still dog or that one rupee, 100 rupee and 1000 rupee are part of bigger concept of money.</a:t>
            </a:r>
          </a:p>
          <a:p>
            <a:pPr lvl="1">
              <a:buFont typeface="Wingdings" panose="05000000000000000000" charset="0"/>
              <a:buChar char="Ø"/>
            </a:pPr>
            <a:r>
              <a:rPr lang="en-US" sz="2450" b="1">
                <a:latin typeface="Times New Roman" panose="02020603050405020304" pitchFamily="18" charset="0"/>
                <a:cs typeface="Times New Roman" panose="02020603050405020304" pitchFamily="18" charset="0"/>
              </a:rPr>
              <a:t>understanding of concrete objects also developed.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2800" b="1">
                <a:latin typeface="Times New Roman" panose="02020603050405020304" pitchFamily="18" charset="0"/>
                <a:cs typeface="Times New Roman" panose="02020603050405020304" pitchFamily="18" charset="0"/>
              </a:rPr>
              <a:t>4. Formal Operational</a:t>
            </a:r>
            <a:endParaRPr lang="en-US" sz="2800">
              <a:latin typeface="Times New Roman" panose="02020603050405020304" pitchFamily="18" charset="0"/>
              <a:cs typeface="Times New Roman" panose="02020603050405020304" pitchFamily="18" charset="0"/>
            </a:endParaRPr>
          </a:p>
          <a:p>
            <a:r>
              <a:rPr lang="en-US" sz="2800">
                <a:latin typeface="Times New Roman" panose="02020603050405020304" pitchFamily="18" charset="0"/>
                <a:cs typeface="Times New Roman" panose="02020603050405020304" pitchFamily="18" charset="0"/>
              </a:rPr>
              <a:t>Highest stage of cognitive development</a:t>
            </a:r>
          </a:p>
          <a:p>
            <a:r>
              <a:rPr lang="en-US" sz="2800">
                <a:latin typeface="Times New Roman" panose="02020603050405020304" pitchFamily="18" charset="0"/>
                <a:cs typeface="Times New Roman" panose="02020603050405020304" pitchFamily="18" charset="0"/>
              </a:rPr>
              <a:t>Adolescent is able to:</a:t>
            </a: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Reason logically</a:t>
            </a: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Can draw conclusions</a:t>
            </a: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understand the abstract concept like honesty, allah</a:t>
            </a: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Formulate and entertain, and test hypotheses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93005420"/>
              </p:ext>
            </p:extLst>
          </p:nvPr>
        </p:nvGraphicFramePr>
        <p:xfrm>
          <a:off x="0" y="2"/>
          <a:ext cx="12192002" cy="6867124"/>
        </p:xfrm>
        <a:graphic>
          <a:graphicData uri="http://schemas.openxmlformats.org/drawingml/2006/table">
            <a:tbl>
              <a:tblPr firstRow="1" bandRow="1">
                <a:tableStyleId>{5C22544A-7EE6-4342-B048-85BDC9FD1C3A}</a:tableStyleId>
              </a:tblPr>
              <a:tblGrid>
                <a:gridCol w="4131174">
                  <a:extLst>
                    <a:ext uri="{9D8B030D-6E8A-4147-A177-3AD203B41FA5}">
                      <a16:colId xmlns:a16="http://schemas.microsoft.com/office/drawing/2014/main" val="20000"/>
                    </a:ext>
                  </a:extLst>
                </a:gridCol>
                <a:gridCol w="4030414">
                  <a:extLst>
                    <a:ext uri="{9D8B030D-6E8A-4147-A177-3AD203B41FA5}">
                      <a16:colId xmlns:a16="http://schemas.microsoft.com/office/drawing/2014/main" val="20001"/>
                    </a:ext>
                  </a:extLst>
                </a:gridCol>
                <a:gridCol w="4030414">
                  <a:extLst>
                    <a:ext uri="{9D8B030D-6E8A-4147-A177-3AD203B41FA5}">
                      <a16:colId xmlns:a16="http://schemas.microsoft.com/office/drawing/2014/main" val="20002"/>
                    </a:ext>
                  </a:extLst>
                </a:gridCol>
              </a:tblGrid>
              <a:tr h="410565">
                <a:tc>
                  <a:txBody>
                    <a:bodyPr/>
                    <a:lstStyle/>
                    <a:p>
                      <a:r>
                        <a:rPr lang="en-US" sz="1800" b="1" kern="1200" baseline="0" dirty="0">
                          <a:solidFill>
                            <a:schemeClr val="lt1"/>
                          </a:solidFill>
                          <a:latin typeface="+mn-lt"/>
                          <a:ea typeface="+mn-ea"/>
                          <a:cs typeface="+mn-cs"/>
                        </a:rPr>
                        <a:t>Cognitive Stage</a:t>
                      </a:r>
                      <a:endParaRPr lang="en-US" dirty="0"/>
                    </a:p>
                  </a:txBody>
                  <a:tcPr/>
                </a:tc>
                <a:tc>
                  <a:txBody>
                    <a:bodyPr/>
                    <a:lstStyle/>
                    <a:p>
                      <a:r>
                        <a:rPr lang="en-US" sz="1800" b="1" kern="1200" baseline="0" dirty="0">
                          <a:solidFill>
                            <a:schemeClr val="lt1"/>
                          </a:solidFill>
                          <a:latin typeface="+mn-lt"/>
                          <a:ea typeface="+mn-ea"/>
                          <a:cs typeface="+mn-cs"/>
                        </a:rPr>
                        <a:t>Age Range</a:t>
                      </a:r>
                      <a:endParaRPr lang="en-US" dirty="0"/>
                    </a:p>
                  </a:txBody>
                  <a:tcPr/>
                </a:tc>
                <a:tc>
                  <a:txBody>
                    <a:bodyPr/>
                    <a:lstStyle/>
                    <a:p>
                      <a:r>
                        <a:rPr lang="en-US" sz="1800" b="1" kern="1200" baseline="0" dirty="0">
                          <a:solidFill>
                            <a:schemeClr val="lt1"/>
                          </a:solidFill>
                          <a:latin typeface="+mn-lt"/>
                          <a:ea typeface="+mn-ea"/>
                          <a:cs typeface="+mn-cs"/>
                        </a:rPr>
                        <a:t>Major Characteristics</a:t>
                      </a:r>
                      <a:endParaRPr lang="en-US" dirty="0"/>
                    </a:p>
                  </a:txBody>
                  <a:tcPr/>
                </a:tc>
                <a:extLst>
                  <a:ext uri="{0D108BD9-81ED-4DB2-BD59-A6C34878D82A}">
                    <a16:rowId xmlns:a16="http://schemas.microsoft.com/office/drawing/2014/main" val="10000"/>
                  </a:ext>
                </a:extLst>
              </a:tr>
              <a:tr h="1923470">
                <a:tc>
                  <a:txBody>
                    <a:bodyPr/>
                    <a:lstStyle/>
                    <a:p>
                      <a:r>
                        <a:rPr lang="en-US" sz="2000" kern="1200" baseline="0" dirty="0" err="1">
                          <a:solidFill>
                            <a:schemeClr val="dk1"/>
                          </a:solidFill>
                          <a:latin typeface="Times New Roman" pitchFamily="18" charset="0"/>
                          <a:ea typeface="+mn-ea"/>
                          <a:cs typeface="Times New Roman" pitchFamily="18" charset="0"/>
                        </a:rPr>
                        <a:t>Sensorimotor</a:t>
                      </a:r>
                      <a:endParaRPr lang="en-US" sz="2000" dirty="0">
                        <a:latin typeface="Times New Roman" pitchFamily="18" charset="0"/>
                        <a:cs typeface="Times New Roman" pitchFamily="18" charset="0"/>
                      </a:endParaRPr>
                    </a:p>
                  </a:txBody>
                  <a:tcPr/>
                </a:tc>
                <a:tc>
                  <a:txBody>
                    <a:bodyPr/>
                    <a:lstStyle/>
                    <a:p>
                      <a:r>
                        <a:rPr lang="en-US" sz="2000" kern="1200" baseline="0" dirty="0">
                          <a:solidFill>
                            <a:schemeClr val="dk1"/>
                          </a:solidFill>
                          <a:latin typeface="Times New Roman" pitchFamily="18" charset="0"/>
                          <a:ea typeface="+mn-ea"/>
                          <a:cs typeface="Times New Roman" pitchFamily="18" charset="0"/>
                        </a:rPr>
                        <a:t>Birth–2 years</a:t>
                      </a:r>
                      <a:endParaRPr lang="en-US" sz="2000" dirty="0">
                        <a:latin typeface="Times New Roman" pitchFamily="18" charset="0"/>
                        <a:cs typeface="Times New Roman" pitchFamily="18" charset="0"/>
                      </a:endParaRPr>
                    </a:p>
                  </a:txBody>
                  <a:tcPr/>
                </a:tc>
                <a:tc>
                  <a:txBody>
                    <a:bodyPr/>
                    <a:lstStyle/>
                    <a:p>
                      <a:pPr algn="just"/>
                      <a:r>
                        <a:rPr lang="en-US" sz="2000" kern="1200" baseline="0" dirty="0">
                          <a:solidFill>
                            <a:schemeClr val="dk1"/>
                          </a:solidFill>
                          <a:latin typeface="Times New Roman" pitchFamily="18" charset="0"/>
                          <a:ea typeface="+mn-ea"/>
                          <a:cs typeface="Times New Roman" pitchFamily="18" charset="0"/>
                        </a:rPr>
                        <a:t>Development of motor skills, little or no capacity for symbolic representation, development of object permanence after 9 months.</a:t>
                      </a:r>
                      <a:endParaRPr lang="en-US" sz="20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1923470">
                <a:tc>
                  <a:txBody>
                    <a:bodyPr/>
                    <a:lstStyle/>
                    <a:p>
                      <a:r>
                        <a:rPr lang="en-US" sz="2000" kern="1200" baseline="0" dirty="0">
                          <a:solidFill>
                            <a:schemeClr val="dk1"/>
                          </a:solidFill>
                          <a:latin typeface="Times New Roman" pitchFamily="18" charset="0"/>
                          <a:ea typeface="+mn-ea"/>
                          <a:cs typeface="Times New Roman" pitchFamily="18" charset="0"/>
                        </a:rPr>
                        <a:t>Preoperational</a:t>
                      </a:r>
                      <a:endParaRPr lang="en-US" sz="2000" dirty="0">
                        <a:latin typeface="Times New Roman" pitchFamily="18" charset="0"/>
                        <a:cs typeface="Times New Roman" pitchFamily="18" charset="0"/>
                      </a:endParaRPr>
                    </a:p>
                  </a:txBody>
                  <a:tcPr/>
                </a:tc>
                <a:tc>
                  <a:txBody>
                    <a:bodyPr/>
                    <a:lstStyle/>
                    <a:p>
                      <a:r>
                        <a:rPr lang="en-US" sz="2000" kern="1200" baseline="0" dirty="0">
                          <a:solidFill>
                            <a:schemeClr val="dk1"/>
                          </a:solidFill>
                          <a:latin typeface="Times New Roman" pitchFamily="18" charset="0"/>
                          <a:ea typeface="+mn-ea"/>
                          <a:cs typeface="Times New Roman" pitchFamily="18" charset="0"/>
                        </a:rPr>
                        <a:t>2–7 years</a:t>
                      </a:r>
                      <a:endParaRPr lang="en-US" sz="2000" dirty="0">
                        <a:latin typeface="Times New Roman" pitchFamily="18" charset="0"/>
                        <a:cs typeface="Times New Roman" pitchFamily="18" charset="0"/>
                      </a:endParaRPr>
                    </a:p>
                  </a:txBody>
                  <a:tcPr/>
                </a:tc>
                <a:tc>
                  <a:txBody>
                    <a:bodyPr/>
                    <a:lstStyle/>
                    <a:p>
                      <a:pPr algn="just"/>
                      <a:r>
                        <a:rPr lang="en-US" sz="2000" kern="1200" baseline="0" dirty="0">
                          <a:solidFill>
                            <a:schemeClr val="dk1"/>
                          </a:solidFill>
                          <a:latin typeface="Times New Roman" pitchFamily="18" charset="0"/>
                          <a:ea typeface="+mn-ea"/>
                          <a:cs typeface="Times New Roman" pitchFamily="18" charset="0"/>
                        </a:rPr>
                        <a:t>Development of symbolic thought marked by irreversibility, </a:t>
                      </a:r>
                      <a:r>
                        <a:rPr lang="en-US" sz="2000" kern="1200" baseline="0" dirty="0" err="1">
                          <a:solidFill>
                            <a:schemeClr val="dk1"/>
                          </a:solidFill>
                          <a:latin typeface="Times New Roman" pitchFamily="18" charset="0"/>
                          <a:ea typeface="+mn-ea"/>
                          <a:cs typeface="Times New Roman" pitchFamily="18" charset="0"/>
                        </a:rPr>
                        <a:t>centration</a:t>
                      </a:r>
                      <a:r>
                        <a:rPr lang="en-US" sz="2000" kern="1200" baseline="0" dirty="0">
                          <a:solidFill>
                            <a:schemeClr val="dk1"/>
                          </a:solidFill>
                          <a:latin typeface="Times New Roman" pitchFamily="18" charset="0"/>
                          <a:ea typeface="+mn-ea"/>
                          <a:cs typeface="Times New Roman" pitchFamily="18" charset="0"/>
                        </a:rPr>
                        <a:t>,</a:t>
                      </a:r>
                    </a:p>
                    <a:p>
                      <a:pPr algn="just"/>
                      <a:r>
                        <a:rPr lang="en-US" sz="2000" kern="1200" baseline="0" dirty="0">
                          <a:solidFill>
                            <a:schemeClr val="dk1"/>
                          </a:solidFill>
                          <a:latin typeface="Times New Roman" pitchFamily="18" charset="0"/>
                          <a:ea typeface="+mn-ea"/>
                          <a:cs typeface="Times New Roman" pitchFamily="18" charset="0"/>
                        </a:rPr>
                        <a:t>and egocentrism.</a:t>
                      </a:r>
                      <a:endParaRPr lang="en-US" sz="20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1603779">
                <a:tc>
                  <a:txBody>
                    <a:bodyPr/>
                    <a:lstStyle/>
                    <a:p>
                      <a:r>
                        <a:rPr lang="en-US" sz="2000" kern="1200" baseline="0" dirty="0">
                          <a:solidFill>
                            <a:schemeClr val="dk1"/>
                          </a:solidFill>
                          <a:latin typeface="Times New Roman" pitchFamily="18" charset="0"/>
                          <a:ea typeface="+mn-ea"/>
                          <a:cs typeface="Times New Roman" pitchFamily="18" charset="0"/>
                        </a:rPr>
                        <a:t>Concrete operational</a:t>
                      </a:r>
                      <a:endParaRPr lang="en-US" sz="2000" dirty="0">
                        <a:latin typeface="Times New Roman" pitchFamily="18" charset="0"/>
                        <a:cs typeface="Times New Roman" pitchFamily="18" charset="0"/>
                      </a:endParaRPr>
                    </a:p>
                  </a:txBody>
                  <a:tcPr/>
                </a:tc>
                <a:tc>
                  <a:txBody>
                    <a:bodyPr/>
                    <a:lstStyle/>
                    <a:p>
                      <a:r>
                        <a:rPr lang="en-US" sz="2000" kern="1200" baseline="0" dirty="0">
                          <a:solidFill>
                            <a:schemeClr val="dk1"/>
                          </a:solidFill>
                          <a:latin typeface="Times New Roman" pitchFamily="18" charset="0"/>
                          <a:ea typeface="+mn-ea"/>
                          <a:cs typeface="Times New Roman" pitchFamily="18" charset="0"/>
                        </a:rPr>
                        <a:t>7–12 years</a:t>
                      </a:r>
                      <a:endParaRPr lang="en-US" sz="2000" dirty="0">
                        <a:latin typeface="Times New Roman" pitchFamily="18" charset="0"/>
                        <a:cs typeface="Times New Roman" pitchFamily="18" charset="0"/>
                      </a:endParaRPr>
                    </a:p>
                  </a:txBody>
                  <a:tcPr/>
                </a:tc>
                <a:tc>
                  <a:txBody>
                    <a:bodyPr/>
                    <a:lstStyle/>
                    <a:p>
                      <a:pPr algn="just"/>
                      <a:r>
                        <a:rPr lang="en-US" sz="2000" kern="1200" baseline="0" dirty="0">
                          <a:solidFill>
                            <a:schemeClr val="dk1"/>
                          </a:solidFill>
                          <a:latin typeface="Times New Roman" pitchFamily="18" charset="0"/>
                          <a:ea typeface="+mn-ea"/>
                          <a:cs typeface="Times New Roman" pitchFamily="18" charset="0"/>
                        </a:rPr>
                        <a:t>Mental operations applied to concrete events; mastery</a:t>
                      </a:r>
                    </a:p>
                    <a:p>
                      <a:pPr algn="just"/>
                      <a:r>
                        <a:rPr lang="en-US" sz="2000" kern="1200" baseline="0" dirty="0">
                          <a:solidFill>
                            <a:schemeClr val="dk1"/>
                          </a:solidFill>
                          <a:latin typeface="Times New Roman" pitchFamily="18" charset="0"/>
                          <a:ea typeface="+mn-ea"/>
                          <a:cs typeface="Times New Roman" pitchFamily="18" charset="0"/>
                        </a:rPr>
                        <a:t>Of conservation, </a:t>
                      </a:r>
                      <a:r>
                        <a:rPr lang="en-US" sz="2000" kern="1200" baseline="0" dirty="0" err="1">
                          <a:solidFill>
                            <a:schemeClr val="dk1"/>
                          </a:solidFill>
                          <a:latin typeface="Times New Roman" pitchFamily="18" charset="0"/>
                          <a:ea typeface="+mn-ea"/>
                          <a:cs typeface="Times New Roman" pitchFamily="18" charset="0"/>
                        </a:rPr>
                        <a:t>decentration</a:t>
                      </a:r>
                      <a:r>
                        <a:rPr lang="en-US" sz="2000" kern="1200" baseline="0" dirty="0">
                          <a:solidFill>
                            <a:schemeClr val="dk1"/>
                          </a:solidFill>
                          <a:latin typeface="Times New Roman" pitchFamily="18" charset="0"/>
                          <a:ea typeface="+mn-ea"/>
                          <a:cs typeface="Times New Roman" pitchFamily="18" charset="0"/>
                        </a:rPr>
                        <a:t> and concept of reversibility</a:t>
                      </a:r>
                      <a:endParaRPr lang="en-US" sz="20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996716">
                <a:tc>
                  <a:txBody>
                    <a:bodyPr/>
                    <a:lstStyle/>
                    <a:p>
                      <a:r>
                        <a:rPr lang="en-US" sz="2000" kern="1200" baseline="0" dirty="0">
                          <a:solidFill>
                            <a:schemeClr val="dk1"/>
                          </a:solidFill>
                          <a:latin typeface="Times New Roman" pitchFamily="18" charset="0"/>
                          <a:ea typeface="+mn-ea"/>
                          <a:cs typeface="Times New Roman" pitchFamily="18" charset="0"/>
                        </a:rPr>
                        <a:t>Formal operational</a:t>
                      </a:r>
                      <a:endParaRPr lang="en-US" sz="2000" dirty="0">
                        <a:latin typeface="Times New Roman" pitchFamily="18" charset="0"/>
                        <a:cs typeface="Times New Roman" pitchFamily="18" charset="0"/>
                      </a:endParaRPr>
                    </a:p>
                  </a:txBody>
                  <a:tcPr/>
                </a:tc>
                <a:tc>
                  <a:txBody>
                    <a:bodyPr/>
                    <a:lstStyle/>
                    <a:p>
                      <a:r>
                        <a:rPr lang="en-US" sz="2000" kern="1200" baseline="0" dirty="0">
                          <a:solidFill>
                            <a:schemeClr val="dk1"/>
                          </a:solidFill>
                          <a:latin typeface="Times New Roman" pitchFamily="18" charset="0"/>
                          <a:ea typeface="+mn-ea"/>
                          <a:cs typeface="Times New Roman" pitchFamily="18" charset="0"/>
                        </a:rPr>
                        <a:t>12 years–adulthood</a:t>
                      </a:r>
                      <a:endParaRPr lang="en-US" sz="2000" dirty="0">
                        <a:latin typeface="Times New Roman" pitchFamily="18" charset="0"/>
                        <a:cs typeface="Times New Roman" pitchFamily="18" charset="0"/>
                      </a:endParaRPr>
                    </a:p>
                  </a:txBody>
                  <a:tcPr/>
                </a:tc>
                <a:tc>
                  <a:txBody>
                    <a:bodyPr/>
                    <a:lstStyle/>
                    <a:p>
                      <a:pPr algn="just"/>
                      <a:r>
                        <a:rPr lang="en-US" sz="2000" kern="1200" baseline="0" dirty="0">
                          <a:solidFill>
                            <a:schemeClr val="dk1"/>
                          </a:solidFill>
                          <a:latin typeface="Times New Roman" pitchFamily="18" charset="0"/>
                          <a:ea typeface="+mn-ea"/>
                          <a:cs typeface="Times New Roman" pitchFamily="18" charset="0"/>
                        </a:rPr>
                        <a:t>Mental operations applied to abstract ideas; logical,</a:t>
                      </a:r>
                    </a:p>
                    <a:p>
                      <a:pPr algn="just"/>
                      <a:r>
                        <a:rPr lang="en-US" sz="2000" kern="1200" baseline="0" dirty="0">
                          <a:solidFill>
                            <a:schemeClr val="dk1"/>
                          </a:solidFill>
                          <a:latin typeface="Times New Roman" pitchFamily="18" charset="0"/>
                          <a:ea typeface="+mn-ea"/>
                          <a:cs typeface="Times New Roman" pitchFamily="18" charset="0"/>
                        </a:rPr>
                        <a:t>systematic thinking.</a:t>
                      </a:r>
                      <a:endParaRPr lang="en-US" sz="2000" dirty="0">
                        <a:latin typeface="Times New Roman" pitchFamily="18" charset="0"/>
                        <a:cs typeface="Times New Roman" pitchFamily="18" charset="0"/>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8229600" cy="808038"/>
          </a:xfrm>
        </p:spPr>
        <p:txBody>
          <a:bodyPr>
            <a:normAutofit fontScale="90000"/>
          </a:bodyPr>
          <a:lstStyle/>
          <a:p>
            <a:pPr lvl="0" algn="ctr"/>
            <a:r>
              <a:rPr lang="en-US" sz="4900" dirty="0">
                <a:latin typeface="Times New Roman" pitchFamily="18" charset="0"/>
                <a:cs typeface="Times New Roman" pitchFamily="18" charset="0"/>
              </a:rPr>
              <a:t>Kohlberg’s Theory of Moral Development</a:t>
            </a:r>
            <a:br>
              <a:rPr lang="en-US" dirty="0"/>
            </a:br>
            <a:endParaRPr lang="en-US" dirty="0"/>
          </a:p>
        </p:txBody>
      </p:sp>
      <p:sp>
        <p:nvSpPr>
          <p:cNvPr id="3" name="Content Placeholder 2"/>
          <p:cNvSpPr>
            <a:spLocks noGrp="1"/>
          </p:cNvSpPr>
          <p:nvPr>
            <p:ph idx="1"/>
          </p:nvPr>
        </p:nvSpPr>
        <p:spPr>
          <a:xfrm>
            <a:off x="0" y="1683025"/>
            <a:ext cx="12192000" cy="5062331"/>
          </a:xfrm>
        </p:spPr>
        <p:txBody>
          <a:bodyPr>
            <a:normAutofit lnSpcReduction="10000"/>
          </a:bodyPr>
          <a:lstStyle/>
          <a:p>
            <a:pPr algn="just"/>
            <a:r>
              <a:rPr lang="en-US" sz="4100" i="1" dirty="0">
                <a:latin typeface="Times New Roman" pitchFamily="18" charset="0"/>
                <a:cs typeface="Times New Roman" pitchFamily="18" charset="0"/>
              </a:rPr>
              <a:t>“Morality” </a:t>
            </a:r>
            <a:r>
              <a:rPr lang="en-US" sz="4100" dirty="0">
                <a:latin typeface="Times New Roman" pitchFamily="18" charset="0"/>
                <a:cs typeface="Times New Roman" pitchFamily="18" charset="0"/>
              </a:rPr>
              <a:t>involves the ability to discern right from wrong and to behave accordingly.</a:t>
            </a:r>
          </a:p>
          <a:p>
            <a:pPr algn="just"/>
            <a:endParaRPr lang="en-US" sz="4100" dirty="0">
              <a:latin typeface="Times New Roman" pitchFamily="18" charset="0"/>
              <a:cs typeface="Times New Roman" pitchFamily="18" charset="0"/>
            </a:endParaRPr>
          </a:p>
          <a:p>
            <a:pPr algn="just"/>
            <a:r>
              <a:rPr lang="en-US" sz="4100" dirty="0">
                <a:latin typeface="Times New Roman" pitchFamily="18" charset="0"/>
                <a:cs typeface="Times New Roman" pitchFamily="18" charset="0"/>
              </a:rPr>
              <a:t>His work was derived from much earlier work by Jean Piaget , who theorized that moral development is determined by cognitive development. By this he meant that the way individuals think out moral issues depends on their level of cognitive development.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 </a:t>
            </a:r>
            <a:r>
              <a:rPr lang="en-US" sz="3200" b="1">
                <a:latin typeface="Times New Roman" panose="02020603050405020304" pitchFamily="18" charset="0"/>
                <a:cs typeface="Times New Roman" panose="02020603050405020304" pitchFamily="18" charset="0"/>
              </a:rPr>
              <a:t>Multiple dimensions </a:t>
            </a:r>
          </a:p>
        </p:txBody>
      </p:sp>
      <p:sp>
        <p:nvSpPr>
          <p:cNvPr id="3" name="Content Placeholder 2"/>
          <p:cNvSpPr>
            <a:spLocks noGrp="1"/>
          </p:cNvSpPr>
          <p:nvPr>
            <p:ph idx="1"/>
          </p:nvPr>
        </p:nvSpPr>
        <p:spPr>
          <a:xfrm>
            <a:off x="609600" y="1174750"/>
            <a:ext cx="11593195" cy="4953000"/>
          </a:xfrm>
        </p:spPr>
        <p:txBody>
          <a:bodyPr/>
          <a:lstStyle/>
          <a:p>
            <a:r>
              <a:rPr lang="en-US" dirty="0"/>
              <a:t>Development involves the whole individual and all of his</a:t>
            </a:r>
          </a:p>
          <a:p>
            <a:pPr marL="0" indent="0">
              <a:buNone/>
            </a:pPr>
            <a:r>
              <a:rPr lang="en-US" dirty="0"/>
              <a:t>different aspects:</a:t>
            </a:r>
          </a:p>
          <a:p>
            <a:r>
              <a:rPr lang="en-US" dirty="0"/>
              <a:t>Physical (</a:t>
            </a:r>
            <a:r>
              <a:rPr lang="en-US" dirty="0">
                <a:sym typeface="+mn-ea"/>
              </a:rPr>
              <a:t>height and weight) </a:t>
            </a:r>
            <a:r>
              <a:rPr lang="en-US" dirty="0"/>
              <a:t>or </a:t>
            </a:r>
            <a:r>
              <a:rPr lang="en-US" dirty="0">
                <a:sym typeface="+mn-ea"/>
              </a:rPr>
              <a:t>Motor development- coordination  of </a:t>
            </a:r>
            <a:r>
              <a:rPr lang="en-US" dirty="0"/>
              <a:t>body movement  </a:t>
            </a:r>
          </a:p>
          <a:p>
            <a:pPr marL="0" indent="0">
              <a:buNone/>
            </a:pPr>
            <a:r>
              <a:rPr lang="en-US" dirty="0"/>
              <a:t>      1. Gross motor development (improvement of skills using large muscles in legs and arms </a:t>
            </a:r>
            <a:r>
              <a:rPr lang="en-US" dirty="0" err="1"/>
              <a:t>e.g</a:t>
            </a:r>
            <a:r>
              <a:rPr lang="en-US" dirty="0"/>
              <a:t> running, skipping or riding.</a:t>
            </a:r>
          </a:p>
          <a:p>
            <a:pPr marL="0" indent="0">
              <a:buNone/>
            </a:pPr>
            <a:r>
              <a:rPr lang="en-US" dirty="0"/>
              <a:t>      2. Fine motor development involves small muscles of hand and fingers. activities like grasping, holding, cutting etc.</a:t>
            </a:r>
          </a:p>
          <a:p>
            <a:r>
              <a:rPr lang="en-US" dirty="0"/>
              <a:t>Cognitive development: mental abilities, thinking, memory, cognition.</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040835"/>
            <a:ext cx="12046226" cy="4817165"/>
          </a:xfrm>
        </p:spPr>
        <p:txBody>
          <a:bodyPr>
            <a:normAutofit/>
          </a:bodyPr>
          <a:lstStyle/>
          <a:p>
            <a:pPr algn="just"/>
            <a:r>
              <a:rPr lang="en-US" dirty="0">
                <a:latin typeface="Times New Roman" pitchFamily="18" charset="0"/>
                <a:cs typeface="Times New Roman" pitchFamily="18" charset="0"/>
              </a:rPr>
              <a:t>Largely because of the various cognitive limitations that Piaget described, preadolescent children tend to think either in terms of concrete, unvarying rules (“It is always wrong to steal” or “I’ll be punished if I steal”) or in terms of the rules of society (“Good people don’t steal”).</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017" y="1789043"/>
            <a:ext cx="11953461" cy="5068957"/>
          </a:xfrm>
        </p:spPr>
        <p:txBody>
          <a:bodyPr>
            <a:normAutofit/>
          </a:bodyPr>
          <a:lstStyle/>
          <a:p>
            <a:pPr algn="just"/>
            <a:r>
              <a:rPr lang="en-US" dirty="0">
                <a:latin typeface="Times New Roman" pitchFamily="18" charset="0"/>
                <a:cs typeface="Times New Roman" pitchFamily="18" charset="0"/>
              </a:rPr>
              <a:t>Adolescents, however, have typically reached Piaget’s formal operational stage of cognitive development and can reason on a higher plane.</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 Because they are able to comprehend broad moral principles, they can understand that morality is not always black and white and that conflict can exist between two sets of socially accepted standard</a:t>
            </a:r>
            <a:r>
              <a:rPr lang="en-US" dirty="0"/>
              <a:t>s.</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270" y="1630017"/>
            <a:ext cx="12072730" cy="5227983"/>
          </a:xfrm>
        </p:spPr>
        <p:txBody>
          <a:bodyPr>
            <a:normAutofit/>
          </a:bodyPr>
          <a:lstStyle/>
          <a:p>
            <a:pPr algn="just"/>
            <a:r>
              <a:rPr lang="en-US" dirty="0">
                <a:latin typeface="Times New Roman" pitchFamily="18" charset="0"/>
                <a:cs typeface="Times New Roman" pitchFamily="18" charset="0"/>
              </a:rPr>
              <a:t>Kohlberg found that individuals progress through a series of three levels of moral development, each of which can be broken into two sublevels, yielding a total of six stages.</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Each stage represents a different approach to thinking about right and wrong.</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826" y="438943"/>
            <a:ext cx="10972800" cy="582613"/>
          </a:xfrm>
        </p:spPr>
        <p:txBody>
          <a:bodyPr>
            <a:normAutofit fontScale="90000"/>
          </a:bodyPr>
          <a:lstStyle/>
          <a:p>
            <a:r>
              <a:rPr lang="en-US" sz="4400" dirty="0">
                <a:latin typeface="Times New Roman" pitchFamily="18" charset="0"/>
                <a:cs typeface="Times New Roman" pitchFamily="18" charset="0"/>
              </a:rPr>
              <a:t>Preconventional level (3-7 years)</a:t>
            </a:r>
          </a:p>
        </p:txBody>
      </p:sp>
      <p:sp>
        <p:nvSpPr>
          <p:cNvPr id="3" name="Content Placeholder 2"/>
          <p:cNvSpPr>
            <a:spLocks noGrp="1"/>
          </p:cNvSpPr>
          <p:nvPr>
            <p:ph idx="1"/>
          </p:nvPr>
        </p:nvSpPr>
        <p:spPr>
          <a:xfrm>
            <a:off x="291548" y="1905000"/>
            <a:ext cx="10972800" cy="4953000"/>
          </a:xfrm>
        </p:spPr>
        <p:txBody>
          <a:bodyPr>
            <a:normAutofit/>
          </a:bodyPr>
          <a:lstStyle/>
          <a:p>
            <a:pPr algn="just"/>
            <a:r>
              <a:rPr lang="en-US" dirty="0">
                <a:latin typeface="Times New Roman" pitchFamily="18" charset="0"/>
                <a:cs typeface="Times New Roman" pitchFamily="18" charset="0"/>
              </a:rPr>
              <a:t>Younger children at the preconventional level think in terms of external authority. </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Acts are wrong because they are punished or right because they lead to positive consequences.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113" y="579439"/>
            <a:ext cx="9269896" cy="792162"/>
          </a:xfrm>
        </p:spPr>
        <p:txBody>
          <a:bodyPr>
            <a:normAutofit/>
          </a:bodyPr>
          <a:lstStyle/>
          <a:p>
            <a:r>
              <a:rPr lang="en-US" sz="4400" dirty="0">
                <a:latin typeface="Times New Roman" pitchFamily="18" charset="0"/>
                <a:cs typeface="Times New Roman" pitchFamily="18" charset="0"/>
              </a:rPr>
              <a:t>Conventional level (8-13 years)</a:t>
            </a:r>
          </a:p>
        </p:txBody>
      </p:sp>
      <p:sp>
        <p:nvSpPr>
          <p:cNvPr id="3" name="Content Placeholder 2"/>
          <p:cNvSpPr>
            <a:spLocks noGrp="1"/>
          </p:cNvSpPr>
          <p:nvPr>
            <p:ph idx="1"/>
          </p:nvPr>
        </p:nvSpPr>
        <p:spPr>
          <a:xfrm>
            <a:off x="463827" y="2027583"/>
            <a:ext cx="11463130" cy="4098581"/>
          </a:xfrm>
        </p:spPr>
        <p:txBody>
          <a:bodyPr>
            <a:noAutofit/>
          </a:bodyPr>
          <a:lstStyle/>
          <a:p>
            <a:pPr algn="just"/>
            <a:r>
              <a:rPr lang="en-US" dirty="0">
                <a:latin typeface="Times New Roman" pitchFamily="18" charset="0"/>
                <a:cs typeface="Times New Roman" pitchFamily="18" charset="0"/>
              </a:rPr>
              <a:t>Older children who have reached the conventional level of moral reasoning see rules as necessary for maintaining social order.</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They “internalize” these rules not to avoid punishment but to be virtuous and win approval from others. </a:t>
            </a:r>
          </a:p>
          <a:p>
            <a:pPr algn="just"/>
            <a:endParaRPr lang="en-US" dirty="0">
              <a:latin typeface="Times New Roman" pitchFamily="18" charset="0"/>
              <a:cs typeface="Times New Roman" pitchFamily="18" charset="0"/>
            </a:endParaRPr>
          </a:p>
          <a:p>
            <a:pPr algn="just">
              <a:buNone/>
            </a:pPr>
            <a:r>
              <a:rPr lang="en-US" dirty="0">
                <a:latin typeface="Times New Roman" pitchFamily="18" charset="0"/>
                <a:cs typeface="Times New Roman" pitchFamily="18" charset="0"/>
              </a:rPr>
              <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522" y="2468217"/>
            <a:ext cx="11648661" cy="5311808"/>
          </a:xfrm>
        </p:spPr>
        <p:txBody>
          <a:bodyPr/>
          <a:lstStyle/>
          <a:p>
            <a:endParaRPr lang="en-US" sz="2800"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Moral thinking at this stage is relatively inflexible. Rules are viewed as absolute guidelines that should be enforced rigidly.</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574" y="601317"/>
            <a:ext cx="10972800" cy="582613"/>
          </a:xfrm>
        </p:spPr>
        <p:txBody>
          <a:bodyPr>
            <a:normAutofit fontScale="90000"/>
          </a:bodyPr>
          <a:lstStyle/>
          <a:p>
            <a:r>
              <a:rPr lang="en-US" sz="4400" dirty="0">
                <a:latin typeface="Times New Roman" pitchFamily="18" charset="0"/>
                <a:cs typeface="Times New Roman" pitchFamily="18" charset="0"/>
              </a:rPr>
              <a:t>Post-conventional level (14 years onwards)</a:t>
            </a:r>
          </a:p>
        </p:txBody>
      </p:sp>
      <p:sp>
        <p:nvSpPr>
          <p:cNvPr id="3" name="Content Placeholder 2"/>
          <p:cNvSpPr>
            <a:spLocks noGrp="1"/>
          </p:cNvSpPr>
          <p:nvPr>
            <p:ph idx="1"/>
          </p:nvPr>
        </p:nvSpPr>
        <p:spPr>
          <a:xfrm>
            <a:off x="159027" y="2027583"/>
            <a:ext cx="11940208" cy="4717774"/>
          </a:xfrm>
        </p:spPr>
        <p:txBody>
          <a:bodyPr>
            <a:normAutofit/>
          </a:bodyPr>
          <a:lstStyle/>
          <a:p>
            <a:pPr algn="just"/>
            <a:r>
              <a:rPr lang="en-US" dirty="0">
                <a:latin typeface="Times New Roman" pitchFamily="18" charset="0"/>
                <a:cs typeface="Times New Roman" pitchFamily="18" charset="0"/>
              </a:rPr>
              <a:t>During adolescence, some youngsters move on to the post-conventional level, which involves working out a personal code of ethics.</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 Acceptance of rules is less rigid, and moral thinking shows some flexibility.</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17983"/>
            <a:ext cx="12192000" cy="5440016"/>
          </a:xfrm>
        </p:spPr>
        <p:txBody>
          <a:bodyPr>
            <a:normAutofit/>
          </a:bodyPr>
          <a:lstStyle/>
          <a:p>
            <a:endParaRPr lang="en-US" dirty="0"/>
          </a:p>
          <a:p>
            <a:pPr algn="just"/>
            <a:r>
              <a:rPr lang="en-US" sz="3500" dirty="0">
                <a:latin typeface="Times New Roman" pitchFamily="18" charset="0"/>
                <a:cs typeface="Times New Roman" pitchFamily="18" charset="0"/>
              </a:rPr>
              <a:t>Subjects at the </a:t>
            </a:r>
            <a:r>
              <a:rPr lang="en-US" sz="3500" dirty="0" err="1">
                <a:latin typeface="Times New Roman" pitchFamily="18" charset="0"/>
                <a:cs typeface="Times New Roman" pitchFamily="18" charset="0"/>
              </a:rPr>
              <a:t>postconventional</a:t>
            </a:r>
            <a:r>
              <a:rPr lang="en-US" sz="3500" dirty="0">
                <a:latin typeface="Times New Roman" pitchFamily="18" charset="0"/>
                <a:cs typeface="Times New Roman" pitchFamily="18" charset="0"/>
              </a:rPr>
              <a:t> level allow for the possibility that someone might not comply with some of society’s rules if they conflict with personal ethics.</a:t>
            </a:r>
          </a:p>
          <a:p>
            <a:pPr algn="just"/>
            <a:endParaRPr lang="en-US" sz="3500" dirty="0">
              <a:latin typeface="Times New Roman" pitchFamily="18" charset="0"/>
              <a:cs typeface="Times New Roman" pitchFamily="18" charset="0"/>
            </a:endParaRPr>
          </a:p>
          <a:p>
            <a:pPr algn="just"/>
            <a:r>
              <a:rPr lang="en-US" sz="3500" dirty="0">
                <a:latin typeface="Times New Roman" pitchFamily="18" charset="0"/>
                <a:cs typeface="Times New Roman" pitchFamily="18" charset="0"/>
              </a:rPr>
              <a:t>For example, subjects at this level might applaud a newspaper reporter who goes to jail rather than reveal a source of information who was promised anonymity.</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14267073"/>
              </p:ext>
            </p:extLst>
          </p:nvPr>
        </p:nvGraphicFramePr>
        <p:xfrm>
          <a:off x="1" y="0"/>
          <a:ext cx="12192001" cy="6857999"/>
        </p:xfrm>
        <a:graphic>
          <a:graphicData uri="http://schemas.openxmlformats.org/drawingml/2006/table">
            <a:tbl>
              <a:tblPr firstRow="1" bandRow="1">
                <a:tableStyleId>{5C22544A-7EE6-4342-B048-85BDC9FD1C3A}</a:tableStyleId>
              </a:tblPr>
              <a:tblGrid>
                <a:gridCol w="3992071">
                  <a:extLst>
                    <a:ext uri="{9D8B030D-6E8A-4147-A177-3AD203B41FA5}">
                      <a16:colId xmlns:a16="http://schemas.microsoft.com/office/drawing/2014/main" val="20000"/>
                    </a:ext>
                  </a:extLst>
                </a:gridCol>
                <a:gridCol w="4099965">
                  <a:extLst>
                    <a:ext uri="{9D8B030D-6E8A-4147-A177-3AD203B41FA5}">
                      <a16:colId xmlns:a16="http://schemas.microsoft.com/office/drawing/2014/main" val="20001"/>
                    </a:ext>
                  </a:extLst>
                </a:gridCol>
                <a:gridCol w="4099965">
                  <a:extLst>
                    <a:ext uri="{9D8B030D-6E8A-4147-A177-3AD203B41FA5}">
                      <a16:colId xmlns:a16="http://schemas.microsoft.com/office/drawing/2014/main" val="20002"/>
                    </a:ext>
                  </a:extLst>
                </a:gridCol>
              </a:tblGrid>
              <a:tr h="682550">
                <a:tc>
                  <a:txBody>
                    <a:bodyPr/>
                    <a:lstStyle/>
                    <a:p>
                      <a:pPr algn="ctr"/>
                      <a:r>
                        <a:rPr lang="en-US" sz="1800" b="1" kern="1200" baseline="0" dirty="0">
                          <a:solidFill>
                            <a:schemeClr val="lt1"/>
                          </a:solidFill>
                          <a:latin typeface="+mn-lt"/>
                          <a:ea typeface="+mn-ea"/>
                          <a:cs typeface="+mn-cs"/>
                        </a:rPr>
                        <a:t>Level</a:t>
                      </a:r>
                      <a:endParaRPr lang="en-US" dirty="0"/>
                    </a:p>
                  </a:txBody>
                  <a:tcPr/>
                </a:tc>
                <a:tc>
                  <a:txBody>
                    <a:bodyPr/>
                    <a:lstStyle/>
                    <a:p>
                      <a:pPr algn="ctr"/>
                      <a:r>
                        <a:rPr lang="en-US" sz="1800" b="1" kern="1200" baseline="0" dirty="0">
                          <a:solidFill>
                            <a:schemeClr val="lt1"/>
                          </a:solidFill>
                          <a:latin typeface="+mn-lt"/>
                          <a:ea typeface="+mn-ea"/>
                          <a:cs typeface="+mn-cs"/>
                        </a:rPr>
                        <a:t>In Favor of Stealing the Drug</a:t>
                      </a:r>
                      <a:endParaRPr lang="en-US" dirty="0"/>
                    </a:p>
                  </a:txBody>
                  <a:tcPr/>
                </a:tc>
                <a:tc>
                  <a:txBody>
                    <a:bodyPr/>
                    <a:lstStyle/>
                    <a:p>
                      <a:pPr algn="ctr"/>
                      <a:r>
                        <a:rPr lang="en-US" sz="1800" b="1" kern="1200" baseline="0" dirty="0">
                          <a:solidFill>
                            <a:schemeClr val="lt1"/>
                          </a:solidFill>
                          <a:latin typeface="+mn-lt"/>
                          <a:ea typeface="+mn-ea"/>
                          <a:cs typeface="+mn-cs"/>
                        </a:rPr>
                        <a:t>Against Stealing the Drug</a:t>
                      </a:r>
                      <a:endParaRPr lang="en-US" dirty="0"/>
                    </a:p>
                  </a:txBody>
                  <a:tcPr/>
                </a:tc>
                <a:extLst>
                  <a:ext uri="{0D108BD9-81ED-4DB2-BD59-A6C34878D82A}">
                    <a16:rowId xmlns:a16="http://schemas.microsoft.com/office/drawing/2014/main" val="10000"/>
                  </a:ext>
                </a:extLst>
              </a:tr>
              <a:tr h="2080151">
                <a:tc>
                  <a:txBody>
                    <a:bodyPr/>
                    <a:lstStyle/>
                    <a:p>
                      <a:r>
                        <a:rPr lang="en-US" sz="1600" i="1" kern="1200" baseline="0" dirty="0">
                          <a:solidFill>
                            <a:schemeClr val="dk1"/>
                          </a:solidFill>
                          <a:latin typeface="Times New Roman" pitchFamily="18" charset="0"/>
                          <a:ea typeface="+mn-ea"/>
                          <a:cs typeface="Times New Roman" pitchFamily="18" charset="0"/>
                        </a:rPr>
                        <a:t>Level 1 </a:t>
                      </a:r>
                      <a:r>
                        <a:rPr lang="en-US" sz="1600" i="1" kern="1200" baseline="0" dirty="0" err="1">
                          <a:solidFill>
                            <a:schemeClr val="dk1"/>
                          </a:solidFill>
                          <a:latin typeface="Times New Roman" pitchFamily="18" charset="0"/>
                          <a:ea typeface="+mn-ea"/>
                          <a:cs typeface="Times New Roman" pitchFamily="18" charset="0"/>
                        </a:rPr>
                        <a:t>Preconventional</a:t>
                      </a:r>
                      <a:endParaRPr lang="en-US" sz="1600" i="1" kern="1200" baseline="0" dirty="0">
                        <a:solidFill>
                          <a:schemeClr val="dk1"/>
                        </a:solidFill>
                        <a:latin typeface="Times New Roman" pitchFamily="18" charset="0"/>
                        <a:ea typeface="+mn-ea"/>
                        <a:cs typeface="Times New Roman" pitchFamily="18" charset="0"/>
                      </a:endParaRPr>
                    </a:p>
                    <a:p>
                      <a:r>
                        <a:rPr lang="en-US" sz="1600" kern="1200" baseline="0" dirty="0">
                          <a:solidFill>
                            <a:schemeClr val="dk1"/>
                          </a:solidFill>
                          <a:latin typeface="Times New Roman" pitchFamily="18" charset="0"/>
                          <a:ea typeface="+mn-ea"/>
                          <a:cs typeface="Times New Roman" pitchFamily="18" charset="0"/>
                        </a:rPr>
                        <a:t>morality: At this level, the</a:t>
                      </a:r>
                    </a:p>
                    <a:p>
                      <a:r>
                        <a:rPr lang="en-US" sz="1600" kern="1200" baseline="0" dirty="0">
                          <a:solidFill>
                            <a:schemeClr val="dk1"/>
                          </a:solidFill>
                          <a:latin typeface="Times New Roman" pitchFamily="18" charset="0"/>
                          <a:ea typeface="+mn-ea"/>
                          <a:cs typeface="Times New Roman" pitchFamily="18" charset="0"/>
                        </a:rPr>
                        <a:t>concrete interests of the</a:t>
                      </a:r>
                    </a:p>
                    <a:p>
                      <a:r>
                        <a:rPr lang="en-US" sz="1600" kern="1200" baseline="0" dirty="0">
                          <a:solidFill>
                            <a:schemeClr val="dk1"/>
                          </a:solidFill>
                          <a:latin typeface="Times New Roman" pitchFamily="18" charset="0"/>
                          <a:ea typeface="+mn-ea"/>
                          <a:cs typeface="Times New Roman" pitchFamily="18" charset="0"/>
                        </a:rPr>
                        <a:t>individual are considered in</a:t>
                      </a:r>
                    </a:p>
                    <a:p>
                      <a:r>
                        <a:rPr lang="en-US" sz="1600" kern="1200" baseline="0" dirty="0">
                          <a:solidFill>
                            <a:schemeClr val="dk1"/>
                          </a:solidFill>
                          <a:latin typeface="Times New Roman" pitchFamily="18" charset="0"/>
                          <a:ea typeface="+mn-ea"/>
                          <a:cs typeface="Times New Roman" pitchFamily="18" charset="0"/>
                        </a:rPr>
                        <a:t>terms of rewards and</a:t>
                      </a:r>
                    </a:p>
                    <a:p>
                      <a:r>
                        <a:rPr lang="en-US" sz="1600" kern="1200" baseline="0" dirty="0">
                          <a:solidFill>
                            <a:schemeClr val="dk1"/>
                          </a:solidFill>
                          <a:latin typeface="Times New Roman" pitchFamily="18" charset="0"/>
                          <a:ea typeface="+mn-ea"/>
                          <a:cs typeface="Times New Roman" pitchFamily="18" charset="0"/>
                        </a:rPr>
                        <a:t>punishments.</a:t>
                      </a:r>
                      <a:endParaRPr lang="en-US" sz="1600" dirty="0">
                        <a:latin typeface="Times New Roman" pitchFamily="18" charset="0"/>
                        <a:cs typeface="Times New Roman" pitchFamily="18" charset="0"/>
                      </a:endParaRPr>
                    </a:p>
                  </a:txBody>
                  <a:tcPr/>
                </a:tc>
                <a:tc>
                  <a:txBody>
                    <a:bodyPr/>
                    <a:lstStyle/>
                    <a:p>
                      <a:r>
                        <a:rPr lang="en-US" sz="1600" kern="1200" baseline="0" dirty="0">
                          <a:solidFill>
                            <a:schemeClr val="dk1"/>
                          </a:solidFill>
                          <a:latin typeface="Times New Roman" pitchFamily="18" charset="0"/>
                          <a:ea typeface="+mn-ea"/>
                          <a:cs typeface="Times New Roman" pitchFamily="18" charset="0"/>
                        </a:rPr>
                        <a:t>“If you let your wife die, you will get in trouble. You’ll be blamed for not spending the money to save her, and there’ll be an investigation of</a:t>
                      </a:r>
                    </a:p>
                    <a:p>
                      <a:r>
                        <a:rPr lang="en-US" sz="1600" kern="1200" baseline="0" dirty="0">
                          <a:solidFill>
                            <a:schemeClr val="dk1"/>
                          </a:solidFill>
                          <a:latin typeface="Times New Roman" pitchFamily="18" charset="0"/>
                          <a:ea typeface="+mn-ea"/>
                          <a:cs typeface="Times New Roman" pitchFamily="18" charset="0"/>
                        </a:rPr>
                        <a:t>you and the druggist for your wife’s death.”</a:t>
                      </a:r>
                      <a:endParaRPr lang="en-US" sz="1600" dirty="0">
                        <a:latin typeface="Times New Roman" pitchFamily="18" charset="0"/>
                        <a:cs typeface="Times New Roman" pitchFamily="18" charset="0"/>
                      </a:endParaRPr>
                    </a:p>
                  </a:txBody>
                  <a:tcPr/>
                </a:tc>
                <a:tc>
                  <a:txBody>
                    <a:bodyPr/>
                    <a:lstStyle/>
                    <a:p>
                      <a:r>
                        <a:rPr lang="en-US" sz="1600" kern="1200" baseline="0" dirty="0">
                          <a:solidFill>
                            <a:schemeClr val="dk1"/>
                          </a:solidFill>
                          <a:latin typeface="Times New Roman" pitchFamily="18" charset="0"/>
                          <a:ea typeface="+mn-ea"/>
                          <a:cs typeface="Times New Roman" pitchFamily="18" charset="0"/>
                        </a:rPr>
                        <a:t>“You shouldn’t steal the drug because you’ll be caught and sent to jail if you do. If you do get away, your conscience will bother you thinking how the police will catch up with you</a:t>
                      </a:r>
                    </a:p>
                    <a:p>
                      <a:r>
                        <a:rPr lang="en-US" sz="1600" kern="1200" baseline="0" dirty="0">
                          <a:solidFill>
                            <a:schemeClr val="dk1"/>
                          </a:solidFill>
                          <a:latin typeface="Times New Roman" pitchFamily="18" charset="0"/>
                          <a:ea typeface="+mn-ea"/>
                          <a:cs typeface="Times New Roman" pitchFamily="18" charset="0"/>
                        </a:rPr>
                        <a:t>at any minute.”</a:t>
                      </a:r>
                      <a:endParaRPr lang="en-US" sz="16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1657621">
                <a:tc>
                  <a:txBody>
                    <a:bodyPr/>
                    <a:lstStyle/>
                    <a:p>
                      <a:r>
                        <a:rPr lang="en-US" sz="1600" i="1" kern="1200" baseline="0" dirty="0">
                          <a:solidFill>
                            <a:schemeClr val="dk1"/>
                          </a:solidFill>
                          <a:latin typeface="Times New Roman" pitchFamily="18" charset="0"/>
                          <a:ea typeface="+mn-ea"/>
                          <a:cs typeface="Times New Roman" pitchFamily="18" charset="0"/>
                        </a:rPr>
                        <a:t>Level 2 Conventional morality:</a:t>
                      </a:r>
                    </a:p>
                    <a:p>
                      <a:r>
                        <a:rPr lang="en-US" sz="1600" kern="1200" baseline="0" dirty="0">
                          <a:solidFill>
                            <a:schemeClr val="dk1"/>
                          </a:solidFill>
                          <a:latin typeface="Times New Roman" pitchFamily="18" charset="0"/>
                          <a:ea typeface="+mn-ea"/>
                          <a:cs typeface="Times New Roman" pitchFamily="18" charset="0"/>
                        </a:rPr>
                        <a:t>At this level, people approach</a:t>
                      </a:r>
                    </a:p>
                    <a:p>
                      <a:r>
                        <a:rPr lang="en-US" sz="1600" kern="1200" baseline="0" dirty="0">
                          <a:solidFill>
                            <a:schemeClr val="dk1"/>
                          </a:solidFill>
                          <a:latin typeface="Times New Roman" pitchFamily="18" charset="0"/>
                          <a:ea typeface="+mn-ea"/>
                          <a:cs typeface="Times New Roman" pitchFamily="18" charset="0"/>
                        </a:rPr>
                        <a:t>moral problems as members</a:t>
                      </a:r>
                    </a:p>
                    <a:p>
                      <a:r>
                        <a:rPr lang="en-US" sz="1600" kern="1200" baseline="0" dirty="0">
                          <a:solidFill>
                            <a:schemeClr val="dk1"/>
                          </a:solidFill>
                          <a:latin typeface="Times New Roman" pitchFamily="18" charset="0"/>
                          <a:ea typeface="+mn-ea"/>
                          <a:cs typeface="Times New Roman" pitchFamily="18" charset="0"/>
                        </a:rPr>
                        <a:t>of society. They are interested</a:t>
                      </a:r>
                    </a:p>
                    <a:p>
                      <a:r>
                        <a:rPr lang="en-US" sz="1600" kern="1200" baseline="0" dirty="0">
                          <a:solidFill>
                            <a:schemeClr val="dk1"/>
                          </a:solidFill>
                          <a:latin typeface="Times New Roman" pitchFamily="18" charset="0"/>
                          <a:ea typeface="+mn-ea"/>
                          <a:cs typeface="Times New Roman" pitchFamily="18" charset="0"/>
                        </a:rPr>
                        <a:t>in pleasing others by acting as</a:t>
                      </a:r>
                    </a:p>
                    <a:p>
                      <a:r>
                        <a:rPr lang="en-US" sz="1600" kern="1200" baseline="0" dirty="0">
                          <a:solidFill>
                            <a:schemeClr val="dk1"/>
                          </a:solidFill>
                          <a:latin typeface="Times New Roman" pitchFamily="18" charset="0"/>
                          <a:ea typeface="+mn-ea"/>
                          <a:cs typeface="Times New Roman" pitchFamily="18" charset="0"/>
                        </a:rPr>
                        <a:t>good members of society.</a:t>
                      </a:r>
                      <a:endParaRPr lang="en-US" sz="1600" dirty="0">
                        <a:latin typeface="Times New Roman" pitchFamily="18" charset="0"/>
                        <a:cs typeface="Times New Roman" pitchFamily="18" charset="0"/>
                      </a:endParaRPr>
                    </a:p>
                  </a:txBody>
                  <a:tcPr/>
                </a:tc>
                <a:tc>
                  <a:txBody>
                    <a:bodyPr/>
                    <a:lstStyle/>
                    <a:p>
                      <a:r>
                        <a:rPr lang="en-US" sz="1600" kern="1200" baseline="0" dirty="0">
                          <a:solidFill>
                            <a:schemeClr val="dk1"/>
                          </a:solidFill>
                          <a:latin typeface="Times New Roman" pitchFamily="18" charset="0"/>
                          <a:ea typeface="+mn-ea"/>
                          <a:cs typeface="Times New Roman" pitchFamily="18" charset="0"/>
                        </a:rPr>
                        <a:t>“If you let your wife die, you’ll never be able to look anybody in the face again.”</a:t>
                      </a:r>
                      <a:endParaRPr lang="en-US" sz="1600" dirty="0">
                        <a:latin typeface="Times New Roman" pitchFamily="18" charset="0"/>
                        <a:cs typeface="Times New Roman" pitchFamily="18" charset="0"/>
                      </a:endParaRPr>
                    </a:p>
                  </a:txBody>
                  <a:tcPr/>
                </a:tc>
                <a:tc>
                  <a:txBody>
                    <a:bodyPr/>
                    <a:lstStyle/>
                    <a:p>
                      <a:r>
                        <a:rPr lang="en-US" sz="1600" kern="1200" baseline="0" dirty="0">
                          <a:solidFill>
                            <a:schemeClr val="dk1"/>
                          </a:solidFill>
                          <a:latin typeface="Times New Roman" pitchFamily="18" charset="0"/>
                          <a:ea typeface="+mn-ea"/>
                          <a:cs typeface="Times New Roman" pitchFamily="18" charset="0"/>
                        </a:rPr>
                        <a:t>“After you steal the drug, you’ll feel bad thinking how you’ve brought dishonor on your family and yourself; you won’t be able to face anyone</a:t>
                      </a:r>
                    </a:p>
                    <a:p>
                      <a:r>
                        <a:rPr lang="en-US" sz="1600" kern="1200" baseline="0" dirty="0">
                          <a:solidFill>
                            <a:schemeClr val="dk1"/>
                          </a:solidFill>
                          <a:latin typeface="Times New Roman" pitchFamily="18" charset="0"/>
                          <a:ea typeface="+mn-ea"/>
                          <a:cs typeface="Times New Roman" pitchFamily="18" charset="0"/>
                        </a:rPr>
                        <a:t>again.”</a:t>
                      </a:r>
                      <a:endParaRPr lang="en-US" sz="16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2437677">
                <a:tc>
                  <a:txBody>
                    <a:bodyPr/>
                    <a:lstStyle/>
                    <a:p>
                      <a:r>
                        <a:rPr lang="en-US" sz="1600" i="1" kern="1200" baseline="0" dirty="0">
                          <a:solidFill>
                            <a:schemeClr val="dk1"/>
                          </a:solidFill>
                          <a:latin typeface="Times New Roman" pitchFamily="18" charset="0"/>
                          <a:ea typeface="+mn-ea"/>
                          <a:cs typeface="Times New Roman" pitchFamily="18" charset="0"/>
                        </a:rPr>
                        <a:t>Level 3 </a:t>
                      </a:r>
                      <a:r>
                        <a:rPr lang="en-US" sz="1600" i="1" kern="1200" baseline="0" dirty="0" err="1">
                          <a:solidFill>
                            <a:schemeClr val="dk1"/>
                          </a:solidFill>
                          <a:latin typeface="Times New Roman" pitchFamily="18" charset="0"/>
                          <a:ea typeface="+mn-ea"/>
                          <a:cs typeface="Times New Roman" pitchFamily="18" charset="0"/>
                        </a:rPr>
                        <a:t>Postconventional</a:t>
                      </a:r>
                      <a:endParaRPr lang="en-US" sz="1600" i="1" kern="1200" baseline="0" dirty="0">
                        <a:solidFill>
                          <a:schemeClr val="dk1"/>
                        </a:solidFill>
                        <a:latin typeface="Times New Roman" pitchFamily="18" charset="0"/>
                        <a:ea typeface="+mn-ea"/>
                        <a:cs typeface="Times New Roman" pitchFamily="18" charset="0"/>
                      </a:endParaRPr>
                    </a:p>
                    <a:p>
                      <a:r>
                        <a:rPr lang="en-US" sz="1600" kern="1200" baseline="0" dirty="0">
                          <a:solidFill>
                            <a:schemeClr val="dk1"/>
                          </a:solidFill>
                          <a:latin typeface="Times New Roman" pitchFamily="18" charset="0"/>
                          <a:ea typeface="+mn-ea"/>
                          <a:cs typeface="Times New Roman" pitchFamily="18" charset="0"/>
                        </a:rPr>
                        <a:t>morality: At this level, people</a:t>
                      </a:r>
                    </a:p>
                    <a:p>
                      <a:r>
                        <a:rPr lang="en-US" sz="1600" kern="1200" baseline="0" dirty="0">
                          <a:solidFill>
                            <a:schemeClr val="dk1"/>
                          </a:solidFill>
                          <a:latin typeface="Times New Roman" pitchFamily="18" charset="0"/>
                          <a:ea typeface="+mn-ea"/>
                          <a:cs typeface="Times New Roman" pitchFamily="18" charset="0"/>
                        </a:rPr>
                        <a:t>use moral principles which are</a:t>
                      </a:r>
                    </a:p>
                    <a:p>
                      <a:r>
                        <a:rPr lang="en-US" sz="1600" kern="1200" baseline="0" dirty="0">
                          <a:solidFill>
                            <a:schemeClr val="dk1"/>
                          </a:solidFill>
                          <a:latin typeface="Times New Roman" pitchFamily="18" charset="0"/>
                          <a:ea typeface="+mn-ea"/>
                          <a:cs typeface="Times New Roman" pitchFamily="18" charset="0"/>
                        </a:rPr>
                        <a:t>seen as broader than those of</a:t>
                      </a:r>
                    </a:p>
                    <a:p>
                      <a:r>
                        <a:rPr lang="en-US" sz="1600" kern="1200" baseline="0" dirty="0">
                          <a:solidFill>
                            <a:schemeClr val="dk1"/>
                          </a:solidFill>
                          <a:latin typeface="Times New Roman" pitchFamily="18" charset="0"/>
                          <a:ea typeface="+mn-ea"/>
                          <a:cs typeface="Times New Roman" pitchFamily="18" charset="0"/>
                        </a:rPr>
                        <a:t>any particular society.</a:t>
                      </a:r>
                      <a:endParaRPr lang="en-US" sz="1600" dirty="0">
                        <a:latin typeface="Times New Roman" pitchFamily="18" charset="0"/>
                        <a:cs typeface="Times New Roman" pitchFamily="18" charset="0"/>
                      </a:endParaRPr>
                    </a:p>
                  </a:txBody>
                  <a:tcPr/>
                </a:tc>
                <a:tc>
                  <a:txBody>
                    <a:bodyPr/>
                    <a:lstStyle/>
                    <a:p>
                      <a:r>
                        <a:rPr lang="en-US" sz="1600" kern="1200" baseline="0" dirty="0">
                          <a:solidFill>
                            <a:schemeClr val="dk1"/>
                          </a:solidFill>
                          <a:latin typeface="Times New Roman" pitchFamily="18" charset="0"/>
                          <a:ea typeface="+mn-ea"/>
                          <a:cs typeface="Times New Roman" pitchFamily="18" charset="0"/>
                        </a:rPr>
                        <a:t>“If you don’t steal the drug, and if you let your wife die, you’ll always condemn yourself for it afterward. You won’t be blamed and you’ll have lived up to the outside rule of the law, but you won't have lived up to your own conscience and standards of honesty.”</a:t>
                      </a:r>
                      <a:endParaRPr lang="en-US" sz="1600" dirty="0">
                        <a:latin typeface="Times New Roman" pitchFamily="18" charset="0"/>
                        <a:cs typeface="Times New Roman" pitchFamily="18" charset="0"/>
                      </a:endParaRPr>
                    </a:p>
                  </a:txBody>
                  <a:tcPr/>
                </a:tc>
                <a:tc>
                  <a:txBody>
                    <a:bodyPr/>
                    <a:lstStyle/>
                    <a:p>
                      <a:r>
                        <a:rPr lang="en-US" sz="1600" kern="1200" baseline="0" dirty="0">
                          <a:solidFill>
                            <a:schemeClr val="dk1"/>
                          </a:solidFill>
                          <a:latin typeface="Times New Roman" pitchFamily="18" charset="0"/>
                          <a:ea typeface="+mn-ea"/>
                          <a:cs typeface="Times New Roman" pitchFamily="18" charset="0"/>
                        </a:rPr>
                        <a:t>“If you steal the drug, you won’t be blamed by other people, but you’ll condemn yourself because you won’t</a:t>
                      </a:r>
                    </a:p>
                    <a:p>
                      <a:r>
                        <a:rPr lang="en-US" sz="1600" kern="1200" baseline="0" dirty="0">
                          <a:solidFill>
                            <a:schemeClr val="dk1"/>
                          </a:solidFill>
                          <a:latin typeface="Times New Roman" pitchFamily="18" charset="0"/>
                          <a:ea typeface="+mn-ea"/>
                          <a:cs typeface="Times New Roman" pitchFamily="18" charset="0"/>
                        </a:rPr>
                        <a:t>have lived up to your own conscience and standards of honesty.”</a:t>
                      </a:r>
                      <a:endParaRPr lang="en-US" sz="16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866664833"/>
              </p:ext>
            </p:extLst>
          </p:nvPr>
        </p:nvGraphicFramePr>
        <p:xfrm>
          <a:off x="0" y="0"/>
          <a:ext cx="12192000" cy="6857998"/>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gridCol w="4064000">
                  <a:extLst>
                    <a:ext uri="{9D8B030D-6E8A-4147-A177-3AD203B41FA5}">
                      <a16:colId xmlns:a16="http://schemas.microsoft.com/office/drawing/2014/main" val="20002"/>
                    </a:ext>
                  </a:extLst>
                </a:gridCol>
              </a:tblGrid>
              <a:tr h="590433">
                <a:tc>
                  <a:txBody>
                    <a:bodyPr/>
                    <a:lstStyle/>
                    <a:p>
                      <a:r>
                        <a:rPr lang="en-US" sz="2300" dirty="0" err="1">
                          <a:latin typeface="Times New Roman" pitchFamily="18" charset="0"/>
                          <a:cs typeface="Times New Roman" pitchFamily="18" charset="0"/>
                        </a:rPr>
                        <a:t>Preconventional</a:t>
                      </a:r>
                      <a:endParaRPr lang="en-US" sz="2300" dirty="0">
                        <a:latin typeface="Times New Roman" pitchFamily="18" charset="0"/>
                        <a:cs typeface="Times New Roman" pitchFamily="18" charset="0"/>
                      </a:endParaRPr>
                    </a:p>
                  </a:txBody>
                  <a:tcPr/>
                </a:tc>
                <a:tc>
                  <a:txBody>
                    <a:bodyPr/>
                    <a:lstStyle/>
                    <a:p>
                      <a:r>
                        <a:rPr lang="en-US" sz="2300" dirty="0">
                          <a:latin typeface="Times New Roman" pitchFamily="18" charset="0"/>
                          <a:cs typeface="Times New Roman" pitchFamily="18" charset="0"/>
                        </a:rPr>
                        <a:t>Conventional</a:t>
                      </a:r>
                    </a:p>
                  </a:txBody>
                  <a:tcPr/>
                </a:tc>
                <a:tc>
                  <a:txBody>
                    <a:bodyPr/>
                    <a:lstStyle/>
                    <a:p>
                      <a:r>
                        <a:rPr lang="en-US" sz="2300" dirty="0">
                          <a:latin typeface="Times New Roman" pitchFamily="18" charset="0"/>
                          <a:cs typeface="Times New Roman" pitchFamily="18" charset="0"/>
                        </a:rPr>
                        <a:t>Post conventional level</a:t>
                      </a:r>
                    </a:p>
                  </a:txBody>
                  <a:tcPr/>
                </a:tc>
                <a:extLst>
                  <a:ext uri="{0D108BD9-81ED-4DB2-BD59-A6C34878D82A}">
                    <a16:rowId xmlns:a16="http://schemas.microsoft.com/office/drawing/2014/main" val="10000"/>
                  </a:ext>
                </a:extLst>
              </a:tr>
              <a:tr h="511767">
                <a:tc>
                  <a:txBody>
                    <a:bodyPr/>
                    <a:lstStyle/>
                    <a:p>
                      <a:r>
                        <a:rPr lang="en-US" sz="2300" b="1" kern="1200" baseline="0" dirty="0">
                          <a:solidFill>
                            <a:schemeClr val="dk1"/>
                          </a:solidFill>
                          <a:latin typeface="Times New Roman" pitchFamily="18" charset="0"/>
                          <a:ea typeface="+mn-ea"/>
                          <a:cs typeface="Times New Roman" pitchFamily="18" charset="0"/>
                        </a:rPr>
                        <a:t>Stage 1</a:t>
                      </a:r>
                      <a:endParaRPr lang="en-US" sz="2300" dirty="0">
                        <a:latin typeface="Times New Roman" pitchFamily="18" charset="0"/>
                        <a:cs typeface="Times New Roman" pitchFamily="18" charset="0"/>
                      </a:endParaRPr>
                    </a:p>
                  </a:txBody>
                  <a:tcPr/>
                </a:tc>
                <a:tc>
                  <a:txBody>
                    <a:bodyPr/>
                    <a:lstStyle/>
                    <a:p>
                      <a:r>
                        <a:rPr lang="en-US" sz="2300" b="1" kern="1200" baseline="0" dirty="0">
                          <a:solidFill>
                            <a:schemeClr val="dk1"/>
                          </a:solidFill>
                          <a:latin typeface="Times New Roman" pitchFamily="18" charset="0"/>
                          <a:ea typeface="+mn-ea"/>
                          <a:cs typeface="Times New Roman" pitchFamily="18" charset="0"/>
                        </a:rPr>
                        <a:t>Stage 3</a:t>
                      </a:r>
                      <a:endParaRPr lang="en-US" sz="2300" dirty="0">
                        <a:latin typeface="Times New Roman" pitchFamily="18" charset="0"/>
                        <a:cs typeface="Times New Roman" pitchFamily="18" charset="0"/>
                      </a:endParaRPr>
                    </a:p>
                  </a:txBody>
                  <a:tcPr/>
                </a:tc>
                <a:tc>
                  <a:txBody>
                    <a:bodyPr/>
                    <a:lstStyle/>
                    <a:p>
                      <a:r>
                        <a:rPr lang="en-US" sz="2300" b="1" kern="1200" baseline="0" dirty="0">
                          <a:solidFill>
                            <a:schemeClr val="dk1"/>
                          </a:solidFill>
                          <a:latin typeface="Times New Roman" pitchFamily="18" charset="0"/>
                          <a:ea typeface="+mn-ea"/>
                          <a:cs typeface="Times New Roman" pitchFamily="18" charset="0"/>
                        </a:rPr>
                        <a:t>Stage 5</a:t>
                      </a:r>
                      <a:endParaRPr lang="en-US" sz="23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917652">
                <a:tc>
                  <a:txBody>
                    <a:bodyPr/>
                    <a:lstStyle/>
                    <a:p>
                      <a:r>
                        <a:rPr lang="en-US" sz="2300" b="1" kern="1200" baseline="0" dirty="0">
                          <a:solidFill>
                            <a:schemeClr val="dk1"/>
                          </a:solidFill>
                          <a:latin typeface="Times New Roman" pitchFamily="18" charset="0"/>
                          <a:ea typeface="+mn-ea"/>
                          <a:cs typeface="Times New Roman" pitchFamily="18" charset="0"/>
                        </a:rPr>
                        <a:t>Punishment</a:t>
                      </a:r>
                    </a:p>
                    <a:p>
                      <a:r>
                        <a:rPr lang="en-US" sz="2300" b="1" kern="1200" baseline="0" dirty="0">
                          <a:solidFill>
                            <a:schemeClr val="dk1"/>
                          </a:solidFill>
                          <a:latin typeface="Times New Roman" pitchFamily="18" charset="0"/>
                          <a:ea typeface="+mn-ea"/>
                          <a:cs typeface="Times New Roman" pitchFamily="18" charset="0"/>
                        </a:rPr>
                        <a:t>orientation</a:t>
                      </a:r>
                      <a:endParaRPr lang="en-US" sz="2300" dirty="0">
                        <a:latin typeface="Times New Roman" pitchFamily="18" charset="0"/>
                        <a:cs typeface="Times New Roman" pitchFamily="18" charset="0"/>
                      </a:endParaRPr>
                    </a:p>
                  </a:txBody>
                  <a:tcPr/>
                </a:tc>
                <a:tc>
                  <a:txBody>
                    <a:bodyPr/>
                    <a:lstStyle/>
                    <a:p>
                      <a:r>
                        <a:rPr lang="en-US" sz="2300" b="1" kern="1200" baseline="0" dirty="0">
                          <a:solidFill>
                            <a:schemeClr val="dk1"/>
                          </a:solidFill>
                          <a:latin typeface="Times New Roman" pitchFamily="18" charset="0"/>
                          <a:ea typeface="+mn-ea"/>
                          <a:cs typeface="Times New Roman" pitchFamily="18" charset="0"/>
                        </a:rPr>
                        <a:t>Good boy/good</a:t>
                      </a:r>
                    </a:p>
                    <a:p>
                      <a:r>
                        <a:rPr lang="en-US" sz="2300" b="1" kern="1200" baseline="0" dirty="0">
                          <a:solidFill>
                            <a:schemeClr val="dk1"/>
                          </a:solidFill>
                          <a:latin typeface="Times New Roman" pitchFamily="18" charset="0"/>
                          <a:ea typeface="+mn-ea"/>
                          <a:cs typeface="Times New Roman" pitchFamily="18" charset="0"/>
                        </a:rPr>
                        <a:t>girl orientation</a:t>
                      </a:r>
                      <a:endParaRPr lang="en-US" sz="2300" dirty="0">
                        <a:latin typeface="Times New Roman" pitchFamily="18" charset="0"/>
                        <a:cs typeface="Times New Roman" pitchFamily="18" charset="0"/>
                      </a:endParaRPr>
                    </a:p>
                  </a:txBody>
                  <a:tcPr/>
                </a:tc>
                <a:tc>
                  <a:txBody>
                    <a:bodyPr/>
                    <a:lstStyle/>
                    <a:p>
                      <a:r>
                        <a:rPr lang="en-US" sz="2300" b="1" kern="1200" baseline="0" dirty="0">
                          <a:solidFill>
                            <a:schemeClr val="dk1"/>
                          </a:solidFill>
                          <a:latin typeface="Times New Roman" pitchFamily="18" charset="0"/>
                          <a:ea typeface="+mn-ea"/>
                          <a:cs typeface="Times New Roman" pitchFamily="18" charset="0"/>
                        </a:rPr>
                        <a:t>Social contract</a:t>
                      </a:r>
                    </a:p>
                    <a:p>
                      <a:r>
                        <a:rPr lang="en-US" sz="2300" b="1" kern="1200" baseline="0" dirty="0">
                          <a:solidFill>
                            <a:schemeClr val="dk1"/>
                          </a:solidFill>
                          <a:latin typeface="Times New Roman" pitchFamily="18" charset="0"/>
                          <a:ea typeface="+mn-ea"/>
                          <a:cs typeface="Times New Roman" pitchFamily="18" charset="0"/>
                        </a:rPr>
                        <a:t>orientation</a:t>
                      </a:r>
                      <a:endParaRPr lang="en-US" sz="23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1729421">
                <a:tc>
                  <a:txBody>
                    <a:bodyPr/>
                    <a:lstStyle/>
                    <a:p>
                      <a:r>
                        <a:rPr lang="en-US" sz="2300" kern="1200" baseline="0" dirty="0">
                          <a:solidFill>
                            <a:schemeClr val="dk1"/>
                          </a:solidFill>
                          <a:latin typeface="Times New Roman" pitchFamily="18" charset="0"/>
                          <a:ea typeface="+mn-ea"/>
                          <a:cs typeface="Times New Roman" pitchFamily="18" charset="0"/>
                        </a:rPr>
                        <a:t>Right and wrong Is determined by what is</a:t>
                      </a:r>
                    </a:p>
                    <a:p>
                      <a:r>
                        <a:rPr lang="en-US" sz="2300" kern="1200" baseline="0" dirty="0">
                          <a:solidFill>
                            <a:schemeClr val="dk1"/>
                          </a:solidFill>
                          <a:latin typeface="Times New Roman" pitchFamily="18" charset="0"/>
                          <a:ea typeface="+mn-ea"/>
                          <a:cs typeface="Times New Roman" pitchFamily="18" charset="0"/>
                        </a:rPr>
                        <a:t>punished.</a:t>
                      </a:r>
                      <a:endParaRPr lang="en-US" sz="2300" dirty="0">
                        <a:latin typeface="Times New Roman" pitchFamily="18" charset="0"/>
                        <a:cs typeface="Times New Roman" pitchFamily="18" charset="0"/>
                      </a:endParaRPr>
                    </a:p>
                  </a:txBody>
                  <a:tcPr/>
                </a:tc>
                <a:tc>
                  <a:txBody>
                    <a:bodyPr/>
                    <a:lstStyle/>
                    <a:p>
                      <a:r>
                        <a:rPr lang="en-US" sz="2300" kern="1200" baseline="0" dirty="0">
                          <a:solidFill>
                            <a:schemeClr val="dk1"/>
                          </a:solidFill>
                          <a:latin typeface="Times New Roman" pitchFamily="18" charset="0"/>
                          <a:ea typeface="+mn-ea"/>
                          <a:cs typeface="Times New Roman" pitchFamily="18" charset="0"/>
                        </a:rPr>
                        <a:t>Right and wrong Is determined by close others’ approval or disapproval.</a:t>
                      </a:r>
                      <a:endParaRPr lang="en-US" sz="2300" dirty="0">
                        <a:latin typeface="Times New Roman" pitchFamily="18" charset="0"/>
                        <a:cs typeface="Times New Roman" pitchFamily="18" charset="0"/>
                      </a:endParaRPr>
                    </a:p>
                  </a:txBody>
                  <a:tcPr/>
                </a:tc>
                <a:tc>
                  <a:txBody>
                    <a:bodyPr/>
                    <a:lstStyle/>
                    <a:p>
                      <a:r>
                        <a:rPr lang="en-US" sz="2300" kern="1200" baseline="0" dirty="0">
                          <a:solidFill>
                            <a:schemeClr val="dk1"/>
                          </a:solidFill>
                          <a:latin typeface="Times New Roman" pitchFamily="18" charset="0"/>
                          <a:ea typeface="+mn-ea"/>
                          <a:cs typeface="Times New Roman" pitchFamily="18" charset="0"/>
                        </a:rPr>
                        <a:t>Right and wrong is determined by society’s rules, which are viewed as </a:t>
                      </a:r>
                      <a:r>
                        <a:rPr lang="en-US" sz="2300" kern="1200" baseline="0" dirty="0">
                          <a:solidFill>
                            <a:schemeClr val="bg1"/>
                          </a:solidFill>
                          <a:latin typeface="Times New Roman" pitchFamily="18" charset="0"/>
                          <a:ea typeface="+mn-ea"/>
                          <a:cs typeface="Times New Roman" pitchFamily="18" charset="0"/>
                        </a:rPr>
                        <a:t>fallible</a:t>
                      </a:r>
                      <a:r>
                        <a:rPr lang="en-US" sz="2300" kern="1200" baseline="0" dirty="0">
                          <a:solidFill>
                            <a:schemeClr val="dk1"/>
                          </a:solidFill>
                          <a:latin typeface="Times New Roman" pitchFamily="18" charset="0"/>
                          <a:ea typeface="+mn-ea"/>
                          <a:cs typeface="Times New Roman" pitchFamily="18" charset="0"/>
                        </a:rPr>
                        <a:t> rather than absolute.</a:t>
                      </a:r>
                      <a:endParaRPr lang="en-US" sz="23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511767">
                <a:tc>
                  <a:txBody>
                    <a:bodyPr/>
                    <a:lstStyle/>
                    <a:p>
                      <a:r>
                        <a:rPr lang="en-US" sz="2300" b="1" kern="1200" baseline="0" dirty="0">
                          <a:solidFill>
                            <a:schemeClr val="dk1"/>
                          </a:solidFill>
                          <a:latin typeface="Times New Roman" pitchFamily="18" charset="0"/>
                          <a:ea typeface="+mn-ea"/>
                          <a:cs typeface="Times New Roman" pitchFamily="18" charset="0"/>
                        </a:rPr>
                        <a:t>Stage 2</a:t>
                      </a:r>
                      <a:endParaRPr lang="en-US" sz="2300" dirty="0">
                        <a:latin typeface="Times New Roman" pitchFamily="18" charset="0"/>
                        <a:cs typeface="Times New Roman" pitchFamily="18" charset="0"/>
                      </a:endParaRPr>
                    </a:p>
                  </a:txBody>
                  <a:tcPr/>
                </a:tc>
                <a:tc>
                  <a:txBody>
                    <a:bodyPr/>
                    <a:lstStyle/>
                    <a:p>
                      <a:r>
                        <a:rPr lang="en-US" sz="2300" b="1" kern="1200" baseline="0" dirty="0">
                          <a:solidFill>
                            <a:schemeClr val="dk1"/>
                          </a:solidFill>
                          <a:latin typeface="Times New Roman" pitchFamily="18" charset="0"/>
                          <a:ea typeface="+mn-ea"/>
                          <a:cs typeface="Times New Roman" pitchFamily="18" charset="0"/>
                        </a:rPr>
                        <a:t>Stage 4</a:t>
                      </a:r>
                      <a:endParaRPr lang="en-US" sz="2300" dirty="0">
                        <a:latin typeface="Times New Roman" pitchFamily="18" charset="0"/>
                        <a:cs typeface="Times New Roman" pitchFamily="18" charset="0"/>
                      </a:endParaRPr>
                    </a:p>
                  </a:txBody>
                  <a:tcPr/>
                </a:tc>
                <a:tc>
                  <a:txBody>
                    <a:bodyPr/>
                    <a:lstStyle/>
                    <a:p>
                      <a:r>
                        <a:rPr lang="en-US" sz="2300" b="1" kern="1200" baseline="0" dirty="0">
                          <a:solidFill>
                            <a:schemeClr val="dk1"/>
                          </a:solidFill>
                          <a:latin typeface="Times New Roman" pitchFamily="18" charset="0"/>
                          <a:ea typeface="+mn-ea"/>
                          <a:cs typeface="Times New Roman" pitchFamily="18" charset="0"/>
                        </a:rPr>
                        <a:t>Stage 6</a:t>
                      </a:r>
                      <a:endParaRPr lang="en-US" sz="2300" dirty="0">
                        <a:latin typeface="Times New Roman" pitchFamily="18" charset="0"/>
                        <a:cs typeface="Times New Roman" pitchFamily="18" charset="0"/>
                      </a:endParaRPr>
                    </a:p>
                  </a:txBody>
                  <a:tcPr/>
                </a:tc>
                <a:extLst>
                  <a:ext uri="{0D108BD9-81ED-4DB2-BD59-A6C34878D82A}">
                    <a16:rowId xmlns:a16="http://schemas.microsoft.com/office/drawing/2014/main" val="10004"/>
                  </a:ext>
                </a:extLst>
              </a:tr>
              <a:tr h="917652">
                <a:tc>
                  <a:txBody>
                    <a:bodyPr/>
                    <a:lstStyle/>
                    <a:p>
                      <a:r>
                        <a:rPr lang="en-US" sz="2300" b="1" kern="1200" baseline="0" dirty="0">
                          <a:solidFill>
                            <a:schemeClr val="dk1"/>
                          </a:solidFill>
                          <a:latin typeface="Times New Roman" pitchFamily="18" charset="0"/>
                          <a:ea typeface="+mn-ea"/>
                          <a:cs typeface="Times New Roman" pitchFamily="18" charset="0"/>
                        </a:rPr>
                        <a:t>Reward</a:t>
                      </a:r>
                    </a:p>
                    <a:p>
                      <a:r>
                        <a:rPr lang="en-US" sz="2300" b="1" kern="1200" baseline="0" dirty="0">
                          <a:solidFill>
                            <a:schemeClr val="dk1"/>
                          </a:solidFill>
                          <a:latin typeface="Times New Roman" pitchFamily="18" charset="0"/>
                          <a:ea typeface="+mn-ea"/>
                          <a:cs typeface="Times New Roman" pitchFamily="18" charset="0"/>
                        </a:rPr>
                        <a:t>Orientation</a:t>
                      </a:r>
                      <a:endParaRPr lang="en-US" sz="2300" dirty="0">
                        <a:latin typeface="Times New Roman" pitchFamily="18" charset="0"/>
                        <a:cs typeface="Times New Roman" pitchFamily="18" charset="0"/>
                      </a:endParaRPr>
                    </a:p>
                  </a:txBody>
                  <a:tcPr/>
                </a:tc>
                <a:tc>
                  <a:txBody>
                    <a:bodyPr/>
                    <a:lstStyle/>
                    <a:p>
                      <a:r>
                        <a:rPr lang="en-US" sz="2300" b="1" kern="1200" baseline="0" dirty="0">
                          <a:solidFill>
                            <a:schemeClr val="dk1"/>
                          </a:solidFill>
                          <a:latin typeface="Times New Roman" pitchFamily="18" charset="0"/>
                          <a:ea typeface="+mn-ea"/>
                          <a:cs typeface="Times New Roman" pitchFamily="18" charset="0"/>
                        </a:rPr>
                        <a:t>Authority</a:t>
                      </a:r>
                    </a:p>
                    <a:p>
                      <a:r>
                        <a:rPr lang="en-US" sz="2300" b="1" kern="1200" baseline="0" dirty="0">
                          <a:solidFill>
                            <a:schemeClr val="dk1"/>
                          </a:solidFill>
                          <a:latin typeface="Times New Roman" pitchFamily="18" charset="0"/>
                          <a:ea typeface="+mn-ea"/>
                          <a:cs typeface="Times New Roman" pitchFamily="18" charset="0"/>
                        </a:rPr>
                        <a:t>orientation</a:t>
                      </a:r>
                      <a:endParaRPr lang="en-US" sz="2300" dirty="0">
                        <a:latin typeface="Times New Roman" pitchFamily="18" charset="0"/>
                        <a:cs typeface="Times New Roman" pitchFamily="18" charset="0"/>
                      </a:endParaRPr>
                    </a:p>
                  </a:txBody>
                  <a:tcPr/>
                </a:tc>
                <a:tc>
                  <a:txBody>
                    <a:bodyPr/>
                    <a:lstStyle/>
                    <a:p>
                      <a:r>
                        <a:rPr lang="en-US" sz="2300" b="1" kern="1200" baseline="0" dirty="0">
                          <a:solidFill>
                            <a:schemeClr val="dk1"/>
                          </a:solidFill>
                          <a:latin typeface="Times New Roman" pitchFamily="18" charset="0"/>
                          <a:ea typeface="+mn-ea"/>
                          <a:cs typeface="Times New Roman" pitchFamily="18" charset="0"/>
                        </a:rPr>
                        <a:t>Individual principles and </a:t>
                      </a:r>
                      <a:r>
                        <a:rPr lang="en-US" sz="2300" b="1" kern="1200" baseline="0" dirty="0">
                          <a:solidFill>
                            <a:schemeClr val="bg1"/>
                          </a:solidFill>
                          <a:latin typeface="Times New Roman" pitchFamily="18" charset="0"/>
                          <a:ea typeface="+mn-ea"/>
                          <a:cs typeface="Times New Roman" pitchFamily="18" charset="0"/>
                        </a:rPr>
                        <a:t>Conscience orientation</a:t>
                      </a:r>
                      <a:endParaRPr lang="en-US" sz="2300" dirty="0">
                        <a:solidFill>
                          <a:schemeClr val="bg1"/>
                        </a:solidFill>
                        <a:latin typeface="Times New Roman" pitchFamily="18" charset="0"/>
                        <a:cs typeface="Times New Roman" pitchFamily="18" charset="0"/>
                      </a:endParaRPr>
                    </a:p>
                  </a:txBody>
                  <a:tcPr/>
                </a:tc>
                <a:extLst>
                  <a:ext uri="{0D108BD9-81ED-4DB2-BD59-A6C34878D82A}">
                    <a16:rowId xmlns:a16="http://schemas.microsoft.com/office/drawing/2014/main" val="10005"/>
                  </a:ext>
                </a:extLst>
              </a:tr>
              <a:tr h="1679306">
                <a:tc>
                  <a:txBody>
                    <a:bodyPr/>
                    <a:lstStyle/>
                    <a:p>
                      <a:r>
                        <a:rPr lang="en-US" sz="2300" kern="1200" baseline="0" dirty="0">
                          <a:solidFill>
                            <a:schemeClr val="dk1"/>
                          </a:solidFill>
                          <a:latin typeface="Times New Roman" pitchFamily="18" charset="0"/>
                          <a:ea typeface="+mn-ea"/>
                          <a:cs typeface="Times New Roman" pitchFamily="18" charset="0"/>
                        </a:rPr>
                        <a:t>Right and wrong Is determined by what is rewarded.</a:t>
                      </a:r>
                      <a:endParaRPr lang="en-US" sz="2300" dirty="0">
                        <a:latin typeface="Times New Roman" pitchFamily="18" charset="0"/>
                        <a:cs typeface="Times New Roman" pitchFamily="18" charset="0"/>
                      </a:endParaRPr>
                    </a:p>
                  </a:txBody>
                  <a:tcPr/>
                </a:tc>
                <a:tc>
                  <a:txBody>
                    <a:bodyPr/>
                    <a:lstStyle/>
                    <a:p>
                      <a:r>
                        <a:rPr lang="en-US" sz="2300" kern="1200" baseline="0" dirty="0">
                          <a:solidFill>
                            <a:schemeClr val="dk1"/>
                          </a:solidFill>
                          <a:latin typeface="Times New Roman" pitchFamily="18" charset="0"/>
                          <a:ea typeface="+mn-ea"/>
                          <a:cs typeface="Times New Roman" pitchFamily="18" charset="0"/>
                        </a:rPr>
                        <a:t>Right and wrong Is determined by society’s rules, and laws, which should be obeyed rigidly.</a:t>
                      </a:r>
                      <a:endParaRPr lang="en-US" sz="2300" dirty="0">
                        <a:latin typeface="Times New Roman" pitchFamily="18" charset="0"/>
                        <a:cs typeface="Times New Roman" pitchFamily="18" charset="0"/>
                      </a:endParaRPr>
                    </a:p>
                  </a:txBody>
                  <a:tcPr/>
                </a:tc>
                <a:tc>
                  <a:txBody>
                    <a:bodyPr/>
                    <a:lstStyle/>
                    <a:p>
                      <a:r>
                        <a:rPr lang="en-US" sz="2300" kern="1200" baseline="0" dirty="0">
                          <a:solidFill>
                            <a:schemeClr val="dk1"/>
                          </a:solidFill>
                          <a:latin typeface="Times New Roman" pitchFamily="18" charset="0"/>
                          <a:ea typeface="+mn-ea"/>
                          <a:cs typeface="Times New Roman" pitchFamily="18" charset="0"/>
                        </a:rPr>
                        <a:t>Right and wrong is determined by abstract ethical principles that emphasize equity and justice.</a:t>
                      </a:r>
                      <a:endParaRPr lang="en-US" sz="2300" dirty="0">
                        <a:latin typeface="Times New Roman" pitchFamily="18" charset="0"/>
                        <a:cs typeface="Times New Roman" pitchFamily="18" charset="0"/>
                      </a:endParaRP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63827" y="2708171"/>
            <a:ext cx="10972800" cy="2947194"/>
          </a:xfrm>
        </p:spPr>
        <p:txBody>
          <a:bodyPr/>
          <a:lstStyle/>
          <a:p>
            <a:r>
              <a:rPr lang="en-US" dirty="0">
                <a:sym typeface="+mn-ea"/>
              </a:rPr>
              <a:t>Personality &amp; Emotional: Self-concept or self-perception, gender identity, emotions and feelings, self-esteem</a:t>
            </a:r>
            <a:endParaRPr lang="en-US" dirty="0"/>
          </a:p>
          <a:p>
            <a:r>
              <a:rPr lang="en-US" dirty="0">
                <a:sym typeface="+mn-ea"/>
              </a:rPr>
              <a:t>Social development: interactions and relationships with others</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a:latin typeface="Times New Roman" panose="02020603050405020304" pitchFamily="18" charset="0"/>
                <a:cs typeface="Times New Roman" panose="02020603050405020304" pitchFamily="18" charset="0"/>
              </a:rPr>
              <a:t>THEORY OF Personality  DEVELOPMENT </a:t>
            </a:r>
            <a:br>
              <a:rPr lang="en-US" sz="3200" b="1">
                <a:latin typeface="Times New Roman" panose="02020603050405020304" pitchFamily="18" charset="0"/>
                <a:cs typeface="Times New Roman" panose="02020603050405020304" pitchFamily="18" charset="0"/>
              </a:rPr>
            </a:br>
            <a:r>
              <a:rPr lang="en-US" sz="3200" b="1">
                <a:latin typeface="Times New Roman" panose="02020603050405020304" pitchFamily="18" charset="0"/>
                <a:cs typeface="Times New Roman" panose="02020603050405020304" pitchFamily="18" charset="0"/>
              </a:rPr>
              <a:t>                                (by Sigmund Freud)</a:t>
            </a:r>
          </a:p>
        </p:txBody>
      </p:sp>
      <p:sp>
        <p:nvSpPr>
          <p:cNvPr id="3" name="Content Placeholder 2"/>
          <p:cNvSpPr>
            <a:spLocks noGrp="1"/>
          </p:cNvSpPr>
          <p:nvPr>
            <p:ph sz="half" idx="1"/>
          </p:nvPr>
        </p:nvSpPr>
        <p:spPr>
          <a:xfrm>
            <a:off x="609600" y="1174750"/>
            <a:ext cx="6463030" cy="4953000"/>
          </a:xfrm>
        </p:spPr>
        <p:txBody>
          <a:bodyPr/>
          <a:lstStyle/>
          <a:p>
            <a:r>
              <a:rPr lang="en-US" b="1"/>
              <a:t>3 Parts of the Unconscious (id, ego &amp; super ego)</a:t>
            </a:r>
            <a:endParaRPr lang="en-US"/>
          </a:p>
          <a:p>
            <a:r>
              <a:rPr lang="en-US"/>
              <a:t> </a:t>
            </a:r>
            <a:r>
              <a:rPr lang="en-US" b="1"/>
              <a:t>Id</a:t>
            </a:r>
            <a:endParaRPr lang="en-US"/>
          </a:p>
          <a:p>
            <a:r>
              <a:rPr lang="en-US"/>
              <a:t>The child in us</a:t>
            </a:r>
          </a:p>
          <a:p>
            <a:r>
              <a:rPr lang="en-US"/>
              <a:t>Continually seeks immediate gratification of wants</a:t>
            </a:r>
          </a:p>
          <a:p>
            <a:r>
              <a:rPr lang="en-US"/>
              <a:t>Revolves around the pleasure principle - we seek pleasure and avoid pain</a:t>
            </a:r>
          </a:p>
          <a:p>
            <a:pPr marL="0" indent="0">
              <a:buNone/>
            </a:pPr>
            <a:endParaRPr lang="en-US" b="1"/>
          </a:p>
        </p:txBody>
      </p:sp>
      <p:pic>
        <p:nvPicPr>
          <p:cNvPr id="4" name="Content Placeholder 3"/>
          <p:cNvPicPr>
            <a:picLocks noGrp="1" noChangeAspect="1"/>
          </p:cNvPicPr>
          <p:nvPr>
            <p:ph sz="half" idx="2"/>
          </p:nvPr>
        </p:nvPicPr>
        <p:blipFill>
          <a:blip r:embed="rId2"/>
          <a:stretch>
            <a:fillRect/>
          </a:stretch>
        </p:blipFill>
        <p:spPr>
          <a:xfrm>
            <a:off x="7597775" y="2634615"/>
            <a:ext cx="4600575" cy="410527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3" name="Content Placeholder 2"/>
          <p:cNvSpPr>
            <a:spLocks noGrp="1"/>
          </p:cNvSpPr>
          <p:nvPr>
            <p:ph sz="half" idx="1"/>
          </p:nvPr>
        </p:nvSpPr>
        <p:spPr>
          <a:xfrm>
            <a:off x="609600" y="1174750"/>
            <a:ext cx="7515225" cy="4953000"/>
          </a:xfrm>
        </p:spPr>
        <p:txBody>
          <a:bodyPr/>
          <a:lstStyle/>
          <a:p>
            <a:r>
              <a:rPr lang="en-US" b="1"/>
              <a:t>Ego</a:t>
            </a:r>
            <a:r>
              <a:rPr lang="en-US"/>
              <a:t> </a:t>
            </a:r>
          </a:p>
          <a:p>
            <a:r>
              <a:rPr lang="en-US"/>
              <a:t>The rational adult</a:t>
            </a:r>
          </a:p>
          <a:p>
            <a:r>
              <a:rPr lang="en-US"/>
              <a:t>Seeks satisfaction of wants but takes reality into account - delayed gratification</a:t>
            </a:r>
          </a:p>
          <a:p>
            <a:r>
              <a:rPr lang="en-US"/>
              <a:t>Revolves around the reality principle - we don’t always get what we want</a:t>
            </a:r>
          </a:p>
          <a:p>
            <a:pPr marL="0" indent="0">
              <a:buNone/>
            </a:pPr>
            <a:r>
              <a:rPr lang="en-US"/>
              <a:t> (we can postpone or delay pleasure).</a:t>
            </a:r>
          </a:p>
        </p:txBody>
      </p:sp>
      <p:pic>
        <p:nvPicPr>
          <p:cNvPr id="4" name="Content Placeholder 3"/>
          <p:cNvPicPr>
            <a:picLocks noGrp="1" noChangeAspect="1"/>
          </p:cNvPicPr>
          <p:nvPr>
            <p:ph sz="half" idx="2"/>
          </p:nvPr>
        </p:nvPicPr>
        <p:blipFill>
          <a:blip r:embed="rId2"/>
          <a:stretch>
            <a:fillRect/>
          </a:stretch>
        </p:blipFill>
        <p:spPr>
          <a:xfrm>
            <a:off x="7654290" y="2832735"/>
            <a:ext cx="4600575" cy="400621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3" name="Content Placeholder 2"/>
          <p:cNvSpPr>
            <a:spLocks noGrp="1"/>
          </p:cNvSpPr>
          <p:nvPr>
            <p:ph sz="half" idx="1"/>
          </p:nvPr>
        </p:nvSpPr>
        <p:spPr>
          <a:xfrm>
            <a:off x="609600" y="1174750"/>
            <a:ext cx="6959600" cy="4953000"/>
          </a:xfrm>
        </p:spPr>
        <p:txBody>
          <a:bodyPr/>
          <a:lstStyle/>
          <a:p>
            <a:r>
              <a:rPr lang="en-US" b="1">
                <a:latin typeface="Times New Roman" panose="02020603050405020304" pitchFamily="18" charset="0"/>
                <a:cs typeface="Times New Roman" panose="02020603050405020304" pitchFamily="18" charset="0"/>
              </a:rPr>
              <a:t>Superego</a:t>
            </a:r>
            <a:endParaRPr lang="en-US">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The older, conservative senior - our conscience</a:t>
            </a:r>
          </a:p>
          <a:p>
            <a:r>
              <a:rPr lang="en-US">
                <a:latin typeface="Times New Roman" panose="02020603050405020304" pitchFamily="18" charset="0"/>
                <a:cs typeface="Times New Roman" panose="02020603050405020304" pitchFamily="18" charset="0"/>
              </a:rPr>
              <a:t>Punishes misbehavior with feelings of guilt</a:t>
            </a:r>
          </a:p>
          <a:p>
            <a:r>
              <a:rPr lang="en-US">
                <a:latin typeface="Times New Roman" panose="02020603050405020304" pitchFamily="18" charset="0"/>
                <a:cs typeface="Times New Roman" panose="02020603050405020304" pitchFamily="18" charset="0"/>
              </a:rPr>
              <a:t>Criticizes and prohibits our drives, fantasies, feelings, and actions</a:t>
            </a:r>
          </a:p>
        </p:txBody>
      </p:sp>
      <p:pic>
        <p:nvPicPr>
          <p:cNvPr id="4" name="Content Placeholder 3"/>
          <p:cNvPicPr>
            <a:picLocks noGrp="1" noChangeAspect="1"/>
          </p:cNvPicPr>
          <p:nvPr>
            <p:ph sz="half" idx="2"/>
          </p:nvPr>
        </p:nvPicPr>
        <p:blipFill>
          <a:blip r:embed="rId2"/>
          <a:stretch>
            <a:fillRect/>
          </a:stretch>
        </p:blipFill>
        <p:spPr>
          <a:xfrm>
            <a:off x="7569200" y="2875915"/>
            <a:ext cx="4600575" cy="394906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Times New Roman" panose="02020603050405020304" pitchFamily="18" charset="0"/>
                <a:cs typeface="Times New Roman" panose="02020603050405020304" pitchFamily="18" charset="0"/>
                <a:sym typeface="+mn-ea"/>
              </a:rPr>
              <a:t>Ego Defense Mechanisms</a:t>
            </a:r>
            <a:endParaRPr lang="en-US"/>
          </a:p>
        </p:txBody>
      </p:sp>
      <p:sp>
        <p:nvSpPr>
          <p:cNvPr id="3" name="Content Placeholder 2"/>
          <p:cNvSpPr>
            <a:spLocks noGrp="1"/>
          </p:cNvSpPr>
          <p:nvPr>
            <p:ph idx="1"/>
          </p:nvPr>
        </p:nvSpPr>
        <p:spPr>
          <a:xfrm>
            <a:off x="1" y="1623391"/>
            <a:ext cx="12006470" cy="5368290"/>
          </a:xfrm>
        </p:spPr>
        <p:txBody>
          <a:bodyPr/>
          <a:lstStyle/>
          <a:p>
            <a:pPr marL="0" indent="0" algn="just">
              <a:buNone/>
            </a:pPr>
            <a:r>
              <a:rPr lang="en-US" sz="2800" b="1" dirty="0">
                <a:latin typeface="Times New Roman" panose="02020603050405020304" pitchFamily="18" charset="0"/>
                <a:cs typeface="Times New Roman" panose="02020603050405020304" pitchFamily="18" charset="0"/>
              </a:rPr>
              <a:t>1). Repression:</a:t>
            </a:r>
            <a:r>
              <a:rPr lang="en-US" sz="2800" dirty="0">
                <a:latin typeface="Times New Roman" panose="02020603050405020304" pitchFamily="18" charset="0"/>
                <a:cs typeface="Times New Roman" panose="02020603050405020304" pitchFamily="18" charset="0"/>
              </a:rPr>
              <a:t> Blocking unpleasant/ unacceptable thoughts by pushing them into the unconscious e.g. forgetting events of the painful childhood.</a:t>
            </a:r>
          </a:p>
          <a:p>
            <a:pPr marL="0" indent="0" algn="just">
              <a:buNone/>
            </a:pPr>
            <a:r>
              <a:rPr lang="en-US" sz="2800" b="1" dirty="0">
                <a:latin typeface="Times New Roman" panose="02020603050405020304" pitchFamily="18" charset="0"/>
                <a:cs typeface="Times New Roman" panose="02020603050405020304" pitchFamily="18" charset="0"/>
              </a:rPr>
              <a:t>2).</a:t>
            </a: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Regression</a:t>
            </a:r>
            <a:r>
              <a:rPr lang="en-US" sz="2800" dirty="0">
                <a:latin typeface="Times New Roman" panose="02020603050405020304" pitchFamily="18" charset="0"/>
                <a:cs typeface="Times New Roman" panose="02020603050405020304" pitchFamily="18" charset="0"/>
              </a:rPr>
              <a:t>: Reverting back to a stage that was satisfying e.g. a boss showing temper tantrums like a child; or acting like a baby.</a:t>
            </a:r>
          </a:p>
          <a:p>
            <a:pPr marL="0" indent="0" algn="just">
              <a:buNone/>
            </a:pPr>
            <a:r>
              <a:rPr lang="en-US" sz="2800" b="1" dirty="0">
                <a:latin typeface="Times New Roman" panose="02020603050405020304" pitchFamily="18" charset="0"/>
                <a:cs typeface="Times New Roman" panose="02020603050405020304" pitchFamily="18" charset="0"/>
              </a:rPr>
              <a:t>3).</a:t>
            </a: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Displacement:</a:t>
            </a:r>
            <a:r>
              <a:rPr lang="en-US" sz="2800" dirty="0">
                <a:latin typeface="Times New Roman" panose="02020603050405020304" pitchFamily="18" charset="0"/>
                <a:cs typeface="Times New Roman" panose="02020603050405020304" pitchFamily="18" charset="0"/>
              </a:rPr>
              <a:t> Redirecting the expression of unwanted desires or impulses to a substitute rather than the actual target e.g. beating children when a wife cannot express anger toward husband.</a:t>
            </a:r>
          </a:p>
          <a:p>
            <a:pPr marL="0" indent="0" algn="just">
              <a:buNone/>
            </a:pPr>
            <a:r>
              <a:rPr lang="en-US" sz="2800" b="1" dirty="0">
                <a:latin typeface="Times New Roman" panose="02020603050405020304" pitchFamily="18" charset="0"/>
                <a:cs typeface="Times New Roman" panose="02020603050405020304" pitchFamily="18" charset="0"/>
              </a:rPr>
              <a:t>4). Rationalization</a:t>
            </a:r>
            <a:r>
              <a:rPr lang="en-US" sz="2800" dirty="0">
                <a:latin typeface="Times New Roman" panose="02020603050405020304" pitchFamily="18" charset="0"/>
                <a:cs typeface="Times New Roman" panose="02020603050405020304" pitchFamily="18" charset="0"/>
              </a:rPr>
              <a:t>: In order to justify one’s behavior, one develops a socially acceptable explanation or reasoning e.g. going for a second marriage saying that the first wife was quarrelsome.</a:t>
            </a:r>
          </a:p>
          <a:p>
            <a:pPr marL="0" indent="0" algn="just">
              <a:buNone/>
            </a:pPr>
            <a:endParaRPr lang="en-US"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32535"/>
            <a:ext cx="12192000" cy="5625465"/>
          </a:xfrm>
        </p:spPr>
        <p:txBody>
          <a:bodyPr/>
          <a:lstStyle/>
          <a:p>
            <a:pPr marL="0" indent="0" algn="just">
              <a:buNone/>
            </a:pPr>
            <a:r>
              <a:rPr lang="en-US" b="1" dirty="0">
                <a:latin typeface="Times New Roman" panose="02020603050405020304" pitchFamily="18" charset="0"/>
                <a:cs typeface="Times New Roman" panose="02020603050405020304" pitchFamily="18" charset="0"/>
                <a:sym typeface="+mn-ea"/>
              </a:rPr>
              <a:t>5). Denial:</a:t>
            </a:r>
            <a:r>
              <a:rPr lang="en-US" dirty="0">
                <a:latin typeface="Times New Roman" panose="02020603050405020304" pitchFamily="18" charset="0"/>
                <a:cs typeface="Times New Roman" panose="02020603050405020304" pitchFamily="18" charset="0"/>
                <a:sym typeface="+mn-ea"/>
              </a:rPr>
              <a:t> Refusing to acknowledge or accept anxiety provoking thoughts or impulses e.g. being a heavy smoker but saying ‘I am an occasional smoker’.</a:t>
            </a:r>
            <a:endParaRPr lang="en-US"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sym typeface="+mn-ea"/>
              </a:rPr>
              <a:t>6). Projection:</a:t>
            </a:r>
            <a:r>
              <a:rPr lang="en-US" dirty="0">
                <a:latin typeface="Times New Roman" panose="02020603050405020304" pitchFamily="18" charset="0"/>
                <a:cs typeface="Times New Roman" panose="02020603050405020304" pitchFamily="18" charset="0"/>
                <a:sym typeface="+mn-ea"/>
              </a:rPr>
              <a:t> Attributing unwanted thoughts and impulses to others e.g. a person takes bribe and blames the organization for paying him not enough salary.</a:t>
            </a:r>
            <a:endParaRPr lang="en-US"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sym typeface="+mn-ea"/>
              </a:rPr>
              <a:t>7). Sublimation:</a:t>
            </a:r>
            <a:r>
              <a:rPr lang="en-US" dirty="0">
                <a:latin typeface="Times New Roman" panose="02020603050405020304" pitchFamily="18" charset="0"/>
                <a:cs typeface="Times New Roman" panose="02020603050405020304" pitchFamily="18" charset="0"/>
                <a:sym typeface="+mn-ea"/>
              </a:rPr>
              <a:t> Converting unwanted impulses into socially approved thoughts, feelings and actions e.g. disliking the in-laws but behaving in a very friendly manner, or becoming a stamp collector to overcome the impulse to steal</a:t>
            </a:r>
            <a:endParaRPr lang="en-US" dirty="0">
              <a:latin typeface="Times New Roman" panose="02020603050405020304" pitchFamily="18" charset="0"/>
              <a:cs typeface="Times New Roman" panose="02020603050405020304" pitchFamily="18" charset="0"/>
            </a:endParaRPr>
          </a:p>
          <a:p>
            <a:pPr marL="0" indent="0" algn="just">
              <a:buNone/>
            </a:pPr>
            <a:endParaRPr lang="en-US" dirty="0"/>
          </a:p>
        </p:txBody>
      </p:sp>
    </p:spTree>
  </p:cSld>
  <p:clrMapOvr>
    <a:masterClrMapping/>
  </p:clrMapOvr>
</p:sld>
</file>

<file path=ppt/theme/theme1.xml><?xml version="1.0" encoding="utf-8"?>
<a:theme xmlns:a="http://schemas.openxmlformats.org/drawingml/2006/main"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2686</Words>
  <Application>Microsoft Office PowerPoint</Application>
  <PresentationFormat>Widescreen</PresentationFormat>
  <Paragraphs>237</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Times New Roman</vt:lpstr>
      <vt:lpstr>Wingdings</vt:lpstr>
      <vt:lpstr>Gear Drives</vt:lpstr>
      <vt:lpstr> Human Development Theories</vt:lpstr>
      <vt:lpstr>HUMAN DEVELOPMENT</vt:lpstr>
      <vt:lpstr> Multiple dimensions </vt:lpstr>
      <vt:lpstr>PowerPoint Presentation</vt:lpstr>
      <vt:lpstr>THEORY OF Personality  DEVELOPMENT                                  (by Sigmund Freud)</vt:lpstr>
      <vt:lpstr>PowerPoint Presentation</vt:lpstr>
      <vt:lpstr>PowerPoint Presentation</vt:lpstr>
      <vt:lpstr>Ego Defense Mechanisms</vt:lpstr>
      <vt:lpstr>PowerPoint Presentation</vt:lpstr>
      <vt:lpstr>PowerPoint Presentation</vt:lpstr>
      <vt:lpstr>Psychosocial Theory of Deveopment                                      Erik Erikosn</vt:lpstr>
      <vt:lpstr>PowerPoint Presentation</vt:lpstr>
      <vt:lpstr> 1. Trust vs. Mistrust (birth to between 0-18 months) </vt:lpstr>
      <vt:lpstr> 2. Autonomy vs. Shame and Doubt     (early childhood, 18 months to 3 years)</vt:lpstr>
      <vt:lpstr> 3. Initiative vs. Guilt  (preschool age, between 4 and 6 years)</vt:lpstr>
      <vt:lpstr> 4. Industry vs. Inferiority  (middle childhood, between 7 to 12 years)</vt:lpstr>
      <vt:lpstr> 5. Identity vs. Identity/role Confusion  (adolescence, between 13 and 19 years)</vt:lpstr>
      <vt:lpstr> 6. Intimacy vs. Isolation  (young adulthood, 20s to 40s)</vt:lpstr>
      <vt:lpstr> 7. Generativity vs. Stagnation (or Self-absorption) (middle adulthood, 40s to 60s)</vt:lpstr>
      <vt:lpstr> 8.Integrity vs. Despair  (late adulthood, 60s and beyond)</vt:lpstr>
      <vt:lpstr> THEORY OF COGNITIVE DEVELOPMENT                                                   Jean Piaget</vt:lpstr>
      <vt:lpstr>Stages of Cogntive Development:</vt:lpstr>
      <vt:lpstr>PowerPoint Presentation</vt:lpstr>
      <vt:lpstr>PowerPoint Presentation</vt:lpstr>
      <vt:lpstr>PowerPoint Presentation</vt:lpstr>
      <vt:lpstr>PowerPoint Presentation</vt:lpstr>
      <vt:lpstr>PowerPoint Presentation</vt:lpstr>
      <vt:lpstr>PowerPoint Presentation</vt:lpstr>
      <vt:lpstr>Kohlberg’s Theory of Moral Development </vt:lpstr>
      <vt:lpstr>PowerPoint Presentation</vt:lpstr>
      <vt:lpstr>PowerPoint Presentation</vt:lpstr>
      <vt:lpstr>PowerPoint Presentation</vt:lpstr>
      <vt:lpstr>Preconventional level (3-7 years)</vt:lpstr>
      <vt:lpstr>Conventional level (8-13 years)</vt:lpstr>
      <vt:lpstr>PowerPoint Presentation</vt:lpstr>
      <vt:lpstr>Post-conventional level (14 years onwards)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 OF PSYCHOLOGY  BSCS V- A&amp;B</dc:title>
  <dc:creator>jawairia zafar</dc:creator>
  <cp:lastModifiedBy>samreen umar</cp:lastModifiedBy>
  <cp:revision>14</cp:revision>
  <dcterms:created xsi:type="dcterms:W3CDTF">2019-09-09T15:47:00Z</dcterms:created>
  <dcterms:modified xsi:type="dcterms:W3CDTF">2020-05-03T21:06:57Z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1033-11.2.0.8942</vt:lpwstr>
  </property>
</Properties>
</file>