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64" r:id="rId16"/>
    <p:sldId id="263" r:id="rId17"/>
    <p:sldId id="265" r:id="rId18"/>
    <p:sldId id="274" r:id="rId19"/>
    <p:sldId id="276" r:id="rId20"/>
    <p:sldId id="275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157FEA-9580-4A3A-9C43-40259ED3CC1A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0BE4C7-681B-492B-85C7-F2373E2760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BE4C7-681B-492B-85C7-F2373E2760F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5B2A-6454-4C85-980B-3E275E035CDB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16C4C-14D6-4DDE-B22F-F24B904BE7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5B2A-6454-4C85-980B-3E275E035CDB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16C4C-14D6-4DDE-B22F-F24B904BE7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5B2A-6454-4C85-980B-3E275E035CDB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16C4C-14D6-4DDE-B22F-F24B904BE7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5B2A-6454-4C85-980B-3E275E035CDB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16C4C-14D6-4DDE-B22F-F24B904BE7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5B2A-6454-4C85-980B-3E275E035CDB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16C4C-14D6-4DDE-B22F-F24B904BE7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5B2A-6454-4C85-980B-3E275E035CDB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16C4C-14D6-4DDE-B22F-F24B904BE7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5B2A-6454-4C85-980B-3E275E035CDB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16C4C-14D6-4DDE-B22F-F24B904BE7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5B2A-6454-4C85-980B-3E275E035CDB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16C4C-14D6-4DDE-B22F-F24B904BE7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5B2A-6454-4C85-980B-3E275E035CDB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16C4C-14D6-4DDE-B22F-F24B904BE7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5B2A-6454-4C85-980B-3E275E035CDB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16C4C-14D6-4DDE-B22F-F24B904BE7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5B2A-6454-4C85-980B-3E275E035CDB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E816C4C-14D6-4DDE-B22F-F24B904BE7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BDB5B2A-6454-4C85-980B-3E275E035CDB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E816C4C-14D6-4DDE-B22F-F24B904BE7A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opentextbc.ca/introductiontopsychology/chapter/9-1-defining-and-measuring-intelligence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Human Development and Learning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Dr.Uzma</a:t>
            </a:r>
            <a:r>
              <a:rPr lang="en-US" dirty="0" smtClean="0"/>
              <a:t> </a:t>
            </a:r>
            <a:r>
              <a:rPr lang="en-US" dirty="0" err="1" smtClean="0"/>
              <a:t>Shahzadi</a:t>
            </a:r>
            <a:r>
              <a:rPr lang="en-US" dirty="0" smtClean="0"/>
              <a:t> </a:t>
            </a:r>
          </a:p>
          <a:p>
            <a:r>
              <a:rPr lang="en-US" dirty="0" smtClean="0"/>
              <a:t>Assistant Professor </a:t>
            </a:r>
          </a:p>
          <a:p>
            <a:r>
              <a:rPr lang="en-US" dirty="0" smtClean="0"/>
              <a:t>Department of Education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late childhoo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1001" y="274637"/>
            <a:ext cx="8382000" cy="5897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adolescenc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3401" y="0"/>
            <a:ext cx="8001000" cy="61261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pic>
        <p:nvPicPr>
          <p:cNvPr id="4" name="Content Placeholder 3" descr="ado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09600" y="1143000"/>
            <a:ext cx="8000999" cy="49831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adulthoo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3400" y="457200"/>
            <a:ext cx="8000999" cy="5668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Optimum Health results in normal growth and development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Motor Skills </a:t>
            </a:r>
          </a:p>
          <a:p>
            <a:pPr lvl="1"/>
            <a:r>
              <a:rPr lang="en-US" dirty="0" smtClean="0"/>
              <a:t>Gross motor skills</a:t>
            </a:r>
          </a:p>
          <a:p>
            <a:pPr lvl="1"/>
            <a:r>
              <a:rPr lang="en-US" dirty="0" smtClean="0"/>
              <a:t>Fine motor skills 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Define, differentiate and describe 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Charts are available by different authors for growth and development of individuals.</a:t>
            </a:r>
          </a:p>
          <a:p>
            <a:pPr lvl="1"/>
            <a:r>
              <a:rPr lang="en-US" dirty="0" smtClean="0"/>
              <a:t>Though diversity is evident </a:t>
            </a:r>
          </a:p>
          <a:p>
            <a:pPr lvl="1"/>
            <a:r>
              <a:rPr lang="en-US" dirty="0" smtClean="0"/>
              <a:t>An interplay of nature and nurture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Chart growth and development of  one of the child near you 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Theories  of child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endParaRPr lang="en-US" dirty="0" smtClean="0"/>
          </a:p>
          <a:p>
            <a:pPr fontAlgn="base"/>
            <a:r>
              <a:rPr lang="en-US" dirty="0" smtClean="0"/>
              <a:t>Erikson’s Psychosocial Developmental Theory</a:t>
            </a:r>
          </a:p>
          <a:p>
            <a:pPr fontAlgn="base"/>
            <a:r>
              <a:rPr lang="en-US" dirty="0" err="1" smtClean="0"/>
              <a:t>Bowlby’s</a:t>
            </a:r>
            <a:r>
              <a:rPr lang="en-US" dirty="0" smtClean="0"/>
              <a:t> Attachment Theory</a:t>
            </a:r>
          </a:p>
          <a:p>
            <a:pPr fontAlgn="base"/>
            <a:r>
              <a:rPr lang="en-US" dirty="0" smtClean="0"/>
              <a:t>Freud’s Psychosexual Developmental Theory</a:t>
            </a:r>
          </a:p>
          <a:p>
            <a:pPr fontAlgn="base"/>
            <a:r>
              <a:rPr lang="en-US" dirty="0" err="1" smtClean="0"/>
              <a:t>Bandura’s</a:t>
            </a:r>
            <a:r>
              <a:rPr lang="en-US" dirty="0" smtClean="0"/>
              <a:t> Social Learning Theory</a:t>
            </a:r>
          </a:p>
          <a:p>
            <a:pPr fontAlgn="base"/>
            <a:r>
              <a:rPr lang="en-US" dirty="0" smtClean="0"/>
              <a:t>Piaget’s Cognitive Developmental Theory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Reading  material is given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 and Growth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Used in variety of contexts </a:t>
            </a:r>
          </a:p>
          <a:p>
            <a:r>
              <a:rPr lang="en-US" dirty="0" smtClean="0"/>
              <a:t>In physical context </a:t>
            </a:r>
          </a:p>
          <a:p>
            <a:pPr lvl="1"/>
            <a:r>
              <a:rPr lang="en-US" dirty="0" smtClean="0"/>
              <a:t>Growth is quantitative</a:t>
            </a:r>
          </a:p>
          <a:p>
            <a:pPr lvl="1"/>
            <a:r>
              <a:rPr lang="en-US" dirty="0" smtClean="0"/>
              <a:t>Development is qualitative 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Direct observation </a:t>
            </a:r>
          </a:p>
          <a:p>
            <a:pPr lvl="1"/>
            <a:r>
              <a:rPr lang="en-US" dirty="0" smtClean="0"/>
              <a:t>Indirect observation </a:t>
            </a:r>
          </a:p>
          <a:p>
            <a:pPr lvl="1">
              <a:buNone/>
            </a:pPr>
            <a:r>
              <a:rPr lang="en-US" dirty="0" smtClean="0"/>
              <a:t>In some contexts both are used interchangeably 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Intellectual Development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Intelligence (blessed)</a:t>
            </a:r>
          </a:p>
          <a:p>
            <a:r>
              <a:rPr lang="en-US" dirty="0" smtClean="0"/>
              <a:t>Intellect </a:t>
            </a:r>
          </a:p>
          <a:p>
            <a:r>
              <a:rPr lang="en-US" dirty="0" smtClean="0"/>
              <a:t>Intellectual </a:t>
            </a:r>
          </a:p>
          <a:p>
            <a:r>
              <a:rPr lang="en-US" dirty="0" smtClean="0"/>
              <a:t>Cognitive(ability) </a:t>
            </a:r>
          </a:p>
          <a:p>
            <a:r>
              <a:rPr lang="en-US" dirty="0" smtClean="0"/>
              <a:t>Cognition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Confused with wisdom (application)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Reading from the electronic source </a:t>
            </a:r>
          </a:p>
          <a:p>
            <a:r>
              <a:rPr lang="en-US" dirty="0" smtClean="0">
                <a:hlinkClick r:id="rId2"/>
              </a:rPr>
              <a:t>https://opentextbc.ca/introductiontopsychology/chapter/9-1-defining-and-measuring-intelligence/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Growth and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Both occurred stage wise (start to end, initial to later stages, simple to complex etc.)</a:t>
            </a:r>
          </a:p>
          <a:p>
            <a:r>
              <a:rPr lang="en-US" dirty="0" smtClean="0"/>
              <a:t>Growth is seen as a product most of the time </a:t>
            </a:r>
          </a:p>
          <a:p>
            <a:r>
              <a:rPr lang="en-US" dirty="0" smtClean="0"/>
              <a:t>Development is usually seen as  a process </a:t>
            </a:r>
          </a:p>
          <a:p>
            <a:r>
              <a:rPr lang="en-US" dirty="0" smtClean="0"/>
              <a:t>Interdependent in most cases </a:t>
            </a:r>
          </a:p>
          <a:p>
            <a:pPr lvl="1"/>
            <a:r>
              <a:rPr lang="en-US" dirty="0" smtClean="0"/>
              <a:t>Size of brain matters in normal development processes </a:t>
            </a:r>
          </a:p>
          <a:p>
            <a:pPr lvl="1"/>
            <a:r>
              <a:rPr lang="en-US" dirty="0" smtClean="0"/>
              <a:t>Severe stress can  activate glands to release </a:t>
            </a:r>
            <a:r>
              <a:rPr lang="en-US" dirty="0" err="1" smtClean="0"/>
              <a:t>harmones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Growth/Development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Human growth and Development is the result of both nature and nurture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two principles physical growth follows </a:t>
            </a:r>
          </a:p>
          <a:p>
            <a:pPr lvl="1"/>
            <a:r>
              <a:rPr lang="en-US" dirty="0" err="1" smtClean="0"/>
              <a:t>Cephalocaudal</a:t>
            </a:r>
            <a:r>
              <a:rPr lang="en-US" dirty="0" smtClean="0"/>
              <a:t> Principle </a:t>
            </a:r>
          </a:p>
          <a:p>
            <a:pPr lvl="2"/>
            <a:r>
              <a:rPr lang="en-US" dirty="0" smtClean="0"/>
              <a:t>Baby develops from the head to toe</a:t>
            </a:r>
          </a:p>
          <a:p>
            <a:pPr lvl="1"/>
            <a:r>
              <a:rPr lang="en-US" dirty="0" err="1" smtClean="0"/>
              <a:t>Proximodistal</a:t>
            </a:r>
            <a:r>
              <a:rPr lang="en-US" dirty="0" smtClean="0"/>
              <a:t> principle </a:t>
            </a:r>
          </a:p>
          <a:p>
            <a:pPr lvl="2"/>
            <a:r>
              <a:rPr lang="en-US" dirty="0" smtClean="0"/>
              <a:t>Baby develops from the organs in the  middle portion of the body</a:t>
            </a:r>
          </a:p>
          <a:p>
            <a:pPr lvl="2"/>
            <a:r>
              <a:rPr lang="en-US" dirty="0" smtClean="0"/>
              <a:t>The largest muscles develop first than the smaller ones </a:t>
            </a:r>
          </a:p>
          <a:p>
            <a:pPr lvl="2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stages-of-growth-and-development-3-72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304800"/>
            <a:ext cx="8381999" cy="6096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pic>
        <p:nvPicPr>
          <p:cNvPr id="4" name="Content Placeholder 3" descr="Infancy+Physical+Growth+The+brain+Infant+states+Nutrition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04800" y="228600"/>
            <a:ext cx="8534399" cy="6096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stages-of-growth-and-development-5-72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" y="304800"/>
            <a:ext cx="8610599" cy="5943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childhoo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3400" y="381000"/>
            <a:ext cx="8305799" cy="57451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389</TotalTime>
  <Words>275</Words>
  <Application>Microsoft Office PowerPoint</Application>
  <PresentationFormat>On-screen Show (4:3)</PresentationFormat>
  <Paragraphs>75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Flow</vt:lpstr>
      <vt:lpstr>Human Development and Learning</vt:lpstr>
      <vt:lpstr>Development and Growth </vt:lpstr>
      <vt:lpstr>Growth and Development</vt:lpstr>
      <vt:lpstr>Physical Growth/Development</vt:lpstr>
      <vt:lpstr>Cont.</vt:lpstr>
      <vt:lpstr>Slide 6</vt:lpstr>
      <vt:lpstr>Cont.</vt:lpstr>
      <vt:lpstr>Slide 8</vt:lpstr>
      <vt:lpstr>Slide 9</vt:lpstr>
      <vt:lpstr>Slide 10</vt:lpstr>
      <vt:lpstr>Slide 11</vt:lpstr>
      <vt:lpstr>Cont.</vt:lpstr>
      <vt:lpstr>Slide 13</vt:lpstr>
      <vt:lpstr>Slide 14</vt:lpstr>
      <vt:lpstr>Task </vt:lpstr>
      <vt:lpstr>Cont.</vt:lpstr>
      <vt:lpstr>Task</vt:lpstr>
      <vt:lpstr>Theories  of child development</vt:lpstr>
      <vt:lpstr>Activity</vt:lpstr>
      <vt:lpstr>Intellectual Development </vt:lpstr>
      <vt:lpstr>Task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Development and Learning</dc:title>
  <dc:creator>Windows User</dc:creator>
  <cp:lastModifiedBy>Windows User</cp:lastModifiedBy>
  <cp:revision>44</cp:revision>
  <dcterms:created xsi:type="dcterms:W3CDTF">2020-10-18T15:33:56Z</dcterms:created>
  <dcterms:modified xsi:type="dcterms:W3CDTF">2020-11-11T18:11:14Z</dcterms:modified>
</cp:coreProperties>
</file>