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7"/>
  </p:sldMasterIdLst>
  <p:notesMasterIdLst>
    <p:notesMasterId r:id="rId23"/>
  </p:notesMasterIdLst>
  <p:handoutMasterIdLst>
    <p:handoutMasterId r:id="rId24"/>
  </p:handoutMasterIdLst>
  <p:sldIdLst>
    <p:sldId id="321" r:id="rId8"/>
    <p:sldId id="318" r:id="rId9"/>
    <p:sldId id="276" r:id="rId10"/>
    <p:sldId id="307" r:id="rId11"/>
    <p:sldId id="312" r:id="rId12"/>
    <p:sldId id="324" r:id="rId13"/>
    <p:sldId id="305" r:id="rId14"/>
    <p:sldId id="264" r:id="rId15"/>
    <p:sldId id="313" r:id="rId16"/>
    <p:sldId id="314" r:id="rId17"/>
    <p:sldId id="322" r:id="rId18"/>
    <p:sldId id="323" r:id="rId19"/>
    <p:sldId id="315" r:id="rId20"/>
    <p:sldId id="267" r:id="rId21"/>
    <p:sldId id="319" r:id="rId22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60" userDrawn="1">
          <p15:clr>
            <a:srgbClr val="A4A3A4"/>
          </p15:clr>
        </p15:guide>
        <p15:guide id="2" orient="horz" pos="3722" userDrawn="1">
          <p15:clr>
            <a:srgbClr val="A4A3A4"/>
          </p15:clr>
        </p15:guide>
        <p15:guide id="3" orient="horz" pos="476" userDrawn="1">
          <p15:clr>
            <a:srgbClr val="A4A3A4"/>
          </p15:clr>
        </p15:guide>
        <p15:guide id="4" orient="horz" pos="4113" userDrawn="1">
          <p15:clr>
            <a:srgbClr val="A4A3A4"/>
          </p15:clr>
        </p15:guide>
        <p15:guide id="5" orient="horz" pos="26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384" userDrawn="1">
          <p15:clr>
            <a:srgbClr val="A4A3A4"/>
          </p15:clr>
        </p15:guide>
        <p15:guide id="8" pos="304" userDrawn="1">
          <p15:clr>
            <a:srgbClr val="A4A3A4"/>
          </p15:clr>
        </p15:guide>
        <p15:guide id="9" pos="7295" userDrawn="1">
          <p15:clr>
            <a:srgbClr val="A4A3A4"/>
          </p15:clr>
        </p15:guide>
        <p15:guide id="10" pos="737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cia Lespreance" initials="TL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EB62D"/>
    <a:srgbClr val="194795"/>
    <a:srgbClr val="FFFFCC"/>
    <a:srgbClr val="FFCC99"/>
    <a:srgbClr val="FFC000"/>
    <a:srgbClr val="74B8CF"/>
    <a:srgbClr val="007A54"/>
    <a:srgbClr val="81017E"/>
    <a:srgbClr val="FE9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9" autoAdjust="0"/>
    <p:restoredTop sz="83774" autoAdjust="0"/>
  </p:normalViewPr>
  <p:slideViewPr>
    <p:cSldViewPr snapToGrid="0" showGuides="1">
      <p:cViewPr>
        <p:scale>
          <a:sx n="67" d="100"/>
          <a:sy n="67" d="100"/>
        </p:scale>
        <p:origin x="-852" y="-72"/>
      </p:cViewPr>
      <p:guideLst>
        <p:guide orient="horz" pos="960"/>
        <p:guide orient="horz" pos="3722"/>
        <p:guide orient="horz" pos="476"/>
        <p:guide orient="horz" pos="4113"/>
        <p:guide orient="horz" pos="260"/>
        <p:guide pos="3840"/>
        <p:guide pos="384"/>
        <p:guide pos="304"/>
        <p:guide pos="7295"/>
        <p:guide pos="73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251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6126D-3F76-4B32-A284-C94FF018C345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AB5CE-85FA-4346-9AAF-4BD3C2B22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9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AF100-F340-404F-BD68-05297E8B5D6E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07F8B-5C15-4505-A4BA-C819EA139D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2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D539B54-2977-4654-A088-D0EED6BD74E0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4454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FDD54-CF30-4C52-90A0-04919801E8A3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3536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FDD54-CF30-4C52-90A0-04919801E8A3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93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FDD54-CF30-4C52-90A0-04919801E8A3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1172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FDD54-CF30-4C52-90A0-04919801E8A3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3536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18991A-0F75-4BA2-9F1C-B727C12445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36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TECHNOLOGY RELIABILITY EFFICIENCY INTEGRATION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7FE990-C7A8-4B27-86F4-7E3A4BB982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80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D4157-2554-413C-A520-29918C139D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TECHNOLOGY RELIABILITY EFFICIENCY INTEGRATION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48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FB929C2-5C51-41E5-9231-E55BFCB50DC3}" type="datetime1">
              <a:rPr lang="en-US" altLang="en-US" smtClean="0"/>
              <a:pPr/>
              <a:t>4/19/2020</a:t>
            </a:fld>
            <a:endParaRPr lang="en-US" altLang="en-US" dirty="0" smtClean="0"/>
          </a:p>
        </p:txBody>
      </p:sp>
      <p:sp>
        <p:nvSpPr>
          <p:cNvPr id="5427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12975-34BB-44D6-8468-87083C2672CA}" type="slidenum">
              <a:rPr lang="en-US" altLang="en-US" smtClean="0"/>
              <a:pPr/>
              <a:t>3</a:t>
            </a:fld>
            <a:endParaRPr lang="en-US" altLang="en-US" dirty="0" smtClean="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5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FB929C2-5C51-41E5-9231-E55BFCB50DC3}" type="datetime1">
              <a:rPr lang="en-US" altLang="en-US" smtClean="0"/>
              <a:pPr/>
              <a:t>4/19/2020</a:t>
            </a:fld>
            <a:endParaRPr lang="en-US" altLang="en-US" dirty="0" smtClean="0"/>
          </a:p>
        </p:txBody>
      </p:sp>
      <p:sp>
        <p:nvSpPr>
          <p:cNvPr id="5427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12975-34BB-44D6-8468-87083C2672CA}" type="slidenum">
              <a:rPr lang="en-US" altLang="en-US" smtClean="0"/>
              <a:pPr/>
              <a:t>4</a:t>
            </a:fld>
            <a:endParaRPr lang="en-US" altLang="en-US" dirty="0" smtClean="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5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FB929C2-5C51-41E5-9231-E55BFCB50DC3}" type="datetime1">
              <a:rPr lang="en-US" altLang="en-US" smtClean="0"/>
              <a:pPr/>
              <a:t>4/19/2020</a:t>
            </a:fld>
            <a:endParaRPr lang="en-US" altLang="en-US" dirty="0" smtClean="0"/>
          </a:p>
        </p:txBody>
      </p:sp>
      <p:sp>
        <p:nvSpPr>
          <p:cNvPr id="5427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12975-34BB-44D6-8468-87083C2672CA}" type="slidenum">
              <a:rPr lang="en-US" altLang="en-US" smtClean="0"/>
              <a:pPr/>
              <a:t>5</a:t>
            </a:fld>
            <a:endParaRPr lang="en-US" altLang="en-US" dirty="0" smtClean="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24285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FB929C2-5C51-41E5-9231-E55BFCB50DC3}" type="datetime1">
              <a:rPr lang="en-US" altLang="en-US" smtClean="0"/>
              <a:pPr/>
              <a:t>4/19/2020</a:t>
            </a:fld>
            <a:endParaRPr lang="en-US" altLang="en-US" dirty="0" smtClean="0"/>
          </a:p>
        </p:txBody>
      </p:sp>
      <p:sp>
        <p:nvSpPr>
          <p:cNvPr id="5427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12975-34BB-44D6-8468-87083C2672CA}" type="slidenum">
              <a:rPr lang="en-US" altLang="en-US" smtClean="0"/>
              <a:pPr/>
              <a:t>6</a:t>
            </a:fld>
            <a:endParaRPr lang="en-US" altLang="en-US" dirty="0" smtClean="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FDD54-CF30-4C52-90A0-04919801E8A3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3536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FDD54-CF30-4C52-90A0-04919801E8A3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3536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FDD54-CF30-4C52-90A0-04919801E8A3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353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1755649"/>
            <a:ext cx="11577497" cy="1470025"/>
          </a:xfrm>
        </p:spPr>
        <p:txBody>
          <a:bodyPr anchor="b"/>
          <a:lstStyle>
            <a:lvl1pPr>
              <a:defRPr sz="42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752" y="3520440"/>
            <a:ext cx="11577497" cy="1752600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80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3pPr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A375C-D29D-4008-8B73-117D8222BA9C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fld id="{60333913-4032-40ED-9526-7E28D566C0CA}" type="datetime1">
              <a:rPr lang="en-US"/>
              <a:pPr>
                <a:defRPr/>
              </a:pPr>
              <a:t>4/19/2020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57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150" y="1645920"/>
            <a:ext cx="5692250" cy="420719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645920"/>
            <a:ext cx="5660100" cy="420719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D2664-A4F0-4B7A-A0AC-CA94BD248A08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fld id="{60333913-4032-40ED-9526-7E28D566C0CA}" type="datetime1">
              <a:rPr lang="en-US"/>
              <a:pPr>
                <a:defRPr/>
              </a:pPr>
              <a:t>4/19/2020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68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B12BA-B1FF-46D7-BB49-689B24A6C943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fld id="{60333913-4032-40ED-9526-7E28D566C0CA}" type="datetime1">
              <a:rPr lang="en-US"/>
              <a:pPr>
                <a:defRPr/>
              </a:pPr>
              <a:t>4/19/2020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049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80F5-1BD9-47C9-BE43-FCF070723DA6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fld id="{60333913-4032-40ED-9526-7E28D566C0CA}" type="datetime1">
              <a:rPr lang="en-US"/>
              <a:pPr>
                <a:defRPr/>
              </a:pPr>
              <a:t>4/19/2020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12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2" y="304800"/>
            <a:ext cx="1122044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8951" y="1657350"/>
            <a:ext cx="5507567" cy="2020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8951" y="3830639"/>
            <a:ext cx="5507567" cy="2020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9717" y="1657351"/>
            <a:ext cx="5509683" cy="4194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284516"/>
            <a:ext cx="609600" cy="365125"/>
          </a:xfrm>
        </p:spPr>
        <p:txBody>
          <a:bodyPr/>
          <a:lstStyle/>
          <a:p>
            <a:fld id="{788AECFA-C89D-47DC-9B2B-D597BF806100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92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0" y="3394252"/>
            <a:ext cx="7704667" cy="1470025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498" y="4904317"/>
            <a:ext cx="7704669" cy="1004358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000" b="0">
                <a:solidFill>
                  <a:schemeClr val="bg2">
                    <a:lumMod val="75000"/>
                  </a:schemeClr>
                </a:solidFill>
                <a:effectLst/>
              </a:defRPr>
            </a:lvl1pPr>
            <a:lvl2pPr marL="5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081695" y="570942"/>
            <a:ext cx="4498588" cy="182821"/>
            <a:chOff x="7169944" y="328611"/>
            <a:chExt cx="4699796" cy="254664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761" y="427827"/>
              <a:ext cx="1154527" cy="155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3956" y="427827"/>
              <a:ext cx="1067626" cy="155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173" y="427827"/>
              <a:ext cx="990981" cy="155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1749" y="427827"/>
              <a:ext cx="1187990" cy="155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 flipH="1">
              <a:off x="7169944" y="328611"/>
              <a:ext cx="4699796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2946" y="6193693"/>
            <a:ext cx="1760874" cy="40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6197600"/>
            <a:ext cx="13557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1625" y="301625"/>
            <a:ext cx="11555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646238"/>
            <a:ext cx="11555413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01625" y="6053138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7B47C2-A2EE-4CE4-8FF3-D43C21CA6131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fld id="{60333913-4032-40ED-9526-7E28D566C0CA}" type="datetime1">
              <a:rPr lang="en-US"/>
              <a:pPr>
                <a:defRPr/>
              </a:pPr>
              <a:t>4/19/2020</a:t>
            </a:fld>
            <a:endParaRPr lang="en-US" dirty="0"/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142760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5" r:id="rId6"/>
    <p:sldLayoutId id="2147483649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ts val="600"/>
        </a:spcBef>
        <a:spcAft>
          <a:spcPct val="0"/>
        </a:spcAft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347663" indent="-347663" algn="l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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85800" indent="-338138" algn="l" rtl="0" eaLnBrk="0" fontAlgn="base" hangingPunct="0">
        <a:spcBef>
          <a:spcPts val="500"/>
        </a:spcBef>
        <a:spcAft>
          <a:spcPct val="0"/>
        </a:spcAft>
        <a:buFont typeface="Arial Narrow" panose="020B0606020202030204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033463" indent="-34766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371600" indent="-338138" algn="l" rtl="0" eaLnBrk="0" fontAlgn="base" hangingPunct="0">
        <a:spcBef>
          <a:spcPts val="125"/>
        </a:spcBef>
        <a:spcAft>
          <a:spcPct val="0"/>
        </a:spcAft>
        <a:buFont typeface="Arial Narrow" panose="020B0606020202030204" pitchFamily="34" charset="0"/>
        <a:buChar char="–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7.jpg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1768607"/>
            <a:ext cx="11577497" cy="1470025"/>
          </a:xfrm>
        </p:spPr>
        <p:txBody>
          <a:bodyPr/>
          <a:lstStyle/>
          <a:p>
            <a:r>
              <a:rPr lang="en-US" sz="5400" dirty="0" smtClean="0">
                <a:latin typeface="Impact" panose="020B0806030902050204" pitchFamily="34" charset="0"/>
              </a:rPr>
              <a:t>Petroleum Geology – Petroleum System</a:t>
            </a:r>
            <a:endParaRPr lang="en-US" sz="5400" dirty="0">
              <a:latin typeface="Impact" panose="020B080603090205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57234" y="6099243"/>
            <a:ext cx="1422014" cy="52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FD5-F1D4-41A4-9E1E-AADED71B194B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649357" y="0"/>
            <a:ext cx="0" cy="685800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524" y="1357362"/>
            <a:ext cx="12188952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5621071"/>
            <a:ext cx="12192000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 l="26706" t="21875" r="351" b="21250"/>
          <a:stretch>
            <a:fillRect/>
          </a:stretch>
        </p:blipFill>
        <p:spPr bwMode="auto">
          <a:xfrm>
            <a:off x="0" y="1554480"/>
            <a:ext cx="8636547" cy="378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/>
          <a:srcRect l="26706" t="21875" r="351" b="21250"/>
          <a:stretch>
            <a:fillRect/>
          </a:stretch>
        </p:blipFill>
        <p:spPr bwMode="auto">
          <a:xfrm>
            <a:off x="0" y="1554480"/>
            <a:ext cx="8636547" cy="378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l="26706" t="21875" r="351" b="16875"/>
          <a:stretch>
            <a:fillRect/>
          </a:stretch>
        </p:blipFill>
        <p:spPr bwMode="auto">
          <a:xfrm>
            <a:off x="0" y="1554480"/>
            <a:ext cx="8636547" cy="407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0457234" y="6099243"/>
            <a:ext cx="1422014" cy="52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2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Reservoir Rocks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FD5-F1D4-41A4-9E1E-AADED71B194B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649357" y="0"/>
            <a:ext cx="0" cy="685800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524" y="1357362"/>
            <a:ext cx="12188952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5515564"/>
            <a:ext cx="12192000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822519" y="1544810"/>
            <a:ext cx="322395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Reservoir Rocks</a:t>
            </a:r>
          </a:p>
          <a:p>
            <a:endParaRPr lang="en-US" sz="2000" dirty="0" smtClean="0"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 Narrow" pitchFamily="34" charset="0"/>
              </a:rPr>
              <a:t>Sandstone Reservoir Rocks</a:t>
            </a:r>
          </a:p>
          <a:p>
            <a:endParaRPr lang="en-US" sz="2000" dirty="0"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 Narrow" pitchFamily="34" charset="0"/>
              </a:rPr>
              <a:t>Carbonate Reservoir Rocks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04318" y="3654552"/>
            <a:ext cx="3096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Reservoir Rock Properties</a:t>
            </a:r>
          </a:p>
          <a:p>
            <a:endParaRPr lang="en-US" sz="2000" dirty="0"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 Narrow" pitchFamily="34" charset="0"/>
              </a:rPr>
              <a:t>Porosity</a:t>
            </a:r>
          </a:p>
          <a:p>
            <a:endParaRPr lang="en-US" sz="2000" dirty="0" smtClean="0"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 Narrow" pitchFamily="34" charset="0"/>
              </a:rPr>
              <a:t>Permeability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810"/>
            <a:ext cx="3974123" cy="3302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83" y="1544810"/>
            <a:ext cx="4520274" cy="3315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7427" y="4977991"/>
            <a:ext cx="1429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Sandstone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12661" y="4960368"/>
            <a:ext cx="1429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Carbonate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57234" y="6099243"/>
            <a:ext cx="1422014" cy="52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09634" y="6251643"/>
            <a:ext cx="1422014" cy="52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96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13919"/>
            <a:ext cx="11555413" cy="1143000"/>
          </a:xfrm>
        </p:spPr>
        <p:txBody>
          <a:bodyPr/>
          <a:lstStyle/>
          <a:p>
            <a:r>
              <a:rPr lang="en-US" dirty="0" smtClean="0"/>
              <a:t>Environment of Deposition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FD5-F1D4-41A4-9E1E-AADED71B194B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649357" y="0"/>
            <a:ext cx="0" cy="685800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524" y="1357362"/>
            <a:ext cx="12188952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5515564"/>
            <a:ext cx="12192000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1625" y="1587159"/>
            <a:ext cx="81927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Environments of Deposition (EOD)</a:t>
            </a:r>
          </a:p>
          <a:p>
            <a:endParaRPr lang="en-US" sz="2000" dirty="0" smtClean="0"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Continental</a:t>
            </a:r>
            <a:r>
              <a:rPr lang="en-US" sz="2000" dirty="0"/>
              <a:t>: Deposited on land or in fresh water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Transitional:</a:t>
            </a:r>
            <a:r>
              <a:rPr lang="en-US" sz="2000" dirty="0"/>
              <a:t> Deposited in an environment showing influence of both fresh water or air and marine water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Marine</a:t>
            </a:r>
            <a:r>
              <a:rPr lang="en-US" sz="2000" dirty="0"/>
              <a:t>: Only influenced by sea water.</a:t>
            </a:r>
            <a:endParaRPr lang="en-US" sz="2000" dirty="0" smtClean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4318" y="1705214"/>
            <a:ext cx="3165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Fluvial, alluvial, glacial, </a:t>
            </a:r>
            <a:r>
              <a:rPr lang="en-US" sz="2000" dirty="0" err="1">
                <a:latin typeface="Arial Narrow" pitchFamily="34" charset="0"/>
              </a:rPr>
              <a:t>e</a:t>
            </a:r>
            <a:r>
              <a:rPr lang="en-US" sz="2000" dirty="0" err="1" smtClean="0">
                <a:latin typeface="Arial Narrow" pitchFamily="34" charset="0"/>
              </a:rPr>
              <a:t>olian</a:t>
            </a:r>
            <a:r>
              <a:rPr lang="en-US" sz="2000" dirty="0" smtClean="0">
                <a:latin typeface="Arial Narrow" pitchFamily="34" charset="0"/>
              </a:rPr>
              <a:t>, lacustrine, </a:t>
            </a:r>
            <a:r>
              <a:rPr lang="en-US" sz="2000" dirty="0" err="1">
                <a:latin typeface="Arial Narrow" pitchFamily="34" charset="0"/>
              </a:rPr>
              <a:t>p</a:t>
            </a:r>
            <a:r>
              <a:rPr lang="en-US" sz="2000" dirty="0" err="1" smtClean="0">
                <a:latin typeface="Arial Narrow" pitchFamily="34" charset="0"/>
              </a:rPr>
              <a:t>aludal</a:t>
            </a:r>
            <a:r>
              <a:rPr lang="en-US" sz="2000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04318" y="2760951"/>
            <a:ext cx="3165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Deltaic, </a:t>
            </a:r>
            <a:r>
              <a:rPr lang="en-US" sz="2000" dirty="0" err="1">
                <a:latin typeface="Arial Narrow" pitchFamily="34" charset="0"/>
              </a:rPr>
              <a:t>e</a:t>
            </a:r>
            <a:r>
              <a:rPr lang="en-US" sz="2000" dirty="0" err="1" smtClean="0">
                <a:latin typeface="Arial Narrow" pitchFamily="34" charset="0"/>
              </a:rPr>
              <a:t>sturine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lagoonal</a:t>
            </a:r>
            <a:r>
              <a:rPr lang="en-US" sz="2000" dirty="0" smtClean="0">
                <a:latin typeface="Arial Narrow" pitchFamily="34" charset="0"/>
              </a:rPr>
              <a:t>, beach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04317" y="3665297"/>
            <a:ext cx="3165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Shallow marine clastic, carbonate shelf, continental slope, deep marine.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57234" y="6099243"/>
            <a:ext cx="1422014" cy="52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36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Traps and Seals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FD5-F1D4-41A4-9E1E-AADED71B194B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649357" y="0"/>
            <a:ext cx="0" cy="685800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524" y="1357362"/>
            <a:ext cx="12188952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5368603"/>
            <a:ext cx="12192000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05319" y="2239598"/>
            <a:ext cx="22957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 Narrow" pitchFamily="34" charset="0"/>
              </a:rPr>
              <a:t>Structural Traps</a:t>
            </a:r>
          </a:p>
          <a:p>
            <a:endParaRPr lang="en-US" sz="2000" dirty="0" smtClean="0"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 Narrow" pitchFamily="34" charset="0"/>
              </a:rPr>
              <a:t>Stratigraphy Traps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 Narrow" pitchFamily="34" charset="0"/>
              </a:rPr>
              <a:t>Combination Traps</a:t>
            </a:r>
          </a:p>
          <a:p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9" y="1444625"/>
            <a:ext cx="2047069" cy="178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76" y="1471227"/>
            <a:ext cx="1999538" cy="175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70" y="1457264"/>
            <a:ext cx="2302144" cy="178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rrowheads="1"/>
          </p:cNvPicPr>
          <p:nvPr/>
        </p:nvPicPr>
        <p:blipFill rotWithShape="1">
          <a:blip r:embed="rId7" cstate="print"/>
          <a:srcRect l="-913" t="17858" r="50685" b="51190"/>
          <a:stretch/>
        </p:blipFill>
        <p:spPr bwMode="auto">
          <a:xfrm>
            <a:off x="184889" y="3588169"/>
            <a:ext cx="1897028" cy="12840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rrowheads="1"/>
          </p:cNvPicPr>
          <p:nvPr/>
        </p:nvPicPr>
        <p:blipFill rotWithShape="1">
          <a:blip r:embed="rId7" cstate="print"/>
          <a:srcRect l="51141" t="16667" r="-456" b="51191"/>
          <a:stretch/>
        </p:blipFill>
        <p:spPr bwMode="auto">
          <a:xfrm rot="60000">
            <a:off x="6599390" y="3545673"/>
            <a:ext cx="1797039" cy="12965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rrowheads="1"/>
          </p:cNvPicPr>
          <p:nvPr/>
        </p:nvPicPr>
        <p:blipFill rotWithShape="1">
          <a:blip r:embed="rId7" cstate="print"/>
          <a:srcRect t="55953" r="51598" b="13095"/>
          <a:stretch/>
        </p:blipFill>
        <p:spPr bwMode="auto">
          <a:xfrm>
            <a:off x="2391761" y="3556298"/>
            <a:ext cx="1792765" cy="1268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rrowheads="1"/>
          </p:cNvPicPr>
          <p:nvPr/>
        </p:nvPicPr>
        <p:blipFill rotWithShape="1">
          <a:blip r:embed="rId7" cstate="print"/>
          <a:srcRect l="51141" t="54762" r="456" b="13095"/>
          <a:stretch/>
        </p:blipFill>
        <p:spPr bwMode="auto">
          <a:xfrm>
            <a:off x="4533284" y="3507658"/>
            <a:ext cx="1740887" cy="1315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17196" y="4755481"/>
            <a:ext cx="1673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lenses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2314" y="4739766"/>
            <a:ext cx="1765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Unconformity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58977" y="4751243"/>
            <a:ext cx="1673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Reef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64348" y="4735530"/>
            <a:ext cx="1673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Pinch-out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57234" y="6099243"/>
            <a:ext cx="1422014" cy="52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2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b="12491"/>
          <a:stretch/>
        </p:blipFill>
        <p:spPr>
          <a:xfrm>
            <a:off x="1524" y="0"/>
            <a:ext cx="1218895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" y="2934"/>
            <a:ext cx="12192000" cy="6858001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Arial Narrow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6D02-3E43-4B79-A24C-0BAB3DA5E9F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41411" y="1151033"/>
            <a:ext cx="10382251" cy="459230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ts val="80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63539" indent="-463539" algn="l" rtl="0" eaLnBrk="1" fontAlgn="base" hangingPunct="1">
              <a:spcBef>
                <a:spcPts val="1333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"/>
              <a:defRPr lang="en-US" sz="2400" kern="1200" dirty="0" smtClean="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377" indent="-450839" algn="l" rtl="0" eaLnBrk="1" fontAlgn="base" hangingPunct="1">
              <a:spcBef>
                <a:spcPts val="667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buChar char="–"/>
              <a:defRPr lang="en-US" sz="2400" kern="1200" dirty="0" smtClean="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7916" indent="-463539" algn="l" rtl="0" eaLnBrk="1" fontAlgn="base" hangingPunct="1">
              <a:spcBef>
                <a:spcPts val="333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lang="en-US" sz="2000" kern="1200" dirty="0" smtClean="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754" indent="-450839" algn="l" rtl="0" eaLnBrk="1" fontAlgn="base" hangingPunct="1">
              <a:spcBef>
                <a:spcPts val="167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buChar char="–"/>
              <a:defRPr lang="en-US" sz="2000" kern="1200" dirty="0" smtClean="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Petroleum </a:t>
            </a:r>
            <a:r>
              <a:rPr lang="en-US" dirty="0"/>
              <a:t>geology is principally concerned with the evaluation of seven key elements in sedimentary basins: Source, reservoir, seal, trap, timing, maturation and migration</a:t>
            </a:r>
            <a:r>
              <a:rPr lang="en-US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4 Elements and 3 Processes of Petroleum System.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Only 0.1% of organic matter deposited in the source rock are usually converted to hydrocarbon.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0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0251" y="2105632"/>
            <a:ext cx="81160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F80F5-1BD9-47C9-BE43-FCF070723DA6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457234" y="6099243"/>
            <a:ext cx="1422014" cy="52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09634" y="6251643"/>
            <a:ext cx="1422014" cy="52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1238258" y="1273960"/>
            <a:ext cx="5880200" cy="607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Arial Narrow" pitchFamily="34" charset="0"/>
              </a:rPr>
              <a:t>Introduction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Arial Narrow" pitchFamily="34" charset="0"/>
              </a:rPr>
              <a:t>Petroleum System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Arial Narrow" pitchFamily="34" charset="0"/>
              </a:rPr>
              <a:t>Hydrocarbon Generation and Maturation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Arial Narrow" pitchFamily="34" charset="0"/>
              </a:rPr>
              <a:t>Migration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Arial Narrow" pitchFamily="34" charset="0"/>
              </a:rPr>
              <a:t>Reservoir Rocks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Arial Narrow" pitchFamily="34" charset="0"/>
              </a:rPr>
              <a:t>Environment of Deposition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Arial Narrow" pitchFamily="34" charset="0"/>
              </a:rPr>
              <a:t>Traps And Seals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Arial Narrow" pitchFamily="34" charset="0"/>
              </a:rPr>
              <a:t>Conclusion</a:t>
            </a:r>
          </a:p>
          <a:p>
            <a:pPr>
              <a:lnSpc>
                <a:spcPct val="200000"/>
              </a:lnSpc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9631" y="550331"/>
            <a:ext cx="957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Impact" panose="020B0806030902050204" pitchFamily="34" charset="0"/>
              </a:rPr>
              <a:t>Outline</a:t>
            </a:r>
            <a:endParaRPr lang="en-US" sz="2800" dirty="0" smtClean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524" y="1357362"/>
            <a:ext cx="12188952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06634" y="-8783"/>
            <a:ext cx="0" cy="685800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F80F5-1BD9-47C9-BE43-FCF070723DA6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0457234" y="6099243"/>
            <a:ext cx="1422014" cy="52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14" y="1816278"/>
            <a:ext cx="4800624" cy="3222447"/>
          </a:xfrm>
          <a:prstGeom prst="rect">
            <a:avLst/>
          </a:prstGeom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324063"/>
            <a:ext cx="7088989" cy="420687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b="1" dirty="0" smtClean="0"/>
              <a:t>What is Petroleum Geology?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This the aspect of geology that study the origin</a:t>
            </a:r>
            <a:r>
              <a:rPr lang="en-US" dirty="0"/>
              <a:t>, occurrence, movement, accumulation, and </a:t>
            </a:r>
            <a:r>
              <a:rPr lang="en-US" dirty="0" smtClean="0"/>
              <a:t>exploration of Oil and Gas.</a:t>
            </a:r>
            <a:endParaRPr lang="en-US" altLang="en-US" dirty="0" smtClean="0"/>
          </a:p>
          <a:p>
            <a:pPr lvl="1"/>
            <a:r>
              <a:rPr lang="en-US" dirty="0"/>
              <a:t>It refers to the specific set of </a:t>
            </a:r>
            <a:r>
              <a:rPr lang="en-US" b="1" dirty="0"/>
              <a:t>geological</a:t>
            </a:r>
            <a:r>
              <a:rPr lang="en-US" dirty="0"/>
              <a:t> </a:t>
            </a:r>
            <a:r>
              <a:rPr lang="en-US" b="1" dirty="0"/>
              <a:t>disciplines</a:t>
            </a:r>
            <a:r>
              <a:rPr lang="en-US" dirty="0"/>
              <a:t> that are applied to the search for hydrocarbons (</a:t>
            </a:r>
            <a:r>
              <a:rPr lang="en-US" b="1" dirty="0"/>
              <a:t>oil</a:t>
            </a:r>
            <a:r>
              <a:rPr lang="en-US" dirty="0"/>
              <a:t> exploration</a:t>
            </a:r>
            <a:r>
              <a:rPr lang="en-US" dirty="0" smtClean="0"/>
              <a:t>).</a:t>
            </a:r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AECFA-C89D-47DC-9B2B-D597BF806100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72350" y="0"/>
            <a:ext cx="0" cy="685800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372350" y="1819275"/>
            <a:ext cx="4818888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373112" y="5038725"/>
            <a:ext cx="4818888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457234" y="6099243"/>
            <a:ext cx="1422014" cy="52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8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AECFA-C89D-47DC-9B2B-D597BF806100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72350" y="0"/>
            <a:ext cx="0" cy="685800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372350" y="1819275"/>
            <a:ext cx="4818888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373112" y="5038725"/>
            <a:ext cx="4818888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7563" t="26724" r="15181" b="30173"/>
          <a:stretch>
            <a:fillRect/>
          </a:stretch>
        </p:blipFill>
        <p:spPr bwMode="auto">
          <a:xfrm>
            <a:off x="7394027" y="1828799"/>
            <a:ext cx="4797973" cy="32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6028" y="1056290"/>
            <a:ext cx="63219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To discover hydrocarbon, you must explore the earth geology.</a:t>
            </a: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This is a long history lasting for more than 500 million years</a:t>
            </a:r>
          </a:p>
          <a:p>
            <a:r>
              <a:rPr lang="en-US" dirty="0" smtClean="0">
                <a:latin typeface="Arial Narrow" pitchFamily="34" charset="0"/>
              </a:rPr>
              <a:t>From Paleozoic period ...until present day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31262" t="29526" r="8153" b="36207"/>
          <a:stretch>
            <a:fillRect/>
          </a:stretch>
        </p:blipFill>
        <p:spPr bwMode="auto">
          <a:xfrm>
            <a:off x="189188" y="2979683"/>
            <a:ext cx="7039948" cy="223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09448" y="5454869"/>
            <a:ext cx="5990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Where do we find hydrocarbon in the earth subsurface?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57234" y="6099243"/>
            <a:ext cx="1422014" cy="52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8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4189" y="270094"/>
            <a:ext cx="6568601" cy="1143000"/>
          </a:xfrm>
        </p:spPr>
        <p:txBody>
          <a:bodyPr/>
          <a:lstStyle/>
          <a:p>
            <a:r>
              <a:rPr lang="en-US" altLang="en-US" dirty="0" smtClean="0"/>
              <a:t>Introduction</a:t>
            </a:r>
            <a:br>
              <a:rPr lang="en-US" altLang="en-US" dirty="0" smtClean="0"/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 smtClean="0"/>
              <a:t>o/` `3 `	4</a:t>
            </a:r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AECFA-C89D-47DC-9B2B-D597BF806100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429844"/>
            <a:ext cx="12192000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5624835"/>
            <a:ext cx="12192000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2958" t="27802" r="8759" b="24138"/>
          <a:stretch>
            <a:fillRect/>
          </a:stretch>
        </p:blipFill>
        <p:spPr bwMode="auto">
          <a:xfrm>
            <a:off x="0" y="1452015"/>
            <a:ext cx="12192000" cy="416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67558" y="1008993"/>
            <a:ext cx="7015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Hydrocarbon fields are located in </a:t>
            </a:r>
            <a:r>
              <a:rPr lang="en-US" sz="2000" b="1" dirty="0" smtClean="0">
                <a:latin typeface="Arial Narrow" pitchFamily="34" charset="0"/>
              </a:rPr>
              <a:t>sedimentary basins.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57234" y="6099243"/>
            <a:ext cx="1422014" cy="52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27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AECFA-C89D-47DC-9B2B-D597BF806100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72350" y="0"/>
            <a:ext cx="0" cy="685800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372350" y="1819275"/>
            <a:ext cx="4818888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373112" y="5038725"/>
            <a:ext cx="4818888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88" y="1819275"/>
            <a:ext cx="4819649" cy="3219450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11277" y="646590"/>
            <a:ext cx="65686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Narrow" pitchFamily="34" charset="0"/>
              </a:defRPr>
            </a:lvl9pPr>
          </a:lstStyle>
          <a:p>
            <a:pPr defTabSz="914400"/>
            <a:r>
              <a:rPr lang="en-US" altLang="en-US" smtClean="0"/>
              <a:t>Petroleum System</a:t>
            </a:r>
            <a:endParaRPr lang="en-US" altLang="en-US" dirty="0" smtClean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411277" y="1407583"/>
            <a:ext cx="6568601" cy="4206875"/>
          </a:xfrm>
        </p:spPr>
        <p:txBody>
          <a:bodyPr/>
          <a:lstStyle/>
          <a:p>
            <a:pPr marL="0" lvl="1" indent="0">
              <a:buNone/>
            </a:pPr>
            <a:r>
              <a:rPr lang="en-US" altLang="en-US" sz="2400" dirty="0" smtClean="0"/>
              <a:t>Petroleum system is a concept that encompasses all of the disparate elements and processes of petroleum geology. 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25444" y="3069669"/>
            <a:ext cx="2453060" cy="273325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ts val="6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347663" indent="-347663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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85800" indent="-338138" algn="l" rtl="0" eaLnBrk="0" fontAlgn="base" hangingPunct="0">
              <a:spcBef>
                <a:spcPts val="500"/>
              </a:spcBef>
              <a:spcAft>
                <a:spcPct val="0"/>
              </a:spcAft>
              <a:buFont typeface="Arial Narrow" panose="020B0606020202030204" pitchFamily="34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033463" indent="-3476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371600" indent="-338138" algn="l" rtl="0" eaLnBrk="0" fontAlgn="base" hangingPunct="0">
              <a:spcBef>
                <a:spcPts val="125"/>
              </a:spcBef>
              <a:spcAft>
                <a:spcPct val="0"/>
              </a:spcAft>
              <a:buFont typeface="Arial Narrow" panose="020B0606020202030204" pitchFamily="34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003366"/>
                </a:solidFill>
              </a:rPr>
              <a:t>Elements</a:t>
            </a:r>
          </a:p>
          <a:p>
            <a:pPr lvl="1" defTabSz="914400">
              <a:buFont typeface="Wingdings" panose="05000000000000000000" pitchFamily="2" charset="2"/>
              <a:buNone/>
            </a:pPr>
            <a:r>
              <a:rPr lang="en-US" altLang="en-US" sz="2200" dirty="0" smtClean="0"/>
              <a:t>Source rock (shale)</a:t>
            </a:r>
          </a:p>
          <a:p>
            <a:pPr lvl="1" defTabSz="914400">
              <a:buFont typeface="Wingdings" panose="05000000000000000000" pitchFamily="2" charset="2"/>
              <a:buNone/>
            </a:pPr>
            <a:r>
              <a:rPr lang="en-US" altLang="en-US" sz="2200" dirty="0" smtClean="0"/>
              <a:t>Carrier bed</a:t>
            </a:r>
          </a:p>
          <a:p>
            <a:pPr lvl="1" defTabSz="914400">
              <a:buFont typeface="Wingdings" panose="05000000000000000000" pitchFamily="2" charset="2"/>
              <a:buNone/>
            </a:pPr>
            <a:r>
              <a:rPr lang="en-US" altLang="en-US" sz="2200" dirty="0" smtClean="0"/>
              <a:t>Reservoir rock</a:t>
            </a:r>
          </a:p>
          <a:p>
            <a:pPr lvl="1" defTabSz="914400">
              <a:buFont typeface="Wingdings" panose="05000000000000000000" pitchFamily="2" charset="2"/>
              <a:buNone/>
            </a:pPr>
            <a:r>
              <a:rPr lang="en-US" altLang="en-US" sz="2200" dirty="0" smtClean="0"/>
              <a:t>Trap/Seal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965332" y="3069669"/>
            <a:ext cx="3464162" cy="244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FF00"/>
              </a:buClr>
              <a:defRPr kumimoji="1" sz="2400">
                <a:solidFill>
                  <a:schemeClr val="tx1"/>
                </a:solidFill>
                <a:latin typeface="Univers 47 CondensedLight" pitchFamily="34" charset="0"/>
              </a:defRPr>
            </a:lvl1pPr>
            <a:lvl2pPr marL="342900" indent="-341313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Univers 47 CondensedLight" pitchFamily="34" charset="0"/>
              </a:defRPr>
            </a:lvl2pPr>
            <a:lvl3pPr marL="685800" indent="-341313">
              <a:spcBef>
                <a:spcPct val="15000"/>
              </a:spcBef>
              <a:buClr>
                <a:schemeClr val="tx1"/>
              </a:buClr>
              <a:buChar char="–"/>
              <a:defRPr kumimoji="1" sz="2200">
                <a:solidFill>
                  <a:schemeClr val="tx1"/>
                </a:solidFill>
                <a:latin typeface="Univers 47 CondensedLight" pitchFamily="34" charset="0"/>
              </a:defRPr>
            </a:lvl3pPr>
            <a:lvl4pPr marL="1028700" indent="-341313">
              <a:spcBef>
                <a:spcPct val="1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Univers 47 CondensedLight" pitchFamily="34" charset="0"/>
              </a:defRPr>
            </a:lvl4pPr>
            <a:lvl5pPr marL="1371600" indent="-341313">
              <a:spcBef>
                <a:spcPct val="5000"/>
              </a:spcBef>
              <a:buClr>
                <a:schemeClr val="tx1"/>
              </a:buClr>
              <a:buChar char="–"/>
              <a:defRPr kumimoji="1">
                <a:solidFill>
                  <a:schemeClr val="tx1"/>
                </a:solidFill>
                <a:latin typeface="Univers 47 CondensedLight" pitchFamily="34" charset="0"/>
              </a:defRPr>
            </a:lvl5pPr>
            <a:lvl6pPr marL="1828800" indent="-341313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>
                <a:solidFill>
                  <a:schemeClr val="tx1"/>
                </a:solidFill>
                <a:latin typeface="Univers 47 CondensedLight" pitchFamily="34" charset="0"/>
              </a:defRPr>
            </a:lvl6pPr>
            <a:lvl7pPr marL="2286000" indent="-341313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>
                <a:solidFill>
                  <a:schemeClr val="tx1"/>
                </a:solidFill>
                <a:latin typeface="Univers 47 CondensedLight" pitchFamily="34" charset="0"/>
              </a:defRPr>
            </a:lvl7pPr>
            <a:lvl8pPr marL="2743200" indent="-341313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>
                <a:solidFill>
                  <a:schemeClr val="tx1"/>
                </a:solidFill>
                <a:latin typeface="Univers 47 CondensedLight" pitchFamily="34" charset="0"/>
              </a:defRPr>
            </a:lvl8pPr>
            <a:lvl9pPr marL="3200400" indent="-341313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>
                <a:solidFill>
                  <a:schemeClr val="tx1"/>
                </a:solidFill>
                <a:latin typeface="Univers 47 CondensedLight" pitchFamily="34" charset="0"/>
              </a:defRPr>
            </a:lvl9pPr>
          </a:lstStyle>
          <a:p>
            <a:pPr lvl="1" algn="r"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rgbClr val="003366"/>
                </a:solidFill>
                <a:latin typeface="+mn-lt"/>
              </a:rPr>
              <a:t>Processes</a:t>
            </a:r>
            <a:endParaRPr lang="en-US" altLang="en-US" b="1" dirty="0">
              <a:solidFill>
                <a:srgbClr val="003366"/>
              </a:solidFill>
              <a:latin typeface="+mn-lt"/>
            </a:endParaRPr>
          </a:p>
          <a:p>
            <a:pPr lvl="1" algn="r">
              <a:buFont typeface="Wingdings" panose="05000000000000000000" pitchFamily="2" charset="2"/>
              <a:buNone/>
            </a:pPr>
            <a:r>
              <a:rPr lang="en-US" altLang="en-US" sz="2200" dirty="0" smtClean="0">
                <a:latin typeface="+mn-lt"/>
              </a:rPr>
              <a:t>Maturation</a:t>
            </a:r>
          </a:p>
          <a:p>
            <a:pPr lvl="1" algn="r">
              <a:buFont typeface="Wingdings" panose="05000000000000000000" pitchFamily="2" charset="2"/>
              <a:buNone/>
            </a:pPr>
            <a:r>
              <a:rPr lang="en-US" altLang="en-US" sz="2200" dirty="0" smtClean="0">
                <a:latin typeface="+mn-lt"/>
              </a:rPr>
              <a:t>Migration</a:t>
            </a:r>
          </a:p>
          <a:p>
            <a:pPr lvl="1" algn="r">
              <a:buFont typeface="Wingdings" panose="05000000000000000000" pitchFamily="2" charset="2"/>
              <a:buNone/>
            </a:pPr>
            <a:r>
              <a:rPr lang="en-US" altLang="en-US" sz="2200" dirty="0" smtClean="0">
                <a:latin typeface="+mn-lt"/>
              </a:rPr>
              <a:t>Timing</a:t>
            </a:r>
            <a:endParaRPr lang="en-US" altLang="en-US" sz="22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57234" y="6099243"/>
            <a:ext cx="1422014" cy="52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87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Petroleum System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FD5-F1D4-41A4-9E1E-AADED71B194B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649357" y="0"/>
            <a:ext cx="0" cy="685800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524" y="1357362"/>
            <a:ext cx="12188952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5368603"/>
            <a:ext cx="12192000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30220" t="28750" r="7028" b="20000"/>
          <a:stretch>
            <a:fillRect/>
          </a:stretch>
        </p:blipFill>
        <p:spPr bwMode="auto">
          <a:xfrm>
            <a:off x="365760" y="1463040"/>
            <a:ext cx="8164680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l="30220" t="28750" r="7028" b="20000"/>
          <a:stretch>
            <a:fillRect/>
          </a:stretch>
        </p:blipFill>
        <p:spPr bwMode="auto">
          <a:xfrm>
            <a:off x="365760" y="1463040"/>
            <a:ext cx="8164825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 l="30220" t="28750" r="7028" b="20000"/>
          <a:stretch>
            <a:fillRect/>
          </a:stretch>
        </p:blipFill>
        <p:spPr bwMode="auto">
          <a:xfrm>
            <a:off x="365760" y="1463040"/>
            <a:ext cx="8164825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 l="30220" t="28750" r="7028" b="20000"/>
          <a:stretch>
            <a:fillRect/>
          </a:stretch>
        </p:blipFill>
        <p:spPr bwMode="auto">
          <a:xfrm>
            <a:off x="365760" y="1463040"/>
            <a:ext cx="8164825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 l="30220" t="31164" r="7028" b="20000"/>
          <a:stretch>
            <a:fillRect/>
          </a:stretch>
        </p:blipFill>
        <p:spPr bwMode="auto">
          <a:xfrm>
            <a:off x="365760" y="1639614"/>
            <a:ext cx="8164825" cy="357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 l="30220" t="30948" r="7028" b="20000"/>
          <a:stretch>
            <a:fillRect/>
          </a:stretch>
        </p:blipFill>
        <p:spPr bwMode="auto">
          <a:xfrm>
            <a:off x="365760" y="1623848"/>
            <a:ext cx="8164825" cy="35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768130" y="1522023"/>
            <a:ext cx="1804398" cy="170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Arial Narrow" pitchFamily="34" charset="0"/>
              </a:rPr>
              <a:t>Source rock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Arial Narrow" pitchFamily="34" charset="0"/>
              </a:rPr>
              <a:t>Carrier bed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Arial Narrow" pitchFamily="34" charset="0"/>
              </a:rPr>
              <a:t>Reservoir rock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Arial Narrow" pitchFamily="34" charset="0"/>
              </a:rPr>
              <a:t>Trap/seal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8130" y="3847973"/>
            <a:ext cx="1885195" cy="128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Arial Narrow" pitchFamily="34" charset="0"/>
              </a:rPr>
              <a:t>Maturation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Arial Narrow" pitchFamily="34" charset="0"/>
              </a:rPr>
              <a:t>Migration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Arial Narrow" pitchFamily="34" charset="0"/>
              </a:rPr>
              <a:t>Timing</a:t>
            </a:r>
          </a:p>
        </p:txBody>
      </p:sp>
      <p:sp>
        <p:nvSpPr>
          <p:cNvPr id="4" name="Right Brace 3"/>
          <p:cNvSpPr/>
          <p:nvPr/>
        </p:nvSpPr>
        <p:spPr>
          <a:xfrm>
            <a:off x="10572528" y="1639614"/>
            <a:ext cx="165810" cy="15607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Brace 17"/>
          <p:cNvSpPr/>
          <p:nvPr/>
        </p:nvSpPr>
        <p:spPr>
          <a:xfrm>
            <a:off x="10600310" y="3962399"/>
            <a:ext cx="171787" cy="12074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01961" y="2219952"/>
            <a:ext cx="1055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Elements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91759" y="4357290"/>
            <a:ext cx="1203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Processes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57234" y="6099243"/>
            <a:ext cx="1422014" cy="52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2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66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66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66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66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66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66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66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66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66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6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64" y="350612"/>
            <a:ext cx="11555413" cy="1143000"/>
          </a:xfrm>
        </p:spPr>
        <p:txBody>
          <a:bodyPr/>
          <a:lstStyle/>
          <a:p>
            <a:r>
              <a:rPr lang="en-US" dirty="0" smtClean="0"/>
              <a:t>Hydrocarbon Generation and Maturation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FD5-F1D4-41A4-9E1E-AADED71B194B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372350" y="0"/>
            <a:ext cx="0" cy="685800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524" y="1357362"/>
            <a:ext cx="12188952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68603"/>
            <a:ext cx="12192000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6" y="1422354"/>
            <a:ext cx="5715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3014" y="1588416"/>
            <a:ext cx="45016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 Narrow" pitchFamily="34" charset="0"/>
              </a:rPr>
              <a:t>In order to become a source rock and generate hydrocarbon, organic matter must be preserved during burial.</a:t>
            </a:r>
          </a:p>
          <a:p>
            <a:endParaRPr lang="en-US" sz="2000" dirty="0"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 Narrow" pitchFamily="34" charset="0"/>
              </a:rPr>
              <a:t>The deposition and preservation of organic matter are influenced by depositional events and by basin type and tectonic setting.</a:t>
            </a:r>
          </a:p>
          <a:p>
            <a:endParaRPr lang="en-US" sz="2000" dirty="0" smtClean="0"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 Narrow" pitchFamily="34" charset="0"/>
              </a:rPr>
              <a:t>0.1% of buried organic matter are usually being converted to hydrocarbon.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57234" y="6099243"/>
            <a:ext cx="1422014" cy="52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2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Hydrocarbon Generation and Maturation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FD5-F1D4-41A4-9E1E-AADED71B194B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649357" y="0"/>
            <a:ext cx="0" cy="685800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524" y="1357362"/>
            <a:ext cx="12188952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5515564"/>
            <a:ext cx="12192000" cy="0"/>
          </a:xfrm>
          <a:prstGeom prst="lin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0" y="1444752"/>
            <a:ext cx="8633598" cy="3786073"/>
            <a:chOff x="-992346" y="923273"/>
            <a:chExt cx="8633598" cy="3786073"/>
          </a:xfrm>
        </p:grpSpPr>
        <p:grpSp>
          <p:nvGrpSpPr>
            <p:cNvPr id="4" name="Group 3"/>
            <p:cNvGrpSpPr/>
            <p:nvPr/>
          </p:nvGrpSpPr>
          <p:grpSpPr>
            <a:xfrm>
              <a:off x="-992346" y="923273"/>
              <a:ext cx="8633598" cy="3786073"/>
              <a:chOff x="-31813" y="1391050"/>
              <a:chExt cx="8633598" cy="3786073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6731" t="21875" r="351" b="21250"/>
              <a:stretch>
                <a:fillRect/>
              </a:stretch>
            </p:blipFill>
            <p:spPr bwMode="auto">
              <a:xfrm>
                <a:off x="-31813" y="1391050"/>
                <a:ext cx="8633598" cy="3786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54864" y="1393938"/>
                <a:ext cx="1645920" cy="1901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err="1" smtClean="0">
                  <a:ln>
                    <a:solidFill>
                      <a:schemeClr val="bg1"/>
                    </a:solidFill>
                  </a:ln>
                  <a:latin typeface="Arial Narrow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 rot="16200000">
              <a:off x="-1293583" y="1686015"/>
              <a:ext cx="150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1">
                      <a:lumMod val="50000"/>
                    </a:schemeClr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TEMPERATURE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1444752"/>
            <a:ext cx="8636547" cy="3787356"/>
            <a:chOff x="-749808" y="4976851"/>
            <a:chExt cx="8636547" cy="378735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26706" t="21875" r="351" b="21250"/>
            <a:stretch>
              <a:fillRect/>
            </a:stretch>
          </p:blipFill>
          <p:spPr bwMode="auto">
            <a:xfrm>
              <a:off x="-749808" y="4978133"/>
              <a:ext cx="8636547" cy="3786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 rot="16200000">
              <a:off x="-1071423" y="5792671"/>
              <a:ext cx="150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1">
                      <a:lumMod val="50000"/>
                    </a:schemeClr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TEMPERATURE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723869" y="4976851"/>
              <a:ext cx="1645920" cy="1901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ln>
                  <a:solidFill>
                    <a:schemeClr val="bg1"/>
                  </a:solidFill>
                </a:ln>
                <a:latin typeface="Arial Narrow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1444752"/>
            <a:ext cx="8636547" cy="3786074"/>
            <a:chOff x="7725273" y="2267064"/>
            <a:chExt cx="8636547" cy="3786074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26706" t="21875" r="351" b="21250"/>
            <a:stretch>
              <a:fillRect/>
            </a:stretch>
          </p:blipFill>
          <p:spPr bwMode="auto">
            <a:xfrm>
              <a:off x="7725273" y="2267064"/>
              <a:ext cx="8636547" cy="3786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7725273" y="2310222"/>
              <a:ext cx="1645920" cy="1901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ln>
                  <a:solidFill>
                    <a:schemeClr val="bg1"/>
                  </a:solidFill>
                </a:ln>
                <a:latin typeface="Arial Narrow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7415011" y="3070076"/>
              <a:ext cx="150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1">
                      <a:lumMod val="50000"/>
                    </a:schemeClr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TEMPERATURE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1444752"/>
            <a:ext cx="8636547" cy="3786074"/>
            <a:chOff x="7641420" y="7637032"/>
            <a:chExt cx="8636547" cy="3786074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l="26706" t="21875" r="351" b="21250"/>
            <a:stretch>
              <a:fillRect/>
            </a:stretch>
          </p:blipFill>
          <p:spPr bwMode="auto">
            <a:xfrm>
              <a:off x="7641420" y="7637032"/>
              <a:ext cx="8636547" cy="3786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 rot="16200000">
              <a:off x="7379239" y="8406839"/>
              <a:ext cx="150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1">
                      <a:lumMod val="50000"/>
                    </a:schemeClr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TEMPERATURE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702572" y="7638904"/>
              <a:ext cx="1645920" cy="1901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ln>
                  <a:solidFill>
                    <a:schemeClr val="bg1"/>
                  </a:solidFill>
                </a:ln>
                <a:latin typeface="Arial Narrow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0457234" y="6099243"/>
            <a:ext cx="1422014" cy="52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609634" y="6251643"/>
            <a:ext cx="1422014" cy="52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2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ffice Theme">
  <a:themeElements>
    <a:clrScheme name="OFS colors light background">
      <a:dk1>
        <a:srgbClr val="FFFFFF"/>
      </a:dk1>
      <a:lt1>
        <a:srgbClr val="000000"/>
      </a:lt1>
      <a:dk2>
        <a:srgbClr val="007A54"/>
      </a:dk2>
      <a:lt2>
        <a:srgbClr val="003366"/>
      </a:lt2>
      <a:accent1>
        <a:srgbClr val="79BBD2"/>
      </a:accent1>
      <a:accent2>
        <a:srgbClr val="FC4128"/>
      </a:accent2>
      <a:accent3>
        <a:srgbClr val="FE9F34"/>
      </a:accent3>
      <a:accent4>
        <a:srgbClr val="81017E"/>
      </a:accent4>
      <a:accent5>
        <a:srgbClr val="007A54"/>
      </a:accent5>
      <a:accent6>
        <a:srgbClr val="003366"/>
      </a:accent6>
      <a:hlink>
        <a:srgbClr val="FE9F34"/>
      </a:hlink>
      <a:folHlink>
        <a:srgbClr val="81017E"/>
      </a:folHlink>
    </a:clrScheme>
    <a:fontScheme name="SI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err="1" smtClean="0"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>
            <a:latin typeface="Arial Narrow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XMLData TextToDisplay="%HOSTNAME%">SLB-HW5CJX1.DIR.slb.com</XMLData>
</file>

<file path=customXml/item2.xml><?xml version="1.0" encoding="utf-8"?>
<XMLData TextToDisplay="%USERNAME%">JCelly</XMLData>
</file>

<file path=customXml/item3.xml><?xml version="1.0" encoding="utf-8"?>
<XMLData TextToDisplay="%EMAILADDRESS%">JCelly@slb.com</XMLData>
</file>

<file path=customXml/item4.xml><?xml version="1.0" encoding="utf-8"?>
<XMLData TextToDisplay="%DOCUMENTGUID%">{00000000-0000-0000-0000-000000000000}</XMLData>
</file>

<file path=customXml/item5.xml><?xml version="1.0" encoding="utf-8"?>
<XMLData TextToDisplay="%CLASSIFICATIONDATETIME%">13:52 20/01/2016</XMLData>
</file>

<file path=customXml/item6.xml><?xml version="1.0" encoding="utf-8"?>
<XMLData TextToDisplay="RightsWATCHMark">4|SCHLUMBERGER-Internal-PRIVATE|{00000000-0000-0000-0000-000000000000}</XMLData>
</file>

<file path=customXml/itemProps1.xml><?xml version="1.0" encoding="utf-8"?>
<ds:datastoreItem xmlns:ds="http://schemas.openxmlformats.org/officeDocument/2006/customXml" ds:itemID="{1F600D29-6D5C-4317-A5B0-4EC95100A75D}">
  <ds:schemaRefs/>
</ds:datastoreItem>
</file>

<file path=customXml/itemProps2.xml><?xml version="1.0" encoding="utf-8"?>
<ds:datastoreItem xmlns:ds="http://schemas.openxmlformats.org/officeDocument/2006/customXml" ds:itemID="{870313B5-E696-4103-99F2-9C7E1DE10C75}">
  <ds:schemaRefs/>
</ds:datastoreItem>
</file>

<file path=customXml/itemProps3.xml><?xml version="1.0" encoding="utf-8"?>
<ds:datastoreItem xmlns:ds="http://schemas.openxmlformats.org/officeDocument/2006/customXml" ds:itemID="{7D84B275-516B-471E-91EB-0D2DA81BA02B}">
  <ds:schemaRefs/>
</ds:datastoreItem>
</file>

<file path=customXml/itemProps4.xml><?xml version="1.0" encoding="utf-8"?>
<ds:datastoreItem xmlns:ds="http://schemas.openxmlformats.org/officeDocument/2006/customXml" ds:itemID="{C0B67C25-FD90-4576-BB6F-EB1B9951A42B}">
  <ds:schemaRefs/>
</ds:datastoreItem>
</file>

<file path=customXml/itemProps5.xml><?xml version="1.0" encoding="utf-8"?>
<ds:datastoreItem xmlns:ds="http://schemas.openxmlformats.org/officeDocument/2006/customXml" ds:itemID="{8670B799-E110-4102-A8CB-4BCEC2B40525}">
  <ds:schemaRefs/>
</ds:datastoreItem>
</file>

<file path=customXml/itemProps6.xml><?xml version="1.0" encoding="utf-8"?>
<ds:datastoreItem xmlns:ds="http://schemas.openxmlformats.org/officeDocument/2006/customXml" ds:itemID="{C311D7FF-970B-443F-890F-F44ACD22260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4216</TotalTime>
  <Words>444</Words>
  <Application>Microsoft Office PowerPoint</Application>
  <PresentationFormat>Custom</PresentationFormat>
  <Paragraphs>131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2_Office Theme</vt:lpstr>
      <vt:lpstr>Petroleum Geology – Petroleum System</vt:lpstr>
      <vt:lpstr>PowerPoint Presentation</vt:lpstr>
      <vt:lpstr>Introduction</vt:lpstr>
      <vt:lpstr>Introduction</vt:lpstr>
      <vt:lpstr>Introduction    o/` `3 ` 4</vt:lpstr>
      <vt:lpstr>PowerPoint Presentation</vt:lpstr>
      <vt:lpstr>Petroleum System</vt:lpstr>
      <vt:lpstr>Hydrocarbon Generation and Maturation</vt:lpstr>
      <vt:lpstr>Hydrocarbon Generation and Maturation</vt:lpstr>
      <vt:lpstr>Migration</vt:lpstr>
      <vt:lpstr>Reservoir Rocks</vt:lpstr>
      <vt:lpstr>Environment of Deposition</vt:lpstr>
      <vt:lpstr>Traps and Seals</vt:lpstr>
      <vt:lpstr>Conclusion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UMuogbo@slb.com</dc:creator>
  <cp:lastModifiedBy>ismail - [2010]</cp:lastModifiedBy>
  <cp:revision>272</cp:revision>
  <dcterms:created xsi:type="dcterms:W3CDTF">2011-02-23T17:59:27Z</dcterms:created>
  <dcterms:modified xsi:type="dcterms:W3CDTF">2020-04-19T16:26:40Z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F5F6C8EB-8497-4915-B1CA-71D599C22526</vt:lpwstr>
  </property>
  <property fmtid="{D5CDD505-2E9C-101B-9397-08002B2CF9AE}" pid="3" name="ArticulatePath">
    <vt:lpwstr>Fatigue Management L1 - Rev004</vt:lpwstr>
  </property>
  <property fmtid="{D5CDD505-2E9C-101B-9397-08002B2CF9AE}" pid="4" name="RightsWATCHMark">
    <vt:lpwstr>4|SCHLUMBERGER-Internal-PRIVATE|{00000000-0000-0000-0000-000000000000}</vt:lpwstr>
  </property>
</Properties>
</file>