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7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48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8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18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44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28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043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78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95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8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7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5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3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1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0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8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9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D5620B-24D9-4A3A-BAEE-6B509D7A8D1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F374F95-F9DA-44DE-996C-055FF495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35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3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3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3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423" y="-1197736"/>
            <a:ext cx="8001000" cy="2987899"/>
          </a:xfrm>
        </p:spPr>
        <p:txBody>
          <a:bodyPr/>
          <a:lstStyle/>
          <a:p>
            <a:r>
              <a:rPr lang="en-US" b="1" u="sng" dirty="0"/>
              <a:t>Presentation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781" y="2246887"/>
            <a:ext cx="6400800" cy="1947333"/>
          </a:xfrm>
        </p:spPr>
        <p:txBody>
          <a:bodyPr>
            <a:noAutofit/>
          </a:bodyPr>
          <a:lstStyle/>
          <a:p>
            <a:r>
              <a:rPr lang="en-US" sz="1800" b="1" u="sng" dirty="0"/>
              <a:t>Submitted to </a:t>
            </a:r>
            <a:r>
              <a:rPr lang="en-US" sz="1800" dirty="0"/>
              <a:t>: Mam </a:t>
            </a:r>
            <a:r>
              <a:rPr lang="en-US" sz="1800" dirty="0" err="1"/>
              <a:t>Hina</a:t>
            </a:r>
            <a:r>
              <a:rPr lang="en-US" sz="1800" dirty="0"/>
              <a:t> Zahra </a:t>
            </a:r>
          </a:p>
          <a:p>
            <a:r>
              <a:rPr lang="en-US" sz="1800" b="1" u="sng" dirty="0"/>
              <a:t>Submitted by </a:t>
            </a:r>
            <a:r>
              <a:rPr lang="en-US" sz="1800" dirty="0"/>
              <a:t>: </a:t>
            </a:r>
            <a:r>
              <a:rPr lang="en-US" sz="1800" dirty="0" err="1"/>
              <a:t>Rimsha</a:t>
            </a:r>
            <a:r>
              <a:rPr lang="en-US" sz="1800" dirty="0"/>
              <a:t> gull     BEDF19BM047 </a:t>
            </a:r>
          </a:p>
          <a:p>
            <a:r>
              <a:rPr lang="en-US" sz="1800" dirty="0"/>
              <a:t>                         </a:t>
            </a:r>
            <a:r>
              <a:rPr lang="en-US" sz="1800" dirty="0" err="1"/>
              <a:t>Sibgha</a:t>
            </a:r>
            <a:r>
              <a:rPr lang="en-US" sz="1800" dirty="0"/>
              <a:t> </a:t>
            </a:r>
            <a:r>
              <a:rPr lang="en-US" sz="1800" dirty="0" err="1"/>
              <a:t>Batool</a:t>
            </a:r>
            <a:r>
              <a:rPr lang="en-US" sz="1800" dirty="0"/>
              <a:t> BEDF19BM035</a:t>
            </a:r>
          </a:p>
          <a:p>
            <a:r>
              <a:rPr lang="en-US" sz="1800" dirty="0"/>
              <a:t>                          </a:t>
            </a:r>
            <a:r>
              <a:rPr lang="en-US" sz="1800" dirty="0" err="1"/>
              <a:t>Uzma</a:t>
            </a:r>
            <a:r>
              <a:rPr lang="en-US" sz="1800" dirty="0"/>
              <a:t> gull        BEDF19BM024</a:t>
            </a:r>
          </a:p>
          <a:p>
            <a:r>
              <a:rPr lang="en-US" sz="1800" b="1" u="sng" dirty="0"/>
              <a:t>Subject   </a:t>
            </a:r>
            <a:r>
              <a:rPr lang="en-US" sz="1800" dirty="0"/>
              <a:t>        : Educational Psychology </a:t>
            </a:r>
          </a:p>
          <a:p>
            <a:r>
              <a:rPr lang="en-US" sz="1800" b="1" u="sng" dirty="0"/>
              <a:t>Course Code </a:t>
            </a:r>
            <a:r>
              <a:rPr lang="en-US" sz="1800" dirty="0"/>
              <a:t>: EDU -503 </a:t>
            </a:r>
          </a:p>
          <a:p>
            <a:r>
              <a:rPr lang="en-US" sz="1800" b="1" u="sng" dirty="0"/>
              <a:t>Semester</a:t>
            </a:r>
            <a:r>
              <a:rPr lang="en-US" sz="1800" dirty="0"/>
              <a:t>        : 3</a:t>
            </a:r>
            <a:r>
              <a:rPr lang="en-US" sz="1800" baseline="30000" dirty="0"/>
              <a:t>rd</a:t>
            </a:r>
            <a:r>
              <a:rPr lang="en-US" sz="1800" dirty="0"/>
              <a:t> </a:t>
            </a:r>
          </a:p>
          <a:p>
            <a:r>
              <a:rPr lang="en-US" sz="1800" b="1" u="sng" dirty="0"/>
              <a:t>Topic Name   </a:t>
            </a:r>
            <a:r>
              <a:rPr lang="en-US" sz="1800" dirty="0"/>
              <a:t>: characteristics of effective teachers </a:t>
            </a:r>
          </a:p>
          <a:p>
            <a:r>
              <a:rPr lang="en-US" sz="1800" dirty="0"/>
              <a:t>                          Matching methods to  goals </a:t>
            </a:r>
          </a:p>
          <a:p>
            <a:r>
              <a:rPr lang="en-US" sz="1800" b="1" dirty="0"/>
              <a:t>UNIVERSITY OF SARGODHA SUB CAMPUS BHAKKAR </a:t>
            </a:r>
          </a:p>
        </p:txBody>
      </p:sp>
    </p:spTree>
    <p:extLst>
      <p:ext uri="{BB962C8B-B14F-4D97-AF65-F5344CB8AC3E}">
        <p14:creationId xmlns:p14="http://schemas.microsoft.com/office/powerpoint/2010/main" val="4147932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911" y="1804114"/>
            <a:ext cx="8534400" cy="2033789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7.</a:t>
            </a:r>
            <a:r>
              <a:rPr lang="en-US" dirty="0"/>
              <a:t> </a:t>
            </a:r>
            <a:r>
              <a:rPr lang="en-US" sz="2400" b="1" u="sng" dirty="0"/>
              <a:t>Enthusiasm </a:t>
            </a:r>
          </a:p>
          <a:p>
            <a:pPr algn="just"/>
            <a:r>
              <a:rPr lang="en-US" dirty="0"/>
              <a:t>Exhibit enthusiasm in the classroom . Enthusiasm will allow your students to be interested in class discussions and classroom activities . Speak in expressive ways , not a monotone style. Effective teachers should also maintain contact with their students at all times . </a:t>
            </a:r>
          </a:p>
        </p:txBody>
      </p:sp>
    </p:spTree>
    <p:extLst>
      <p:ext uri="{BB962C8B-B14F-4D97-AF65-F5344CB8AC3E}">
        <p14:creationId xmlns:p14="http://schemas.microsoft.com/office/powerpoint/2010/main" val="188629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639" y="1868509"/>
            <a:ext cx="8534400" cy="2008032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8.</a:t>
            </a:r>
            <a:r>
              <a:rPr lang="en-US" dirty="0"/>
              <a:t> </a:t>
            </a:r>
            <a:r>
              <a:rPr lang="en-US" sz="2400" b="1" u="sng" dirty="0"/>
              <a:t>Strives to be better </a:t>
            </a:r>
          </a:p>
          <a:p>
            <a:pPr algn="just"/>
            <a:r>
              <a:rPr lang="en-US" dirty="0"/>
              <a:t>An effective teacher strives to be better looks for new and better strategies , new research , new technology , new educational tools . Seeks out professional development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628691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16437"/>
            <a:ext cx="8534401" cy="2281600"/>
          </a:xfrm>
        </p:spPr>
        <p:txBody>
          <a:bodyPr/>
          <a:lstStyle/>
          <a:p>
            <a:r>
              <a:rPr lang="en-US" b="1" u="sng" dirty="0"/>
              <a:t>Matching methods to goals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2860183"/>
            <a:ext cx="8534400" cy="3862589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>
                <a:solidFill>
                  <a:schemeClr val="tx1"/>
                </a:solidFill>
              </a:rPr>
              <a:t>What is goal ? </a:t>
            </a:r>
          </a:p>
          <a:p>
            <a:pPr algn="just"/>
            <a:r>
              <a:rPr lang="en-US" dirty="0"/>
              <a:t>Something you would like to achieve . 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What is purpose of setting goals ? </a:t>
            </a:r>
          </a:p>
          <a:p>
            <a:pPr algn="just"/>
            <a:r>
              <a:rPr lang="en-US" dirty="0"/>
              <a:t>Goals give you direction and keep you focused on where you want  to end up . </a:t>
            </a:r>
          </a:p>
          <a:p>
            <a:pPr algn="just"/>
            <a:r>
              <a:rPr lang="en-US" sz="2000" b="1" u="sng" dirty="0">
                <a:solidFill>
                  <a:schemeClr val="tx1"/>
                </a:solidFill>
              </a:rPr>
              <a:t>Types of goals </a:t>
            </a:r>
          </a:p>
          <a:p>
            <a:pPr algn="just"/>
            <a:r>
              <a:rPr lang="en-US" sz="2000" b="1" u="sng" dirty="0">
                <a:solidFill>
                  <a:schemeClr val="tx1"/>
                </a:solidFill>
              </a:rPr>
              <a:t>Short term </a:t>
            </a:r>
          </a:p>
          <a:p>
            <a:pPr algn="just"/>
            <a:r>
              <a:rPr lang="en-US" dirty="0"/>
              <a:t>Goals that can be accomplished in the near  future (within a few weeks or month) </a:t>
            </a:r>
          </a:p>
          <a:p>
            <a:pPr algn="just"/>
            <a:endParaRPr lang="en-US" sz="2000" b="1" u="sng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244" y="1147293"/>
            <a:ext cx="8534400" cy="4442138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Long term </a:t>
            </a:r>
          </a:p>
          <a:p>
            <a:r>
              <a:rPr lang="en-US" dirty="0"/>
              <a:t>Goals that are more far-reaching and take longer to achieve (a year or more)</a:t>
            </a:r>
          </a:p>
          <a:p>
            <a:r>
              <a:rPr lang="en-US" sz="2000" b="1" u="sng" dirty="0">
                <a:solidFill>
                  <a:schemeClr val="tx1"/>
                </a:solidFill>
              </a:rPr>
              <a:t>Fixed </a:t>
            </a:r>
          </a:p>
          <a:p>
            <a:r>
              <a:rPr lang="en-US" dirty="0"/>
              <a:t>Goals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with an outcome that is based on a specific data/time </a:t>
            </a:r>
          </a:p>
          <a:p>
            <a:r>
              <a:rPr lang="en-US" sz="2000" b="1" u="sng" dirty="0">
                <a:solidFill>
                  <a:schemeClr val="tx1"/>
                </a:solidFill>
              </a:rPr>
              <a:t>Flexible </a:t>
            </a:r>
          </a:p>
          <a:p>
            <a:r>
              <a:rPr lang="en-US" dirty="0"/>
              <a:t>Goals that have an outcome , but no more time limit </a:t>
            </a:r>
          </a:p>
        </p:txBody>
      </p:sp>
    </p:spTree>
    <p:extLst>
      <p:ext uri="{BB962C8B-B14F-4D97-AF65-F5344CB8AC3E}">
        <p14:creationId xmlns:p14="http://schemas.microsoft.com/office/powerpoint/2010/main" val="2778587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-141668"/>
            <a:ext cx="8534400" cy="2678342"/>
          </a:xfrm>
        </p:spPr>
        <p:txBody>
          <a:bodyPr/>
          <a:lstStyle/>
          <a:p>
            <a:r>
              <a:rPr lang="en-US" b="1" u="sng" dirty="0"/>
              <a:t>How teacher help the students to achieve</a:t>
            </a:r>
            <a:r>
              <a:rPr lang="en-US" u="sng" dirty="0"/>
              <a:t> </a:t>
            </a:r>
            <a:r>
              <a:rPr lang="en-US" b="1" u="sng" dirty="0"/>
              <a:t>their</a:t>
            </a:r>
            <a:r>
              <a:rPr lang="en-US" u="sng" dirty="0"/>
              <a:t> </a:t>
            </a:r>
            <a:r>
              <a:rPr lang="en-US" b="1" u="sng" dirty="0"/>
              <a:t> goals 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2744272"/>
            <a:ext cx="8534400" cy="411372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Teachers all have high hopes for their students , and want to help them grow toward their dreams . Goals setting is an important part of short and long term achievement for students in life and academics . Goals are the part of motivation theory . This theory tells us that people are motivated to accomplish things by strong intrinsic forces and extrinsic . </a:t>
            </a:r>
          </a:p>
          <a:p>
            <a:pPr algn="just"/>
            <a:r>
              <a:rPr lang="en-US" dirty="0"/>
              <a:t>Teachers can help students achieve this goal by 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/>
              <a:t>Having high expectation of all students regardless of their previous academic performance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/>
              <a:t>Helping all students feel like a part of the school and educational community . Increasing a sense of school belonging (perceptions of being liked , accepted , included , respected and encouraged to participate in school and classroom activities) may reduce the school dropout rate . </a:t>
            </a:r>
          </a:p>
        </p:txBody>
      </p:sp>
    </p:spTree>
    <p:extLst>
      <p:ext uri="{BB962C8B-B14F-4D97-AF65-F5344CB8AC3E}">
        <p14:creationId xmlns:p14="http://schemas.microsoft.com/office/powerpoint/2010/main" val="1855032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517" y="1598054"/>
            <a:ext cx="8534400" cy="3836831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3.</a:t>
            </a:r>
            <a:r>
              <a:rPr lang="en-US" dirty="0"/>
              <a:t> Creating learning environments that reinforce the view that students can master academic subjects . Students are motivated to compete with themselves to meet higher and higher  self determined goals . The result of such learning environments , according to Bandura , is an increased sense of self efficacy that promotes academic achievement .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en-US" dirty="0"/>
              <a:t>Seeking out , discovering and praising any effort of all students make toward learning particularly those who are failing or underachieving . Teachers can praise any part of the learning process , academic and behavioral , as well encourage the child to give self praise . That means correcting even wrong answers sensitively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9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244" y="1765478"/>
            <a:ext cx="8534400" cy="354061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5.</a:t>
            </a:r>
            <a:r>
              <a:rPr lang="en-US" dirty="0"/>
              <a:t> Encouraging students to ask questions when they don’t understand something or need further clarification . Many students fear appearing “stupid” in front of their classmate and /or the teacher . 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425" y="2949262"/>
            <a:ext cx="5400474" cy="293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71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08" y="1649569"/>
            <a:ext cx="8534400" cy="1498600"/>
          </a:xfrm>
        </p:spPr>
        <p:txBody>
          <a:bodyPr/>
          <a:lstStyle/>
          <a:p>
            <a:pPr algn="just"/>
            <a:r>
              <a:rPr lang="en-US">
                <a:solidFill>
                  <a:schemeClr val="tx1"/>
                </a:solidFill>
              </a:rPr>
              <a:t>6.</a:t>
            </a:r>
            <a:r>
              <a:rPr lang="en-US"/>
              <a:t> Helping students understand that taking notes and studying course material is the way to achieve academic success . Teachers can also help students develop successful test taking strategies , an area where bright students of all cultural background can have difficulty to the detriment of their grades and self esteem 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333" y="3148169"/>
            <a:ext cx="4455016" cy="29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9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728" y="1778358"/>
            <a:ext cx="8534400" cy="370804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7. </a:t>
            </a:r>
            <a:r>
              <a:rPr lang="en-US" dirty="0"/>
              <a:t>Have them chart a goal . Have students (or you) selects a goal and then monitor progress each day or week using a simple checklist or  line graph to document their performance . For example , if the goal is to come to class prepared with necessary materials , a students can track his progress in achieving his preparedness goal with ease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427" y="3464418"/>
            <a:ext cx="3552825" cy="313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94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07785-6B14-9442-AE86-7F5E349A1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571625"/>
            <a:ext cx="8534400" cy="4422775"/>
          </a:xfrm>
        </p:spPr>
        <p:txBody>
          <a:bodyPr/>
          <a:lstStyle/>
          <a:p>
            <a:r>
              <a:rPr lang="en-GB" sz="2800" b="1" u="sng">
                <a:solidFill>
                  <a:schemeClr val="tx1"/>
                </a:solidFill>
              </a:rPr>
              <a:t>CONCLUSION</a:t>
            </a:r>
            <a:r>
              <a:rPr lang="en-GB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Thus the following characteristics are necessary for the effective teacher which are Positive expectations,  rapport with students,  Ability to design curriculum,  foster individualised instruction , challenges their students,  effective environment.  The teacher Help the students to achieve their goals by giving motivation and help in learning activities and encouraging in their great effort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2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399246"/>
            <a:ext cx="8534401" cy="2281600"/>
          </a:xfrm>
        </p:spPr>
        <p:txBody>
          <a:bodyPr/>
          <a:lstStyle/>
          <a:p>
            <a:r>
              <a:rPr lang="en-US" b="1" u="sng" dirty="0"/>
              <a:t>Objectives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61" y="2937455"/>
            <a:ext cx="8534400" cy="267773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Definition of Effective Teachers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Characteristics of Effective Teachers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Matching methods to goals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goal and its  types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teacher help the students to achieve their goals ?</a:t>
            </a:r>
          </a:p>
        </p:txBody>
      </p:sp>
    </p:spTree>
    <p:extLst>
      <p:ext uri="{BB962C8B-B14F-4D97-AF65-F5344CB8AC3E}">
        <p14:creationId xmlns:p14="http://schemas.microsoft.com/office/powerpoint/2010/main" val="871607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95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99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334" y="396741"/>
            <a:ext cx="8534401" cy="2281600"/>
          </a:xfrm>
        </p:spPr>
        <p:txBody>
          <a:bodyPr/>
          <a:lstStyle/>
          <a:p>
            <a:r>
              <a:rPr lang="en-US" b="1" u="sng" dirty="0"/>
              <a:t>Definition of effective teachers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726" y="3104880"/>
            <a:ext cx="8534400" cy="1995153"/>
          </a:xfrm>
        </p:spPr>
        <p:txBody>
          <a:bodyPr/>
          <a:lstStyle/>
          <a:p>
            <a:pPr algn="just"/>
            <a:r>
              <a:rPr lang="en-US" dirty="0"/>
              <a:t>Effective teachers demonstrate a deep understanding of the curriculum . Effective teachers provide high quality instruction to increase student achievement for all students by providing researched – based instruction . Effective teachers strive to motivate and engage all their students in learning . </a:t>
            </a:r>
          </a:p>
        </p:txBody>
      </p:sp>
    </p:spTree>
    <p:extLst>
      <p:ext uri="{BB962C8B-B14F-4D97-AF65-F5344CB8AC3E}">
        <p14:creationId xmlns:p14="http://schemas.microsoft.com/office/powerpoint/2010/main" val="134781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90679"/>
            <a:ext cx="8534401" cy="2281600"/>
          </a:xfrm>
        </p:spPr>
        <p:txBody>
          <a:bodyPr/>
          <a:lstStyle/>
          <a:p>
            <a:r>
              <a:rPr lang="en-US" b="1" u="sng" dirty="0"/>
              <a:t>Characteristics of an Effective teachers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2757151"/>
            <a:ext cx="8534400" cy="2471671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400" b="1" u="sng" dirty="0"/>
              <a:t>Positive expectations </a:t>
            </a:r>
          </a:p>
          <a:p>
            <a:pPr algn="just"/>
            <a:r>
              <a:rPr lang="en-US" dirty="0"/>
              <a:t>Effective teacher have high expectations for their entire class . Transmitting positive reinforcement by telling each student they have high abilities to excel . Setting positive expectations in the classroom will help students who do not have proper motivation and support at home </a:t>
            </a:r>
          </a:p>
        </p:txBody>
      </p:sp>
    </p:spTree>
    <p:extLst>
      <p:ext uri="{BB962C8B-B14F-4D97-AF65-F5344CB8AC3E}">
        <p14:creationId xmlns:p14="http://schemas.microsoft.com/office/powerpoint/2010/main" val="253971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638" y="2435181"/>
            <a:ext cx="8534400" cy="169893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3400" b="1" u="sng" dirty="0"/>
              <a:t>Rapport with students</a:t>
            </a:r>
          </a:p>
          <a:p>
            <a:pPr algn="just"/>
            <a:r>
              <a:rPr lang="en-US" sz="2600" dirty="0"/>
              <a:t>An effective teacher should always establish rapport with their students . Establishing interpersonal relationships with students is crucial to form a trusting bond with each student. Effective teachers should  be available outside of class to answer questions and provide additional help to students </a:t>
            </a:r>
            <a:r>
              <a:rPr lang="en-US" sz="260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34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911" y="2190481"/>
            <a:ext cx="8534400" cy="225273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3.</a:t>
            </a:r>
            <a:r>
              <a:rPr lang="en-US" dirty="0"/>
              <a:t> </a:t>
            </a:r>
            <a:r>
              <a:rPr lang="en-US" sz="2400" b="1" u="sng" dirty="0"/>
              <a:t>Ability to design lessons and activities  </a:t>
            </a:r>
          </a:p>
          <a:p>
            <a:pPr algn="just"/>
            <a:r>
              <a:rPr lang="en-US" dirty="0"/>
              <a:t>An effective teacher know how to design and implement lessons in the classroom . Designing lessons involves how to cater the needed curriculum into discussions , activities and assignments . An effective teacher should also be able to evaluate whether or not their students mastered the lesson </a:t>
            </a:r>
          </a:p>
        </p:txBody>
      </p:sp>
    </p:spTree>
    <p:extLst>
      <p:ext uri="{BB962C8B-B14F-4D97-AF65-F5344CB8AC3E}">
        <p14:creationId xmlns:p14="http://schemas.microsoft.com/office/powerpoint/2010/main" val="119180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0427" y="2383665"/>
            <a:ext cx="8534400" cy="1498600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4.</a:t>
            </a:r>
            <a:r>
              <a:rPr lang="en-US" dirty="0"/>
              <a:t> </a:t>
            </a:r>
            <a:r>
              <a:rPr lang="en-US" sz="2400" b="1" u="sng" dirty="0"/>
              <a:t>Foster Individualized Instruction </a:t>
            </a:r>
          </a:p>
          <a:p>
            <a:pPr algn="just"/>
            <a:r>
              <a:rPr lang="en-US" dirty="0"/>
              <a:t>Each student learns differently , so it’s important for teachers to keep a variety of teaching strategies in their tool belts in order to reach all students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672" y="3882265"/>
            <a:ext cx="267652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8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032" y="2280634"/>
            <a:ext cx="8534400" cy="1498600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5.</a:t>
            </a:r>
            <a:r>
              <a:rPr lang="en-US" dirty="0"/>
              <a:t> </a:t>
            </a:r>
            <a:r>
              <a:rPr lang="en-US" sz="2400" b="1" u="sng" dirty="0"/>
              <a:t>Challenges their student </a:t>
            </a:r>
          </a:p>
          <a:p>
            <a:pPr algn="just"/>
            <a:r>
              <a:rPr lang="en-US" dirty="0"/>
              <a:t>An effective teacher challenges every student and maximize time with  them so that they learn more than they ever thought they could learn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801" y="3779234"/>
            <a:ext cx="2771775" cy="1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1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154" y="2048814"/>
            <a:ext cx="8534400" cy="216257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6.</a:t>
            </a:r>
            <a:r>
              <a:rPr lang="en-US" dirty="0"/>
              <a:t> </a:t>
            </a:r>
            <a:r>
              <a:rPr lang="en-US" sz="2400" b="1" u="sng" dirty="0"/>
              <a:t>Effective classroom manager / organization </a:t>
            </a:r>
          </a:p>
          <a:p>
            <a:pPr algn="just"/>
            <a:r>
              <a:rPr lang="en-US" dirty="0"/>
              <a:t>Have a proper classroom management skills in order to be effective teachers. Classroom management is not about disciplining your class , it deals with how to effectively manage the classroom . Keep an effective grade book and how to discipline students . </a:t>
            </a:r>
          </a:p>
        </p:txBody>
      </p:sp>
    </p:spTree>
    <p:extLst>
      <p:ext uri="{BB962C8B-B14F-4D97-AF65-F5344CB8AC3E}">
        <p14:creationId xmlns:p14="http://schemas.microsoft.com/office/powerpoint/2010/main" val="249485422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220</TotalTime>
  <Words>985</Words>
  <Application>Microsoft Office PowerPoint</Application>
  <PresentationFormat>Widescreen</PresentationFormat>
  <Paragraphs>61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Slice</vt:lpstr>
      <vt:lpstr>Presentation </vt:lpstr>
      <vt:lpstr>Objectives </vt:lpstr>
      <vt:lpstr>Definition of effective teachers  </vt:lpstr>
      <vt:lpstr>Characteristics of an Effective teachers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Matching methods to goals </vt:lpstr>
      <vt:lpstr>PowerPoint Presentation</vt:lpstr>
      <vt:lpstr>How teacher help the students to achieve their  goals 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User</dc:creator>
  <cp:lastModifiedBy>Unknown User</cp:lastModifiedBy>
  <cp:revision>29</cp:revision>
  <dcterms:created xsi:type="dcterms:W3CDTF">2020-11-25T10:06:08Z</dcterms:created>
  <dcterms:modified xsi:type="dcterms:W3CDTF">2020-11-29T11:52:47Z</dcterms:modified>
</cp:coreProperties>
</file>