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9"/>
  </p:notesMasterIdLst>
  <p:handoutMasterIdLst>
    <p:handoutMasterId r:id="rId20"/>
  </p:handoutMasterIdLst>
  <p:sldIdLst>
    <p:sldId id="257" r:id="rId3"/>
    <p:sldId id="328" r:id="rId4"/>
    <p:sldId id="329" r:id="rId5"/>
    <p:sldId id="330" r:id="rId6"/>
    <p:sldId id="413" r:id="rId7"/>
    <p:sldId id="333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414" r:id="rId17"/>
    <p:sldId id="347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03D5DBD9-831D-454D-AC2D-7E5ECDDB3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A8E7998F-5AB1-4D1D-9BD2-2DFA57326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C0A21-DE69-4FCF-81C1-482E373747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802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3EB7-F96D-4B84-84E1-1D7B4451D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C03C8-AD54-4873-8ED8-91F0288A2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658FC-4904-44A5-BFFB-D7E93F13D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4183-64AA-4847-AA74-08F1519A5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CFBAD-6E10-45CB-92AB-54D645BC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305F-8010-43E1-8611-EE92E8FE9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45E8-83F5-4B6D-B212-F3A5BD015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A0B5-A82A-45F7-9DA7-295993FE0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27D45-8DAF-44BA-9E6C-24B2E7C91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7CE1F-BB17-4E58-A550-D2FFB0463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98E52-7542-426F-8A73-C1BF3AA9B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A6B2C-77B6-4456-8DE5-8C570970E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A3D7C-C39D-47E4-9F30-5E185727F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7637-47DC-450B-9FA3-A1D4084FE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40DCF-FE12-4581-A08B-3739AE7F5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B2DCB-3030-4B96-A7FC-67BA7A089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30DCE-F2B4-4777-827D-D5B826D03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BCF37-FBCF-4F37-8815-630FCD8F6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6F3B5-2CF5-4286-9D3E-48B83B406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EF757-54D0-44FC-A516-4D7812CF8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477C-4B44-4A78-9CDC-1D51578C2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41C6-872C-4A0A-B275-A089A50A8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7920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7920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920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92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711FB2-D18C-4FB9-80E8-8356264C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9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119E344-7AB6-4B50-A0C6-497C24759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400" b="1" dirty="0" smtClean="0"/>
              <a:t> CHEMICAL SENSES    </a:t>
            </a:r>
            <a:endParaRPr lang="en-US" sz="4400" b="1" dirty="0" smtClean="0">
              <a:solidFill>
                <a:srgbClr val="993333"/>
              </a:solidFill>
              <a:latin typeface="Times New Roman" pitchFamily="18" charset="0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477000" y="5531169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smtClean="0">
                <a:solidFill>
                  <a:schemeClr val="tx2"/>
                </a:solidFill>
                <a:latin typeface="Arial" charset="0"/>
              </a:rPr>
              <a:t>       </a:t>
            </a:r>
            <a:endParaRPr lang="en-US" sz="2800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of a Taste Bud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FF"/>
                </a:solidFill>
              </a:rPr>
              <a:t>Taste bud</a:t>
            </a:r>
            <a:r>
              <a:rPr lang="en-US" smtClean="0">
                <a:solidFill>
                  <a:srgbClr val="000000"/>
                </a:solidFill>
              </a:rPr>
              <a:t> consists of three major cell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CC0000"/>
                </a:solidFill>
              </a:rPr>
              <a:t>Supporting cells</a:t>
            </a:r>
            <a:r>
              <a:rPr lang="en-US" smtClean="0">
                <a:solidFill>
                  <a:srgbClr val="000000"/>
                </a:solidFill>
              </a:rPr>
              <a:t> – insulate the receptor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CC0000"/>
                </a:solidFill>
              </a:rPr>
              <a:t>Basal cells</a:t>
            </a:r>
            <a:r>
              <a:rPr lang="en-US" smtClean="0">
                <a:solidFill>
                  <a:srgbClr val="000000"/>
                </a:solidFill>
              </a:rPr>
              <a:t> – dynamic stem cells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CC0000"/>
                </a:solidFill>
              </a:rPr>
              <a:t>Gustatory cells</a:t>
            </a:r>
            <a:r>
              <a:rPr lang="en-US" smtClean="0"/>
              <a:t> (taste cells) – special epithelial cells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 Gustatory hair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 Taste pores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Taste Sensations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00200"/>
            <a:ext cx="7119937" cy="434181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There are five basic taste sensations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Sweet – sugars, saccharin, alcohol, and some amino acids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Salt – metal 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Sour – hydrogen 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Bitter – alkaloids such as quinine and nicotine</a:t>
            </a:r>
          </a:p>
          <a:p>
            <a:pPr lvl="1" eaLnBrk="1" hangingPunct="1"/>
            <a:r>
              <a:rPr lang="en-US" smtClean="0"/>
              <a:t>Umami – elicited by the amino acid glutamate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Physiology of Taste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In order to be tasted, a tastant: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Must be dissolved in saliva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Must contact gustatory hairs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Binding of the food chemical: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Depolarizes the taste cell membrane, releasing neurotransmitter</a:t>
            </a:r>
          </a:p>
          <a:p>
            <a:pPr lvl="1" eaLnBrk="1" hangingPunct="1"/>
            <a:r>
              <a:rPr lang="en-US" smtClean="0"/>
              <a:t>Initiates a generator potential that elicits an action potential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Taste Transduction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The stimulus energy of taste is converted into a nerve impulse by: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Na</a:t>
            </a:r>
            <a:r>
              <a:rPr lang="en-US" baseline="30000" smtClean="0">
                <a:solidFill>
                  <a:srgbClr val="000000"/>
                </a:solidFill>
              </a:rPr>
              <a:t>+</a:t>
            </a:r>
            <a:r>
              <a:rPr lang="en-US" smtClean="0">
                <a:solidFill>
                  <a:srgbClr val="000000"/>
                </a:solidFill>
              </a:rPr>
              <a:t> influx in salty tastes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H</a:t>
            </a:r>
            <a:r>
              <a:rPr lang="en-US" baseline="30000" smtClean="0">
                <a:solidFill>
                  <a:srgbClr val="000000"/>
                </a:solidFill>
              </a:rPr>
              <a:t>+</a:t>
            </a:r>
            <a:r>
              <a:rPr lang="en-US" smtClean="0">
                <a:solidFill>
                  <a:srgbClr val="000000"/>
                </a:solidFill>
              </a:rPr>
              <a:t> in sour tastes </a:t>
            </a:r>
            <a:endParaRPr lang="en-US" smtClean="0"/>
          </a:p>
          <a:p>
            <a:pPr lvl="1" eaLnBrk="1" hangingPunct="1"/>
            <a:r>
              <a:rPr lang="en-US" smtClean="0"/>
              <a:t>The G protein (gustducin) in sweet and bitter tastes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Gustatory Pathway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Facial nerve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Anterior 2/3 of the tongue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Glossopharyngeal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Posterior 1/3 of the tongue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Vagus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Pharynx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To the solitary nucleus of the medulla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Gustatory Pathway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These impulses then travel to the thalamus, and from there fibers branch to the: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Gustatory cortex (taste)</a:t>
            </a:r>
          </a:p>
          <a:p>
            <a:pPr lvl="1" eaLnBrk="1" hangingPunct="1"/>
            <a:r>
              <a:rPr lang="en-US" smtClean="0"/>
              <a:t>Hypothalamus and limbic system (appreciation of taste)</a:t>
            </a:r>
          </a:p>
          <a:p>
            <a:pPr eaLnBrk="1" hangingPunct="1"/>
            <a:r>
              <a:rPr lang="en-US" smtClean="0"/>
              <a:t>Trigeminal nerve provide other information about the food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203200" y="0"/>
            <a:ext cx="8940800" cy="419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83971" name="Picture 4"/>
          <p:cNvPicPr>
            <a:picLocks noChangeAspect="1" noChangeArrowheads="1"/>
          </p:cNvPicPr>
          <p:nvPr/>
        </p:nvPicPr>
        <p:blipFill>
          <a:blip r:embed="rId2" cstate="print"/>
          <a:srcRect l="1958" t="1462" r="1958" b="4187"/>
          <a:stretch>
            <a:fillRect/>
          </a:stretch>
        </p:blipFill>
        <p:spPr bwMode="auto">
          <a:xfrm>
            <a:off x="2825750" y="0"/>
            <a:ext cx="3521075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Chemical Senses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Chemical senses – gustation (taste) and olfaction (smell) </a:t>
            </a:r>
          </a:p>
          <a:p>
            <a:pPr eaLnBrk="1" hangingPunct="1"/>
            <a:r>
              <a:rPr lang="en-US" smtClean="0"/>
              <a:t>Their chemoreceptors respond to chemicals in aqueous solution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</a:rPr>
              <a:t>Taste</a:t>
            </a:r>
            <a:r>
              <a:rPr lang="en-US" smtClean="0"/>
              <a:t> – to substances dissolved in saliva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</a:rPr>
              <a:t>Smell</a:t>
            </a:r>
            <a:r>
              <a:rPr lang="en-US" smtClean="0"/>
              <a:t> – to substances dissolved in fluids of the nasal membranes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Sense of Smell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00"/>
                </a:solidFill>
              </a:rPr>
              <a:t>Olfactory epithelium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</a:rPr>
              <a:t> Superior nasal concha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</a:rPr>
              <a:t>Olfactory receptors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lvl="2" eaLnBrk="1" hangingPunct="1"/>
            <a:r>
              <a:rPr lang="en-US" b="1" smtClean="0">
                <a:solidFill>
                  <a:srgbClr val="0000FF"/>
                </a:solidFill>
              </a:rPr>
              <a:t> </a:t>
            </a:r>
            <a:r>
              <a:rPr lang="en-US" b="1" smtClean="0">
                <a:solidFill>
                  <a:srgbClr val="CC0000"/>
                </a:solidFill>
              </a:rPr>
              <a:t>Bipolar neurons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lvl="2" eaLnBrk="1" hangingPunct="1"/>
            <a:r>
              <a:rPr lang="en-US" b="1" smtClean="0">
                <a:solidFill>
                  <a:srgbClr val="CC0000"/>
                </a:solidFill>
              </a:rPr>
              <a:t>Olfactory cilia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</a:rPr>
              <a:t>Supporting cells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</a:rPr>
              <a:t>Basal cells</a:t>
            </a:r>
            <a:r>
              <a:rPr lang="en-US" smtClean="0"/>
              <a:t> </a:t>
            </a:r>
          </a:p>
          <a:p>
            <a:pPr eaLnBrk="1" hangingPunct="1"/>
            <a:r>
              <a:rPr lang="en-US" b="1" smtClean="0"/>
              <a:t>Olfactory glands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7200"/>
            <a:ext cx="8229600" cy="1874838"/>
          </a:xfrm>
        </p:spPr>
        <p:txBody>
          <a:bodyPr/>
          <a:lstStyle/>
          <a:p>
            <a:pPr eaLnBrk="1" hangingPunct="1"/>
            <a:r>
              <a:rPr lang="en-US" smtClean="0"/>
              <a:t>Olfactory Receptors</a:t>
            </a:r>
          </a:p>
        </p:txBody>
      </p:sp>
      <p:pic>
        <p:nvPicPr>
          <p:cNvPr id="71683" name="Picture 4"/>
          <p:cNvPicPr>
            <a:picLocks noChangeAspect="1" noChangeArrowheads="1"/>
          </p:cNvPicPr>
          <p:nvPr/>
        </p:nvPicPr>
        <p:blipFill>
          <a:blip r:embed="rId2" cstate="print"/>
          <a:srcRect l="964" t="1039" r="1268" b="5841"/>
          <a:stretch>
            <a:fillRect/>
          </a:stretch>
        </p:blipFill>
        <p:spPr bwMode="auto">
          <a:xfrm>
            <a:off x="790575" y="892175"/>
            <a:ext cx="7561263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Physiology of Smell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Odorants dissolved in secretion bind to the receptor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 protein is activated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Adenylate cyclase is activated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cAMP is synthesized from ATP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Na and Ca channels open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Depolarization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Action potential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Olfactory Pathway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497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Olfactory receptor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Olfactory nerves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Synapse with mitral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Cells  that process odor signals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Olfactory tract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The olfactory cortex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hypothalamus, amygdala, and limbic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synapse on the thalamus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1690688"/>
            <a:ext cx="7797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Line 3"/>
          <p:cNvSpPr>
            <a:spLocks noChangeShapeType="1"/>
          </p:cNvSpPr>
          <p:nvPr/>
        </p:nvSpPr>
        <p:spPr bwMode="auto">
          <a:xfrm flipV="1">
            <a:off x="2087563" y="3919538"/>
            <a:ext cx="1587" cy="234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V="1">
            <a:off x="1220788" y="3919538"/>
            <a:ext cx="1587" cy="234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H="1">
            <a:off x="1500188" y="2411413"/>
            <a:ext cx="250825" cy="15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V="1">
            <a:off x="6216650" y="2503488"/>
            <a:ext cx="1588" cy="2254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1949450" y="4162425"/>
            <a:ext cx="2428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G</a:t>
            </a:r>
            <a:r>
              <a:rPr lang="en-US" sz="1200" b="1" baseline="-25000">
                <a:solidFill>
                  <a:srgbClr val="000000"/>
                </a:solidFill>
                <a:latin typeface="Arial" charset="0"/>
              </a:rPr>
              <a:t>olf</a:t>
            </a:r>
            <a:endParaRPr lang="en-US" sz="1200">
              <a:latin typeface="Times" charset="0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930275" y="4162425"/>
            <a:ext cx="6588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Receptor</a:t>
            </a:r>
            <a:endParaRPr lang="en-US" sz="2400">
              <a:latin typeface="Times" charset="0"/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917575" y="1917700"/>
            <a:ext cx="12795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Extracellular fluid</a:t>
            </a:r>
            <a:endParaRPr lang="en-US" sz="2400">
              <a:latin typeface="Times" charset="0"/>
            </a:endParaRP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917575" y="4518025"/>
            <a:ext cx="7778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Cytoplasm</a:t>
            </a:r>
            <a:endParaRPr lang="en-US" sz="2400">
              <a:latin typeface="Times" charset="0"/>
            </a:endParaRP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1793875" y="2330450"/>
            <a:ext cx="593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Odorant</a:t>
            </a:r>
            <a:endParaRPr lang="en-US" sz="2400">
              <a:latin typeface="Times" charset="0"/>
            </a:endParaRP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5568950" y="2330450"/>
            <a:ext cx="13176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Adenylate cyclase</a:t>
            </a:r>
            <a:endParaRPr lang="en-US" sz="2400">
              <a:latin typeface="Times" charset="0"/>
            </a:endParaRP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7486650" y="2022475"/>
            <a:ext cx="252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Na</a:t>
            </a:r>
            <a:r>
              <a:rPr lang="en-US" sz="1200" b="1" baseline="30000">
                <a:solidFill>
                  <a:srgbClr val="000000"/>
                </a:solidFill>
                <a:latin typeface="Arial" charset="0"/>
              </a:rPr>
              <a:t>+</a:t>
            </a:r>
            <a:endParaRPr lang="en-US" sz="2400">
              <a:latin typeface="Times" charset="0"/>
            </a:endParaRP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7470775" y="2390775"/>
            <a:ext cx="3095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Ca</a:t>
            </a:r>
            <a:r>
              <a:rPr lang="en-US" sz="1200" b="1" baseline="30000">
                <a:solidFill>
                  <a:srgbClr val="000000"/>
                </a:solidFill>
                <a:latin typeface="Arial" charset="0"/>
              </a:rPr>
              <a:t>2+</a:t>
            </a:r>
            <a:endParaRPr lang="en-US" sz="1200" b="1">
              <a:latin typeface="Arial" charset="0"/>
            </a:endParaRPr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3228975" y="4216400"/>
            <a:ext cx="287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b="1">
                <a:solidFill>
                  <a:srgbClr val="000000"/>
                </a:solidFill>
                <a:latin typeface="Arial" charset="0"/>
              </a:rPr>
              <a:t>GTP</a:t>
            </a:r>
            <a:endParaRPr lang="en-US" sz="2400">
              <a:latin typeface="Times" charset="0"/>
            </a:endParaRP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4403725" y="3895725"/>
            <a:ext cx="287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b="1">
                <a:solidFill>
                  <a:srgbClr val="000000"/>
                </a:solidFill>
                <a:latin typeface="Arial" charset="0"/>
              </a:rPr>
              <a:t>GTP</a:t>
            </a:r>
            <a:endParaRPr lang="en-US" sz="2400">
              <a:latin typeface="Times" charset="0"/>
            </a:endParaRPr>
          </a:p>
        </p:txBody>
      </p:sp>
      <p:sp>
        <p:nvSpPr>
          <p:cNvPr id="74769" name="Rectangle 17"/>
          <p:cNvSpPr>
            <a:spLocks noChangeArrowheads="1"/>
          </p:cNvSpPr>
          <p:nvPr/>
        </p:nvSpPr>
        <p:spPr bwMode="auto">
          <a:xfrm>
            <a:off x="5546725" y="3895725"/>
            <a:ext cx="287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b="1">
                <a:solidFill>
                  <a:srgbClr val="000000"/>
                </a:solidFill>
                <a:latin typeface="Arial" charset="0"/>
              </a:rPr>
              <a:t>GTP</a:t>
            </a:r>
            <a:endParaRPr lang="en-US" sz="2400">
              <a:latin typeface="Times" charset="0"/>
            </a:endParaRPr>
          </a:p>
        </p:txBody>
      </p:sp>
      <p:sp>
        <p:nvSpPr>
          <p:cNvPr id="74770" name="Rectangle 18"/>
          <p:cNvSpPr>
            <a:spLocks noChangeArrowheads="1"/>
          </p:cNvSpPr>
          <p:nvPr/>
        </p:nvSpPr>
        <p:spPr bwMode="auto">
          <a:xfrm>
            <a:off x="3736975" y="4210050"/>
            <a:ext cx="330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GDP</a:t>
            </a:r>
            <a:endParaRPr lang="en-US" sz="2400">
              <a:latin typeface="Times" charset="0"/>
            </a:endParaRP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6407150" y="4292600"/>
            <a:ext cx="422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cAMP</a:t>
            </a:r>
            <a:endParaRPr lang="en-US" sz="2400">
              <a:latin typeface="Times" charset="0"/>
            </a:endParaRP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6953250" y="3638550"/>
            <a:ext cx="422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Arial" charset="0"/>
              </a:rPr>
              <a:t>cAMP</a:t>
            </a:r>
            <a:endParaRPr lang="en-US" sz="2400">
              <a:latin typeface="Times" charset="0"/>
            </a:endParaRPr>
          </a:p>
        </p:txBody>
      </p:sp>
      <p:sp>
        <p:nvSpPr>
          <p:cNvPr id="74773" name="Rectangle 21"/>
          <p:cNvSpPr>
            <a:spLocks noChangeArrowheads="1"/>
          </p:cNvSpPr>
          <p:nvPr/>
        </p:nvSpPr>
        <p:spPr bwMode="auto">
          <a:xfrm>
            <a:off x="5902325" y="4308475"/>
            <a:ext cx="280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b="1">
                <a:solidFill>
                  <a:srgbClr val="000000"/>
                </a:solidFill>
                <a:latin typeface="Arial" charset="0"/>
              </a:rPr>
              <a:t>ATP</a:t>
            </a:r>
            <a:endParaRPr lang="en-US" sz="2400">
              <a:latin typeface="Times" charset="0"/>
            </a:endParaRPr>
          </a:p>
        </p:txBody>
      </p:sp>
      <p:sp>
        <p:nvSpPr>
          <p:cNvPr id="74774" name="Oval 22"/>
          <p:cNvSpPr>
            <a:spLocks noChangeArrowheads="1"/>
          </p:cNvSpPr>
          <p:nvPr/>
        </p:nvSpPr>
        <p:spPr bwMode="auto">
          <a:xfrm>
            <a:off x="2058988" y="2667000"/>
            <a:ext cx="182562" cy="1825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1</a:t>
            </a:r>
          </a:p>
        </p:txBody>
      </p:sp>
      <p:sp>
        <p:nvSpPr>
          <p:cNvPr id="74775" name="Oval 23"/>
          <p:cNvSpPr>
            <a:spLocks noChangeArrowheads="1"/>
          </p:cNvSpPr>
          <p:nvPr/>
        </p:nvSpPr>
        <p:spPr bwMode="auto">
          <a:xfrm>
            <a:off x="4011613" y="3849688"/>
            <a:ext cx="182562" cy="1825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2</a:t>
            </a: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5113338" y="3854450"/>
            <a:ext cx="182562" cy="1825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3</a:t>
            </a:r>
          </a:p>
        </p:txBody>
      </p:sp>
      <p:sp>
        <p:nvSpPr>
          <p:cNvPr id="74777" name="Oval 25"/>
          <p:cNvSpPr>
            <a:spLocks noChangeArrowheads="1"/>
          </p:cNvSpPr>
          <p:nvPr/>
        </p:nvSpPr>
        <p:spPr bwMode="auto">
          <a:xfrm>
            <a:off x="6153150" y="4003675"/>
            <a:ext cx="182563" cy="1825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4</a:t>
            </a:r>
          </a:p>
        </p:txBody>
      </p:sp>
      <p:sp>
        <p:nvSpPr>
          <p:cNvPr id="74778" name="Oval 26"/>
          <p:cNvSpPr>
            <a:spLocks noChangeArrowheads="1"/>
          </p:cNvSpPr>
          <p:nvPr/>
        </p:nvSpPr>
        <p:spPr bwMode="auto">
          <a:xfrm>
            <a:off x="7200900" y="4292600"/>
            <a:ext cx="182563" cy="1825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5</a:t>
            </a:r>
          </a:p>
        </p:txBody>
      </p:sp>
      <p:sp>
        <p:nvSpPr>
          <p:cNvPr id="74779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Olfactory Transduction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Taste Buds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of the 10,000 or so taste buds are found on the tongue</a:t>
            </a:r>
          </a:p>
          <a:p>
            <a:pPr eaLnBrk="1" hangingPunct="1"/>
            <a:r>
              <a:rPr lang="en-US" smtClean="0"/>
              <a:t>Taste buds are found in papillae of the tongue mucosa</a:t>
            </a:r>
          </a:p>
          <a:p>
            <a:pPr eaLnBrk="1" hangingPunct="1"/>
            <a:r>
              <a:rPr lang="en-US" smtClean="0"/>
              <a:t>Papillae come in three types: </a:t>
            </a:r>
            <a:r>
              <a:rPr lang="en-US" b="1" smtClean="0">
                <a:solidFill>
                  <a:srgbClr val="0000FF"/>
                </a:solidFill>
              </a:rPr>
              <a:t>filiform, fungiform</a:t>
            </a:r>
            <a:r>
              <a:rPr lang="en-US" smtClean="0"/>
              <a:t>, and </a:t>
            </a:r>
            <a:r>
              <a:rPr lang="en-US" b="1" smtClean="0">
                <a:solidFill>
                  <a:srgbClr val="0000FF"/>
                </a:solidFill>
              </a:rPr>
              <a:t>circumvallate</a:t>
            </a:r>
          </a:p>
          <a:p>
            <a:pPr eaLnBrk="1" hangingPunct="1"/>
            <a:r>
              <a:rPr lang="en-US" smtClean="0"/>
              <a:t>Fungiform and circumvallate papillae contain </a:t>
            </a:r>
            <a:r>
              <a:rPr lang="en-US" b="1" smtClean="0">
                <a:solidFill>
                  <a:srgbClr val="0000FF"/>
                </a:solidFill>
              </a:rPr>
              <a:t>taste buds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85800"/>
            <a:ext cx="8229600" cy="2103438"/>
          </a:xfrm>
        </p:spPr>
        <p:txBody>
          <a:bodyPr/>
          <a:lstStyle/>
          <a:p>
            <a:pPr eaLnBrk="1" hangingPunct="1"/>
            <a:r>
              <a:rPr lang="en-US" smtClean="0"/>
              <a:t>Taste Buds</a:t>
            </a:r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2" cstate="print"/>
          <a:srcRect l="467" t="1170" r="783" b="5499"/>
          <a:stretch>
            <a:fillRect/>
          </a:stretch>
        </p:blipFill>
        <p:spPr bwMode="auto">
          <a:xfrm>
            <a:off x="368300" y="720725"/>
            <a:ext cx="84074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525</TotalTime>
  <Words>437</Words>
  <Application>Microsoft Office PowerPoint</Application>
  <PresentationFormat>On-screen Show (4:3)</PresentationFormat>
  <Paragraphs>101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Eclipse</vt:lpstr>
      <vt:lpstr>Default Design</vt:lpstr>
      <vt:lpstr>Slide 1</vt:lpstr>
      <vt:lpstr>Chemical Senses</vt:lpstr>
      <vt:lpstr>Sense of Smell</vt:lpstr>
      <vt:lpstr>Olfactory Receptors</vt:lpstr>
      <vt:lpstr>Physiology of Smell</vt:lpstr>
      <vt:lpstr>Olfactory Pathway</vt:lpstr>
      <vt:lpstr>Olfactory Transduction Process</vt:lpstr>
      <vt:lpstr>Taste Buds</vt:lpstr>
      <vt:lpstr>Taste Buds</vt:lpstr>
      <vt:lpstr>Structure of a Taste Bud</vt:lpstr>
      <vt:lpstr>Taste Sensations</vt:lpstr>
      <vt:lpstr>Physiology of Taste</vt:lpstr>
      <vt:lpstr>Taste Transduction</vt:lpstr>
      <vt:lpstr>Gustatory Pathway</vt:lpstr>
      <vt:lpstr>Gustatory Pathway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Elaine</dc:creator>
  <cp:lastModifiedBy>k.b.b</cp:lastModifiedBy>
  <cp:revision>33</cp:revision>
  <dcterms:created xsi:type="dcterms:W3CDTF">2007-02-02T15:14:33Z</dcterms:created>
  <dcterms:modified xsi:type="dcterms:W3CDTF">2016-12-14T12:03:54Z</dcterms:modified>
</cp:coreProperties>
</file>