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0" r:id="rId2"/>
    <p:sldId id="281" r:id="rId3"/>
    <p:sldId id="258" r:id="rId4"/>
    <p:sldId id="259" r:id="rId5"/>
    <p:sldId id="260" r:id="rId6"/>
    <p:sldId id="261" r:id="rId7"/>
    <p:sldId id="262" r:id="rId8"/>
    <p:sldId id="272" r:id="rId9"/>
    <p:sldId id="263" r:id="rId10"/>
    <p:sldId id="273" r:id="rId11"/>
    <p:sldId id="264" r:id="rId12"/>
    <p:sldId id="265" r:id="rId13"/>
    <p:sldId id="274" r:id="rId14"/>
    <p:sldId id="276" r:id="rId15"/>
    <p:sldId id="277" r:id="rId16"/>
    <p:sldId id="266" r:id="rId17"/>
    <p:sldId id="267" r:id="rId18"/>
    <p:sldId id="268" r:id="rId19"/>
    <p:sldId id="269" r:id="rId20"/>
    <p:sldId id="270" r:id="rId21"/>
    <p:sldId id="278" r:id="rId22"/>
    <p:sldId id="271" r:id="rId23"/>
    <p:sldId id="279"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96AF62F-FAD5-4A05-8619-426B63AE3EF5}" type="datetimeFigureOut">
              <a:rPr lang="en-US" smtClean="0"/>
              <a:t>4/29/2020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CD65FC3-61ED-4FC9-9D9E-DDB6F6281232}"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6AF62F-FAD5-4A05-8619-426B63AE3EF5}" type="datetimeFigureOut">
              <a:rPr lang="en-US" smtClean="0"/>
              <a:t>4/29/2020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CD65FC3-61ED-4FC9-9D9E-DDB6F6281232}"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6AF62F-FAD5-4A05-8619-426B63AE3EF5}" type="datetimeFigureOut">
              <a:rPr lang="en-US" smtClean="0"/>
              <a:t>4/29/2020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CD65FC3-61ED-4FC9-9D9E-DDB6F6281232}"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6AF62F-FAD5-4A05-8619-426B63AE3EF5}" type="datetimeFigureOut">
              <a:rPr lang="en-US" smtClean="0"/>
              <a:t>4/29/2020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CD65FC3-61ED-4FC9-9D9E-DDB6F6281232}"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96AF62F-FAD5-4A05-8619-426B63AE3EF5}" type="datetimeFigureOut">
              <a:rPr lang="en-US" smtClean="0"/>
              <a:t>4/29/2020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CD65FC3-61ED-4FC9-9D9E-DDB6F6281232}"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96AF62F-FAD5-4A05-8619-426B63AE3EF5}" type="datetimeFigureOut">
              <a:rPr lang="en-US" smtClean="0"/>
              <a:t>4/29/2020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CD65FC3-61ED-4FC9-9D9E-DDB6F6281232}"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96AF62F-FAD5-4A05-8619-426B63AE3EF5}" type="datetimeFigureOut">
              <a:rPr lang="en-US" smtClean="0"/>
              <a:t>4/29/2020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CD65FC3-61ED-4FC9-9D9E-DDB6F6281232}"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96AF62F-FAD5-4A05-8619-426B63AE3EF5}" type="datetimeFigureOut">
              <a:rPr lang="en-US" smtClean="0"/>
              <a:t>4/29/2020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CD65FC3-61ED-4FC9-9D9E-DDB6F6281232}"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6AF62F-FAD5-4A05-8619-426B63AE3EF5}" type="datetimeFigureOut">
              <a:rPr lang="en-US" smtClean="0"/>
              <a:t>4/29/2020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CD65FC3-61ED-4FC9-9D9E-DDB6F6281232}"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96AF62F-FAD5-4A05-8619-426B63AE3EF5}" type="datetimeFigureOut">
              <a:rPr lang="en-US" smtClean="0"/>
              <a:t>4/29/2020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CD65FC3-61ED-4FC9-9D9E-DDB6F6281232}"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96AF62F-FAD5-4A05-8619-426B63AE3EF5}" type="datetimeFigureOut">
              <a:rPr lang="en-US" smtClean="0"/>
              <a:t>4/29/2020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CD65FC3-61ED-4FC9-9D9E-DDB6F6281232}"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6AF62F-FAD5-4A05-8619-426B63AE3EF5}" type="datetimeFigureOut">
              <a:rPr lang="en-US" smtClean="0"/>
              <a:t>4/29/2020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D65FC3-61ED-4FC9-9D9E-DDB6F6281232}"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a:hlinkClick r:id="" action="ppaction://ole?verb=0"/>
          </p:cNvPr>
          <p:cNvGraphicFramePr>
            <a:graphicFrameLocks noChangeAspect="1"/>
          </p:cNvGraphicFramePr>
          <p:nvPr>
            <p:extLst>
              <p:ext uri="{D42A27DB-BD31-4B8C-83A1-F6EECF244321}">
                <p14:modId xmlns:p14="http://schemas.microsoft.com/office/powerpoint/2010/main" val="1732935187"/>
              </p:ext>
            </p:extLst>
          </p:nvPr>
        </p:nvGraphicFramePr>
        <p:xfrm>
          <a:off x="98425" y="98425"/>
          <a:ext cx="8664575" cy="6759575"/>
        </p:xfrm>
        <a:graphic>
          <a:graphicData uri="http://schemas.openxmlformats.org/presentationml/2006/ole">
            <mc:AlternateContent xmlns:mc="http://schemas.openxmlformats.org/markup-compatibility/2006">
              <mc:Choice xmlns:v="urn:schemas-microsoft-com:vml" Requires="v">
                <p:oleObj spid="_x0000_s1026" name="Presentation" r:id="rId3" imgW="4568998" imgH="3425889" progId="PowerPoint.Show.12">
                  <p:embed/>
                </p:oleObj>
              </mc:Choice>
              <mc:Fallback>
                <p:oleObj name="Presentation" r:id="rId3" imgW="4568998" imgH="3425889" progId="PowerPoint.Show.12">
                  <p:embed/>
                  <p:pic>
                    <p:nvPicPr>
                      <p:cNvPr id="0" name=""/>
                      <p:cNvPicPr/>
                      <p:nvPr/>
                    </p:nvPicPr>
                    <p:blipFill>
                      <a:blip r:embed="rId4"/>
                      <a:stretch>
                        <a:fillRect/>
                      </a:stretch>
                    </p:blipFill>
                    <p:spPr>
                      <a:xfrm>
                        <a:off x="98425" y="98425"/>
                        <a:ext cx="8664575" cy="6759575"/>
                      </a:xfrm>
                      <a:prstGeom prst="rect">
                        <a:avLst/>
                      </a:prstGeom>
                    </p:spPr>
                  </p:pic>
                </p:oleObj>
              </mc:Fallback>
            </mc:AlternateContent>
          </a:graphicData>
        </a:graphic>
      </p:graphicFrame>
    </p:spTree>
    <p:extLst>
      <p:ext uri="{BB962C8B-B14F-4D97-AF65-F5344CB8AC3E}">
        <p14:creationId xmlns:p14="http://schemas.microsoft.com/office/powerpoint/2010/main" val="611609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Text. Page-4</a:t>
            </a:r>
            <a:endParaRPr lang="en-US" dirty="0"/>
          </a:p>
        </p:txBody>
      </p:sp>
      <p:sp>
        <p:nvSpPr>
          <p:cNvPr id="3" name="Content Placeholder 2"/>
          <p:cNvSpPr>
            <a:spLocks noGrp="1"/>
          </p:cNvSpPr>
          <p:nvPr>
            <p:ph idx="1"/>
          </p:nvPr>
        </p:nvSpPr>
        <p:spPr/>
        <p:txBody>
          <a:bodyPr>
            <a:noAutofit/>
          </a:bodyPr>
          <a:lstStyle/>
          <a:p>
            <a:pPr algn="just">
              <a:buNone/>
            </a:pPr>
            <a:r>
              <a:rPr lang="en-US" sz="2400" dirty="0" smtClean="0"/>
              <a:t>    </a:t>
            </a:r>
            <a:r>
              <a:rPr lang="en-US" sz="2400" i="1" dirty="0" smtClean="0"/>
              <a:t>the </a:t>
            </a:r>
            <a:r>
              <a:rPr lang="en-US" sz="2400" i="1" dirty="0"/>
              <a:t>very pleasures, in fact, with which Milton's Satan consoles himself while tortured by the fires of hell. The same mentality is to be found among earnest Communists, to whom luxury is an evil, hard work the principal duty, and universal poverty the means to the millennium. The combination of asceticism and cruelty has not disappeared with the softening of Christian dogma, but has taken on new forms hostile to Christianity. There is still much of the same mentality: mankind are divided into saints and sinners; the saints are to achieve bliss in the Nazi or Communists heaven, while the sinners are to be liquidated, or to suffer such pains as human beings can inflict in concentration camps - inferior, of course, to those which Omnipotence was thought to inflict in hell, </a:t>
            </a:r>
            <a:r>
              <a:rPr lang="en-US" sz="2400" i="1" dirty="0" smtClean="0"/>
              <a:t>but the </a:t>
            </a:r>
            <a:r>
              <a:rPr lang="en-US" sz="2400" i="1" dirty="0"/>
              <a:t>worst that human beings with their limited powers are able to achieve.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Russell’s Psychological Approach</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85000" lnSpcReduction="20000"/>
          </a:bodyPr>
          <a:lstStyle/>
          <a:p>
            <a:pPr algn="just"/>
            <a:r>
              <a:rPr lang="en-US" dirty="0" smtClean="0"/>
              <a:t>In </a:t>
            </a:r>
            <a:r>
              <a:rPr lang="en-US" dirty="0"/>
              <a:t>this particular case, Russell adopts a psychological approach. He traces the origin of a world war to the deep-rooted feeling of envy in the human heart. He focuses our attention on the psychological causes behind economic nationalism and war. And in this case, again, he illustrates his ideas by means of a parallel about butchers and bakers. The feeling of envy made these butchers and bakers concentrate their attention upon competitors and forget altogether the aspect of their prosperity that depended upon customers. Russell is also right in pointing out that in large offices we shall find exactly the same kind of jealousies among male officials which we generally attribute to women.</a:t>
            </a:r>
            <a:endParaRPr lang="en-US" dirty="0" smtClean="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False and Harmful Beliefs Arising from the Passion of Pride</a:t>
            </a:r>
            <a:endParaRPr lang="en-US" dirty="0"/>
          </a:p>
        </p:txBody>
      </p:sp>
      <p:sp>
        <p:nvSpPr>
          <p:cNvPr id="3" name="Content Placeholder 2"/>
          <p:cNvSpPr>
            <a:spLocks noGrp="1"/>
          </p:cNvSpPr>
          <p:nvPr>
            <p:ph idx="1"/>
          </p:nvPr>
        </p:nvSpPr>
        <p:spPr/>
        <p:txBody>
          <a:bodyPr>
            <a:normAutofit fontScale="70000" lnSpcReduction="20000"/>
          </a:bodyPr>
          <a:lstStyle/>
          <a:p>
            <a:pPr algn="just"/>
            <a:r>
              <a:rPr lang="en-GB" dirty="0"/>
              <a:t>Pride is another passion which gives rise to false beliefs that are politically harmful. We have the pride of nationality, the pride of race, the pride of sex, the pride of class, and the pride of creed. All these kinds of pride are dangerous. For a long time the English people were brought up to believe in the </a:t>
            </a:r>
            <a:r>
              <a:rPr lang="en-GB" dirty="0" smtClean="0"/>
              <a:t>in </a:t>
            </a:r>
            <a:r>
              <a:rPr lang="en-GB" dirty="0" err="1" smtClean="0"/>
              <a:t>hertent</a:t>
            </a:r>
            <a:r>
              <a:rPr lang="en-GB" dirty="0" smtClean="0"/>
              <a:t> </a:t>
            </a:r>
            <a:r>
              <a:rPr lang="en-GB" dirty="0"/>
              <a:t>superiority of their nation over the French. They were taught that one Englishman could defeat three Frenchmen. A similar feeling of superiority is cherished by people of other countries in relation to one another. The pride of race, says Russell, is even more harmful than national pride. People of white races regard themselves as superior to people of the coloured races. The Jews had, in ancient times, a peculiar belief in their own racial superiority. Subsequently the Christians have been holding an equally irrational belief in their superiority to Jews. Beliefs of this kind do infinite harm, and it should be one of the aims of education to eradicate them.</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Text.Page-6,7</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i="1" dirty="0"/>
              <a:t>One of the most unfortunate results of our proneness to </a:t>
            </a:r>
            <a:r>
              <a:rPr lang="en-US" i="1" dirty="0">
                <a:solidFill>
                  <a:srgbClr val="FF0000"/>
                </a:solidFill>
              </a:rPr>
              <a:t>envy </a:t>
            </a:r>
            <a:r>
              <a:rPr lang="en-US" i="1" dirty="0"/>
              <a:t>is that it has caused a complete misconception of economic self-interest, both individual Every nation is persuaded that its economic interest is opposed to that of every other nation, and that it must profit if other nations are reduced to destitution. During the first World War, I used to hear English people saying how immensely British trade would benefit from the destruction of German trade, which was to be one of the principal fruits of our victory. </a:t>
            </a:r>
            <a:r>
              <a:rPr lang="en-US" i="1" dirty="0" smtClean="0"/>
              <a:t>and national……. </a:t>
            </a:r>
            <a:endParaRPr lang="en-US" i="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Page-8</a:t>
            </a:r>
            <a:endParaRPr lang="en-US" dirty="0"/>
          </a:p>
        </p:txBody>
      </p:sp>
      <p:sp>
        <p:nvSpPr>
          <p:cNvPr id="3" name="Content Placeholder 2"/>
          <p:cNvSpPr>
            <a:spLocks noGrp="1"/>
          </p:cNvSpPr>
          <p:nvPr>
            <p:ph idx="1"/>
          </p:nvPr>
        </p:nvSpPr>
        <p:spPr/>
        <p:txBody>
          <a:bodyPr/>
          <a:lstStyle/>
          <a:p>
            <a:r>
              <a:rPr lang="en-US" i="1" dirty="0"/>
              <a:t>Another passion which gives rise to false beliefs that are politically harmful is </a:t>
            </a:r>
            <a:r>
              <a:rPr lang="en-US" i="1" dirty="0">
                <a:solidFill>
                  <a:srgbClr val="FF0000"/>
                </a:solidFill>
              </a:rPr>
              <a:t>pride - pride of nationality, race, sex, class, or creed</a:t>
            </a:r>
            <a:r>
              <a:rPr lang="en-US" i="1" dirty="0"/>
              <a:t>. When I was young France was still regarded as the traditional enemy of England, and I gathered as an unquestionable truth that one Englishman could </a:t>
            </a:r>
            <a:r>
              <a:rPr lang="en-US" i="1" dirty="0" smtClean="0"/>
              <a:t>defeat </a:t>
            </a:r>
            <a:r>
              <a:rPr lang="en-US" i="1" dirty="0"/>
              <a:t>three </a:t>
            </a:r>
            <a:r>
              <a:rPr lang="en-US" i="1" dirty="0" smtClean="0"/>
              <a:t>Frenchmen….. </a:t>
            </a:r>
            <a:r>
              <a:rPr lang="en-US" i="1" dirty="0">
                <a:solidFill>
                  <a:srgbClr val="FF0000"/>
                </a:solidFill>
              </a:rPr>
              <a:t>Pride of race </a:t>
            </a:r>
            <a:r>
              <a:rPr lang="en-US" i="1" dirty="0"/>
              <a:t>is even more harmful than national pride.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Page-9</a:t>
            </a:r>
            <a:endParaRPr lang="en-US" dirty="0"/>
          </a:p>
        </p:txBody>
      </p:sp>
      <p:sp>
        <p:nvSpPr>
          <p:cNvPr id="3" name="Content Placeholder 2"/>
          <p:cNvSpPr>
            <a:spLocks noGrp="1"/>
          </p:cNvSpPr>
          <p:nvPr>
            <p:ph idx="1"/>
          </p:nvPr>
        </p:nvSpPr>
        <p:spPr/>
        <p:txBody>
          <a:bodyPr/>
          <a:lstStyle/>
          <a:p>
            <a:pPr algn="just"/>
            <a:r>
              <a:rPr lang="en-US" dirty="0"/>
              <a:t>The similar attitude of the </a:t>
            </a:r>
            <a:r>
              <a:rPr lang="en-US" dirty="0">
                <a:solidFill>
                  <a:srgbClr val="FF0000"/>
                </a:solidFill>
              </a:rPr>
              <a:t>English in India, </a:t>
            </a:r>
            <a:r>
              <a:rPr lang="en-US" dirty="0"/>
              <a:t>exacerbated by their political power, was one of the main causes of the friction that arose in that country between the British and the educated Indians. The superiority of one race to another is hardly ever believed in for any good reason. Where the belief persists it is kept alive by military supremacy.</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Russell ‘s Feminist Slogan</a:t>
            </a:r>
            <a:endParaRPr lang="en-US" dirty="0"/>
          </a:p>
        </p:txBody>
      </p:sp>
      <p:sp>
        <p:nvSpPr>
          <p:cNvPr id="3" name="Content Placeholder 2"/>
          <p:cNvSpPr>
            <a:spLocks noGrp="1"/>
          </p:cNvSpPr>
          <p:nvPr>
            <p:ph idx="1"/>
          </p:nvPr>
        </p:nvSpPr>
        <p:spPr/>
        <p:txBody>
          <a:bodyPr>
            <a:normAutofit fontScale="77500" lnSpcReduction="20000"/>
          </a:bodyPr>
          <a:lstStyle/>
          <a:p>
            <a:pPr algn="just"/>
            <a:r>
              <a:rPr lang="en-GB" dirty="0"/>
              <a:t>Another form that the feeling of pride takes is the belief in the minds of men that they are superior to women. Men have claimed to be more reasonable than women, more inventive, less swayed by their emotions, and so on. But each of these arguments in turn was proved to be false, but it always gave place to a similar other argument. This tendency of the male sex to dominate over women has had some very unfortunate effects on the marriage-relationship. As a consequence of this male domination, husbands treated their wives as slaves, regarding themselves as the masters. The pride of class persists even in America where; in theory, all men are equal. So long as great inequalities of wealth continue, the pride of class will continue also.</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Harmfulness of Modern Imperialism Creed </a:t>
            </a:r>
            <a:endParaRPr lang="en-US" dirty="0"/>
          </a:p>
        </p:txBody>
      </p:sp>
      <p:sp>
        <p:nvSpPr>
          <p:cNvPr id="3" name="Content Placeholder 2"/>
          <p:cNvSpPr>
            <a:spLocks noGrp="1"/>
          </p:cNvSpPr>
          <p:nvPr>
            <p:ph idx="1"/>
          </p:nvPr>
        </p:nvSpPr>
        <p:spPr/>
        <p:txBody>
          <a:bodyPr/>
          <a:lstStyle/>
          <a:p>
            <a:r>
              <a:rPr lang="en-GB" dirty="0"/>
              <a:t>Finally, there is the pride of creed. Throughout the Middle Ages, Christians and Muslims were entirely convinced of each other’s wickedness and never doubted their own superiority. This form of pride has not disappeared even today. All these different kinds of pride, says Russell, make people feel “grand”. In order to be happy, people require all kinds of support for their self-esteem and self-importance. </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Inter-World superiority complexes</a:t>
            </a:r>
            <a:endParaRPr lang="en-US" dirty="0"/>
          </a:p>
        </p:txBody>
      </p:sp>
      <p:sp>
        <p:nvSpPr>
          <p:cNvPr id="3" name="Content Placeholder 2"/>
          <p:cNvSpPr>
            <a:spLocks noGrp="1"/>
          </p:cNvSpPr>
          <p:nvPr>
            <p:ph idx="1"/>
          </p:nvPr>
        </p:nvSpPr>
        <p:spPr/>
        <p:txBody>
          <a:bodyPr>
            <a:normAutofit fontScale="85000" lnSpcReduction="20000"/>
          </a:bodyPr>
          <a:lstStyle/>
          <a:p>
            <a:pPr algn="just"/>
            <a:r>
              <a:rPr lang="en-GB" dirty="0"/>
              <a:t>The Americans feel happy because they are proud of belonging to America which they regard as God’s own country. White people are happy because they are proud of their white skins which show that they are superior to the black races. Protestants feel happy because they are proud of their Protestant religion which is superior to the Catholic religion. Men are happy because they are proud of belonging to the male sex which is superior to the female sex. Likewise, the people of the east feel themselves to be superior to the people of the west, and vice versa. But all these beliefs are, in reality, irrational, false, misleading; and they all cause a good deal of mischief in the world.</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Universal Dilemma</a:t>
            </a:r>
            <a:endParaRPr lang="en-US" dirty="0"/>
          </a:p>
        </p:txBody>
      </p:sp>
      <p:sp>
        <p:nvSpPr>
          <p:cNvPr id="3" name="Content Placeholder 2"/>
          <p:cNvSpPr>
            <a:spLocks noGrp="1"/>
          </p:cNvSpPr>
          <p:nvPr>
            <p:ph idx="1"/>
          </p:nvPr>
        </p:nvSpPr>
        <p:spPr/>
        <p:txBody>
          <a:bodyPr>
            <a:normAutofit fontScale="85000" lnSpcReduction="20000"/>
          </a:bodyPr>
          <a:lstStyle/>
          <a:p>
            <a:pPr algn="just"/>
            <a:r>
              <a:rPr lang="en-GB" dirty="0"/>
              <a:t>A feeling of superiority is universal in this world. It is natural also that people possessing feelings of superiority should clash with, and try to inflict damage or loss upon, those who do not accept their claim to superiority. However, it may be pointed out that this feeling of superiority arising from pride can never be eradicated from the human breast. A complete sense of equality can never be enforced among human beings. If all other feelings of superiority are done away with, the superiority of the strong man over the weak, and the superiority of the more intelligent man over the less intelligent one will always persist.</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FF0000"/>
                </a:solidFill>
              </a:rPr>
              <a:t>IDEAS THAT HAVE HARMED MANKIND</a:t>
            </a:r>
            <a:endParaRPr lang="en-US" dirty="0"/>
          </a:p>
        </p:txBody>
      </p:sp>
      <p:sp>
        <p:nvSpPr>
          <p:cNvPr id="3" name="Content Placeholder 2"/>
          <p:cNvSpPr>
            <a:spLocks noGrp="1"/>
          </p:cNvSpPr>
          <p:nvPr>
            <p:ph idx="1"/>
          </p:nvPr>
        </p:nvSpPr>
        <p:spPr/>
        <p:txBody>
          <a:bodyPr>
            <a:normAutofit/>
          </a:bodyPr>
          <a:lstStyle/>
          <a:p>
            <a:r>
              <a:rPr lang="en-US" sz="4800" b="1" dirty="0"/>
              <a:t>“Since my subject is ideas that have harmed mankind, it is especially harmful systems of beliefs that I shall consider.” </a:t>
            </a:r>
            <a:endParaRPr lang="en-US" sz="4800" dirty="0"/>
          </a:p>
          <a:p>
            <a:endParaRPr lang="en-US" sz="4800" dirty="0"/>
          </a:p>
        </p:txBody>
      </p:sp>
    </p:spTree>
    <p:extLst>
      <p:ext uri="{BB962C8B-B14F-4D97-AF65-F5344CB8AC3E}">
        <p14:creationId xmlns:p14="http://schemas.microsoft.com/office/powerpoint/2010/main" val="34264178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The False Belief that One is God’s Special Agent or Instrument</a:t>
            </a:r>
            <a:endParaRPr lang="en-US" dirty="0"/>
          </a:p>
        </p:txBody>
      </p:sp>
      <p:sp>
        <p:nvSpPr>
          <p:cNvPr id="3" name="Content Placeholder 2"/>
          <p:cNvSpPr>
            <a:spLocks noGrp="1"/>
          </p:cNvSpPr>
          <p:nvPr>
            <p:ph idx="1"/>
          </p:nvPr>
        </p:nvSpPr>
        <p:spPr/>
        <p:txBody>
          <a:bodyPr>
            <a:normAutofit fontScale="62500" lnSpcReduction="20000"/>
          </a:bodyPr>
          <a:lstStyle/>
          <a:p>
            <a:pPr algn="just"/>
            <a:r>
              <a:rPr lang="en-GB" sz="3600" dirty="0"/>
              <a:t>Cromwell believed himself to be the divinely appointed instrument of justice for suppressing Catholics. In our times, the Marxists think that they are the divinely appointed instruments for ensuring economic justice by liquidating the capitalists and all those who disagree with the communist ideology. Hegel had taught that the “dialectic” had given supremacy to Germany. Marx did not accept Hegel’s view and claimed that the supremacy belonged not to Germany but to the proletariat. The Marxists think themselves to be justified in the path of ruthless cruelty which they practise for the implementation and enforcement of their political and economic creed. And Russell concludes this part of the argument by saying: </a:t>
            </a:r>
            <a:r>
              <a:rPr lang="en-GB" sz="3600" dirty="0">
                <a:solidFill>
                  <a:srgbClr val="FF0000"/>
                </a:solidFill>
              </a:rPr>
              <a:t>“Most of the greatest evils that man has inflicted upon man have come through people feeling quite certain about something which, in fact, was false”.</a:t>
            </a:r>
            <a:endParaRPr lang="en-US" sz="3600" dirty="0">
              <a:solidFill>
                <a:srgbClr val="FF0000"/>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Text.Page-10</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i="1" dirty="0"/>
              <a:t>In public, as in private life, the important thing is </a:t>
            </a:r>
            <a:r>
              <a:rPr lang="en-US" i="1" dirty="0">
                <a:solidFill>
                  <a:srgbClr val="FF0000"/>
                </a:solidFill>
              </a:rPr>
              <a:t>tolerance and kindliness</a:t>
            </a:r>
            <a:r>
              <a:rPr lang="en-US" i="1" dirty="0"/>
              <a:t>, without the presumption of a superhuman ability to read the future.</a:t>
            </a:r>
          </a:p>
          <a:p>
            <a:pPr algn="just"/>
            <a:r>
              <a:rPr lang="en-US" i="1" dirty="0"/>
              <a:t>Instead of calling this essay 'Ideas that have harmed mankind', I might perhaps have called it simply </a:t>
            </a:r>
            <a:r>
              <a:rPr lang="en-US" i="1" dirty="0">
                <a:solidFill>
                  <a:srgbClr val="FF0000"/>
                </a:solidFill>
              </a:rPr>
              <a:t>'Ideas have harmed mankind', </a:t>
            </a:r>
            <a:r>
              <a:rPr lang="en-US" i="1" dirty="0"/>
              <a:t>for, seeing that the future cannot be foretold and that there is an almost endless variety of possible beliefs about it, the chance that any belief which a man may hold may be true is very slender.</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Russell, an Opponent of Dogmatism</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GB" dirty="0"/>
              <a:t>Russell appears here to be </a:t>
            </a:r>
            <a:r>
              <a:rPr lang="en-GB" i="1" dirty="0"/>
              <a:t>a </a:t>
            </a:r>
            <a:r>
              <a:rPr lang="en-GB" dirty="0"/>
              <a:t>man of liberal ideas; he is not wedded to any creed, and he is not fanatical about any belief, Russell is not fanatical even in his advocacy of democracy which he really admires as a form of government. For instance, he clearly says, towards the end of this essay, that the democrat does not necessarily believe that democracy is the best system always and everywhere. </a:t>
            </a:r>
            <a:r>
              <a:rPr lang="en-GB" dirty="0" smtClean="0"/>
              <a:t>Russell </a:t>
            </a:r>
            <a:r>
              <a:rPr lang="en-GB" dirty="0"/>
              <a:t>also shows his liberalism by suggesting that only an </a:t>
            </a:r>
            <a:r>
              <a:rPr lang="en-GB" dirty="0">
                <a:solidFill>
                  <a:srgbClr val="FF0000"/>
                </a:solidFill>
              </a:rPr>
              <a:t>international government</a:t>
            </a:r>
            <a:r>
              <a:rPr lang="en-GB" dirty="0"/>
              <a:t> can prevent world wars</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 Last Page of Text</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i="1" dirty="0"/>
              <a:t>The world at the present day stands in need of two kinds of things. On the one hand, </a:t>
            </a:r>
            <a:r>
              <a:rPr lang="en-US" i="1" dirty="0">
                <a:solidFill>
                  <a:srgbClr val="FF0000"/>
                </a:solidFill>
              </a:rPr>
              <a:t>organization - political organization for the elimination of wars, </a:t>
            </a:r>
            <a:r>
              <a:rPr lang="en-US" i="1" dirty="0"/>
              <a:t>economic organization to enable men to work productively, especially in the countries that have been devastated by war, </a:t>
            </a:r>
            <a:r>
              <a:rPr lang="en-US" i="1" dirty="0">
                <a:solidFill>
                  <a:srgbClr val="FF0000"/>
                </a:solidFill>
              </a:rPr>
              <a:t>educational organization </a:t>
            </a:r>
            <a:r>
              <a:rPr lang="en-US" i="1" dirty="0"/>
              <a:t>to generate a sane internationalism. On the other hand </a:t>
            </a:r>
            <a:r>
              <a:rPr lang="en-US" i="1" dirty="0">
                <a:solidFill>
                  <a:srgbClr val="FF0000"/>
                </a:solidFill>
              </a:rPr>
              <a:t>it needs certain moral qualities,</a:t>
            </a:r>
            <a:r>
              <a:rPr lang="en-US" i="1" dirty="0"/>
              <a:t> </a:t>
            </a:r>
            <a:r>
              <a:rPr lang="en-US" i="1" dirty="0" smtClean="0"/>
              <a:t>…….The </a:t>
            </a:r>
            <a:r>
              <a:rPr lang="en-US" i="1" dirty="0"/>
              <a:t>qualities most needed are charity and tolerance</a:t>
            </a:r>
            <a:r>
              <a:rPr lang="en-US" i="1" dirty="0" smtClean="0"/>
              <a:t>,……</a:t>
            </a:r>
            <a:endParaRPr lang="en-US" i="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False Religious Beliefs and Political Dogmas</a:t>
            </a:r>
            <a:endParaRPr lang="en-US" dirty="0"/>
          </a:p>
        </p:txBody>
      </p:sp>
      <p:sp>
        <p:nvSpPr>
          <p:cNvPr id="3" name="Content Placeholder 2"/>
          <p:cNvSpPr>
            <a:spLocks noGrp="1"/>
          </p:cNvSpPr>
          <p:nvPr>
            <p:ph idx="1"/>
          </p:nvPr>
        </p:nvSpPr>
        <p:spPr/>
        <p:txBody>
          <a:bodyPr>
            <a:normAutofit fontScale="25000" lnSpcReduction="20000"/>
          </a:bodyPr>
          <a:lstStyle/>
          <a:p>
            <a:pPr algn="just"/>
            <a:r>
              <a:rPr lang="en-US" sz="9600" dirty="0"/>
              <a:t>Among the ideas that have harmed mankind, Russell first of all mentions a number of superstitions connected with religion. It was supposed, for instance, that human sacrifice could improve the </a:t>
            </a:r>
            <a:r>
              <a:rPr lang="en-US" sz="9600" dirty="0" smtClean="0"/>
              <a:t>crops. </a:t>
            </a:r>
            <a:r>
              <a:rPr lang="en-US" sz="9600" dirty="0">
                <a:solidFill>
                  <a:srgbClr val="FF0000"/>
                </a:solidFill>
              </a:rPr>
              <a:t>There was also the superstitious belief held by Christian saints that the pagans and heretics would be subjected to eternal tortures after death. </a:t>
            </a:r>
            <a:endParaRPr lang="en-US" sz="9600" dirty="0" smtClean="0">
              <a:solidFill>
                <a:srgbClr val="FF0000"/>
              </a:solidFill>
            </a:endParaRPr>
          </a:p>
          <a:p>
            <a:pPr algn="just"/>
            <a:r>
              <a:rPr lang="en-US" sz="9600" dirty="0"/>
              <a:t>As a consequence of this belief, the saints abstained from all the pleasures of the senses and found satisfaction in the thought that those who did not have the same religious faith as they would have to undergo indescribable tortures in hell. </a:t>
            </a:r>
            <a:r>
              <a:rPr lang="en-US" sz="9600" dirty="0">
                <a:solidFill>
                  <a:srgbClr val="FF0000"/>
                </a:solidFill>
              </a:rPr>
              <a:t>In modem times, this particular Christian dogma took a political shape. Both the German Nazis and the Russian communists demanded hard work and self-sacrifice from their followers on the ground that those who did not comply with their political </a:t>
            </a:r>
            <a:r>
              <a:rPr lang="en-US" sz="9600" dirty="0" smtClean="0">
                <a:solidFill>
                  <a:srgbClr val="FF0000"/>
                </a:solidFill>
              </a:rPr>
              <a:t>creed…..</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Text.Page-1</a:t>
            </a:r>
            <a:endParaRPr lang="en-US" dirty="0"/>
          </a:p>
        </p:txBody>
      </p:sp>
      <p:sp>
        <p:nvSpPr>
          <p:cNvPr id="3" name="Content Placeholder 2"/>
          <p:cNvSpPr>
            <a:spLocks noGrp="1"/>
          </p:cNvSpPr>
          <p:nvPr>
            <p:ph idx="1"/>
          </p:nvPr>
        </p:nvSpPr>
        <p:spPr/>
        <p:txBody>
          <a:bodyPr/>
          <a:lstStyle/>
          <a:p>
            <a:pPr algn="just"/>
            <a:r>
              <a:rPr lang="en-US" i="1" dirty="0"/>
              <a:t>The misfortunes of human beings may be divided into two classes: First, those inflicted by the non-human environment and, second, those inflicted by other </a:t>
            </a:r>
            <a:r>
              <a:rPr lang="en-US" i="1" dirty="0" smtClean="0"/>
              <a:t>people……..</a:t>
            </a:r>
            <a:r>
              <a:rPr lang="en-US" i="1" dirty="0"/>
              <a:t> For the future, therefore, it may be taken that much the most important evils that mankind have to consider are those which they inflict upon each other through stupidity or malevolence or both.</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The Belief in Witchcraft</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pPr>
              <a:buNone/>
            </a:pPr>
            <a:r>
              <a:rPr lang="en-US" dirty="0"/>
              <a:t> </a:t>
            </a:r>
            <a:r>
              <a:rPr lang="en-US" dirty="0" smtClean="0"/>
              <a:t>   Another </a:t>
            </a:r>
            <a:r>
              <a:rPr lang="en-US" dirty="0"/>
              <a:t>false notion that has greatly harmed mankind is </a:t>
            </a:r>
            <a:r>
              <a:rPr lang="en-US" dirty="0" smtClean="0"/>
              <a:t>…that Most </a:t>
            </a:r>
            <a:r>
              <a:rPr lang="en-US" dirty="0"/>
              <a:t>of us believe that our own good or evil fortune is due to the deliberate actions of other people. We invent all sorts of myths to explain our misfortunes without sacrificing our self-importance. It was this state of mind that gave rise to the belief in witchcraft and black magic. </a:t>
            </a:r>
            <a:r>
              <a:rPr lang="en-US" dirty="0" smtClean="0"/>
              <a:t>(e.g. Macbeth…and </a:t>
            </a:r>
            <a:r>
              <a:rPr lang="en-US" dirty="0" err="1" smtClean="0"/>
              <a:t>abigale</a:t>
            </a:r>
            <a:endParaRPr lang="en-US"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Text.page-2</a:t>
            </a:r>
            <a:endParaRPr lang="en-US" dirty="0"/>
          </a:p>
        </p:txBody>
      </p:sp>
      <p:sp>
        <p:nvSpPr>
          <p:cNvPr id="3" name="Content Placeholder 2"/>
          <p:cNvSpPr>
            <a:spLocks noGrp="1"/>
          </p:cNvSpPr>
          <p:nvPr>
            <p:ph idx="1"/>
          </p:nvPr>
        </p:nvSpPr>
        <p:spPr/>
        <p:txBody>
          <a:bodyPr/>
          <a:lstStyle/>
          <a:p>
            <a:r>
              <a:rPr lang="en-US" i="1" dirty="0"/>
              <a:t>People who are vigorous and brutal often find war enjoyable, provided that it is a victorious </a:t>
            </a:r>
            <a:r>
              <a:rPr lang="en-US" i="1" dirty="0" smtClean="0"/>
              <a:t>war……This </a:t>
            </a:r>
            <a:r>
              <a:rPr lang="en-US" i="1" dirty="0"/>
              <a:t>is a great help in persuading people that wars are righteous</a:t>
            </a:r>
            <a:r>
              <a:rPr lang="en-US" i="1" dirty="0" smtClean="0"/>
              <a:t>.…..</a:t>
            </a:r>
            <a:r>
              <a:rPr lang="en-US" i="1" dirty="0"/>
              <a:t> Consider how much brutality has been justified by the rhyme:</a:t>
            </a:r>
          </a:p>
          <a:p>
            <a:pPr>
              <a:buNone/>
            </a:pPr>
            <a:r>
              <a:rPr lang="en-US" i="1" dirty="0" smtClean="0"/>
              <a:t>    A </a:t>
            </a:r>
            <a:r>
              <a:rPr lang="en-US" i="1" dirty="0"/>
              <a:t>dog, a wife, and a walnut tree,</a:t>
            </a:r>
            <a:br>
              <a:rPr lang="en-US" i="1" dirty="0"/>
            </a:br>
            <a:r>
              <a:rPr lang="en-US" i="1" dirty="0"/>
              <a:t>The more you beat them the better they be.</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The Soundness of Russell’s Analysis of Religious Beliefs</a:t>
            </a:r>
            <a:endParaRPr lang="en-US" dirty="0"/>
          </a:p>
        </p:txBody>
      </p:sp>
      <p:sp>
        <p:nvSpPr>
          <p:cNvPr id="3" name="Content Placeholder 2"/>
          <p:cNvSpPr>
            <a:spLocks noGrp="1"/>
          </p:cNvSpPr>
          <p:nvPr>
            <p:ph idx="1"/>
          </p:nvPr>
        </p:nvSpPr>
        <p:spPr/>
        <p:txBody>
          <a:bodyPr>
            <a:normAutofit fontScale="85000" lnSpcReduction="20000"/>
          </a:bodyPr>
          <a:lstStyle/>
          <a:p>
            <a:pPr algn="just"/>
            <a:r>
              <a:rPr lang="en-GB" dirty="0"/>
              <a:t>Russell </a:t>
            </a:r>
            <a:r>
              <a:rPr lang="en-GB" dirty="0" smtClean="0"/>
              <a:t> </a:t>
            </a:r>
            <a:r>
              <a:rPr lang="en-GB" dirty="0"/>
              <a:t>quotes a couple of lines from </a:t>
            </a:r>
            <a:r>
              <a:rPr lang="en-GB" dirty="0">
                <a:solidFill>
                  <a:srgbClr val="FF0000"/>
                </a:solidFill>
              </a:rPr>
              <a:t>Milton’s </a:t>
            </a:r>
            <a:r>
              <a:rPr lang="en-GB" i="1" dirty="0">
                <a:solidFill>
                  <a:srgbClr val="FF0000"/>
                </a:solidFill>
              </a:rPr>
              <a:t>Paradise Lost </a:t>
            </a:r>
            <a:r>
              <a:rPr lang="en-GB" dirty="0"/>
              <a:t>to illustrate the pleasures which Satan experienced on contemplating the harm that he could do to </a:t>
            </a:r>
            <a:r>
              <a:rPr lang="en-GB" dirty="0" smtClean="0"/>
              <a:t>man....... The </a:t>
            </a:r>
            <a:r>
              <a:rPr lang="en-GB" dirty="0"/>
              <a:t>enlightened ones among us are already aware that scientific discoveries have dispelled many superstitious beliefs connected with religion. If a large majority even of civilized people continue to hold superstitious beliefs, it only shows their unwillingness to be enlightened. In our own country, for instance, numberless religious superstitions still continue to dominate the minds of people and to determine their actions.</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Text.Page-3</a:t>
            </a:r>
            <a:endParaRPr lang="en-US" dirty="0"/>
          </a:p>
        </p:txBody>
      </p:sp>
      <p:sp>
        <p:nvSpPr>
          <p:cNvPr id="3" name="Content Placeholder 2"/>
          <p:cNvSpPr>
            <a:spLocks noGrp="1"/>
          </p:cNvSpPr>
          <p:nvPr>
            <p:ph idx="1"/>
          </p:nvPr>
        </p:nvSpPr>
        <p:spPr/>
        <p:txBody>
          <a:bodyPr>
            <a:normAutofit fontScale="77500" lnSpcReduction="20000"/>
          </a:bodyPr>
          <a:lstStyle/>
          <a:p>
            <a:pPr algn="just"/>
            <a:r>
              <a:rPr lang="en-US" dirty="0"/>
              <a:t>Gloomy saints who abstained from all pleasures of sense, who lived in solitude in the desert, denying themselves meat and wine and the society of women, were, nevertheless, not obliged to abstain from all pleasures. The pleasures of the mind were considered to be superior to those of the body, and a high place among the pleasures of the mind was assigned to the contemplation of the eternal tortures to which the pagans and heretics would hereafter be subjected. </a:t>
            </a:r>
            <a:r>
              <a:rPr lang="en-US" dirty="0" smtClean="0"/>
              <a:t>……Consider </a:t>
            </a:r>
            <a:r>
              <a:rPr lang="en-US" dirty="0"/>
              <a:t>the pleasures of Milton's Satan when he contemplates the harm that he could do to man. As </a:t>
            </a:r>
            <a:r>
              <a:rPr lang="en-US" dirty="0" smtClean="0"/>
              <a:t>Milt</a:t>
            </a:r>
            <a:r>
              <a:rPr lang="en-US" i="1" dirty="0" smtClean="0"/>
              <a:t>on says</a:t>
            </a:r>
          </a:p>
          <a:p>
            <a:pPr algn="just"/>
            <a:r>
              <a:rPr lang="en-US" i="1" dirty="0" smtClean="0">
                <a:solidFill>
                  <a:srgbClr val="FF0000"/>
                </a:solidFill>
              </a:rPr>
              <a:t>the mind is its own place, and in itself</a:t>
            </a:r>
            <a:br>
              <a:rPr lang="en-US" i="1" dirty="0" smtClean="0">
                <a:solidFill>
                  <a:srgbClr val="FF0000"/>
                </a:solidFill>
              </a:rPr>
            </a:br>
            <a:r>
              <a:rPr lang="en-US" i="1" dirty="0" smtClean="0">
                <a:solidFill>
                  <a:srgbClr val="FF0000"/>
                </a:solidFill>
              </a:rPr>
              <a:t>Can make a </a:t>
            </a:r>
            <a:r>
              <a:rPr lang="en-US" i="1" dirty="0" err="1" smtClean="0">
                <a:solidFill>
                  <a:srgbClr val="FF0000"/>
                </a:solidFill>
              </a:rPr>
              <a:t>heav'n</a:t>
            </a:r>
            <a:r>
              <a:rPr lang="en-US" i="1" dirty="0" smtClean="0">
                <a:solidFill>
                  <a:srgbClr val="FF0000"/>
                </a:solidFill>
              </a:rPr>
              <a:t> hell, a hell of </a:t>
            </a:r>
            <a:r>
              <a:rPr lang="en-US" i="1" dirty="0" err="1" smtClean="0">
                <a:solidFill>
                  <a:srgbClr val="FF0000"/>
                </a:solidFill>
              </a:rPr>
              <a:t>heav'n</a:t>
            </a:r>
            <a:r>
              <a:rPr lang="en-US" i="1" dirty="0" smtClean="0">
                <a:solidFill>
                  <a:srgbClr val="FF0000"/>
                </a:solidFill>
              </a:rPr>
              <a:t>.</a:t>
            </a:r>
          </a:p>
          <a:p>
            <a:pPr algn="just">
              <a:buNone/>
            </a:pPr>
            <a:endParaRPr lang="en-US" dirty="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Envy and Economic Nationalism</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85000" lnSpcReduction="20000"/>
          </a:bodyPr>
          <a:lstStyle/>
          <a:p>
            <a:pPr algn="just"/>
            <a:r>
              <a:rPr lang="en-US" dirty="0" smtClean="0"/>
              <a:t>Russell </a:t>
            </a:r>
            <a:r>
              <a:rPr lang="en-US" dirty="0"/>
              <a:t>next tells us that one of the most powerful sources of false belief is envy. The jealousies of women are proverbial, but similar jealousies prevail among males also, especially in their official circles. Envy becomes dangerous when it dominates the attitudes of nations towards one another. Envy may cause a complete misconception of economic self-interest. The whole philosophy of economic nationalism, which is now universal throughout the world, is based upon the false belief that the economic interest of one nation is surely opposed to that of another. This false belief produces international hatreds and rivalries and thus leads to war</a:t>
            </a:r>
            <a:r>
              <a:rPr lang="en-US" dirty="0" smtClean="0"/>
              <a:t>.(Religious Disparity)</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TotalTime>
  <Words>2374</Words>
  <Application>Microsoft Office PowerPoint</Application>
  <PresentationFormat>On-screen Show (4:3)</PresentationFormat>
  <Paragraphs>48</Paragraphs>
  <Slides>23</Slides>
  <Notes>0</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27" baseType="lpstr">
      <vt:lpstr>Arial</vt:lpstr>
      <vt:lpstr>Calibri</vt:lpstr>
      <vt:lpstr>Office Theme</vt:lpstr>
      <vt:lpstr>Microsoft PowerPoint Presentation</vt:lpstr>
      <vt:lpstr>PowerPoint Presentation</vt:lpstr>
      <vt:lpstr>IDEAS THAT HAVE HARMED MANKIND</vt:lpstr>
      <vt:lpstr>False Religious Beliefs and Political Dogmas</vt:lpstr>
      <vt:lpstr>Text.Page-1</vt:lpstr>
      <vt:lpstr>The Belief in Witchcraft </vt:lpstr>
      <vt:lpstr>Text.page-2</vt:lpstr>
      <vt:lpstr>The Soundness of Russell’s Analysis of Religious Beliefs</vt:lpstr>
      <vt:lpstr>Text.Page-3</vt:lpstr>
      <vt:lpstr>Envy and Economic Nationalism </vt:lpstr>
      <vt:lpstr>Text. Page-4</vt:lpstr>
      <vt:lpstr>Russell’s Psychological Approach </vt:lpstr>
      <vt:lpstr>False and Harmful Beliefs Arising from the Passion of Pride</vt:lpstr>
      <vt:lpstr>Text.Page-6,7</vt:lpstr>
      <vt:lpstr>Page-8</vt:lpstr>
      <vt:lpstr>Page-9</vt:lpstr>
      <vt:lpstr>Russell ‘s Feminist Slogan</vt:lpstr>
      <vt:lpstr>Harmfulness of Modern Imperialism Creed </vt:lpstr>
      <vt:lpstr>Inter-World superiority complexes</vt:lpstr>
      <vt:lpstr>Universal Dilemma</vt:lpstr>
      <vt:lpstr>The False Belief that One is God’s Special Agent or Instrument</vt:lpstr>
      <vt:lpstr>Text.Page-10</vt:lpstr>
      <vt:lpstr>Russell, an Opponent of Dogmatism</vt:lpstr>
      <vt:lpstr>Conclusion: Last Page of Text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iqra</dc:creator>
  <cp:lastModifiedBy>IQRA</cp:lastModifiedBy>
  <cp:revision>20</cp:revision>
  <dcterms:created xsi:type="dcterms:W3CDTF">2020-03-30T17:31:17Z</dcterms:created>
  <dcterms:modified xsi:type="dcterms:W3CDTF">2020-04-29T18:23:46Z</dcterms:modified>
</cp:coreProperties>
</file>