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  <p:embeddedFontLst>
    <p:embeddedFont>
      <p:font typeface="Brush Script MT" panose="00000000000000000000" pitchFamily="66" charset="1"/>
      <p:italic r:id="rId40"/>
    </p:embeddedFont>
    <p:embeddedFont>
      <p:font typeface="Courier New" panose="00000000000000000000" pitchFamily="49" charset="1"/>
      <p:regular r:id="rId41"/>
    </p:embeddedFont>
    <p:embeddedFont>
      <p:font typeface="Segoe UI Symbol" panose="00000000000000000000" pitchFamily="34" charset="1"/>
      <p:regular r:id="rId38"/>
      <p:italic r:id="rId39"/>
    </p:embeddedFont>
    <p:embeddedFont>
      <p:font typeface="Times New Roman" panose="00000000000000000000" pitchFamily="18" charset="1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font" Target="fonts/font1.fntdata"/><Relationship Id="rId38" Type="http://schemas.openxmlformats.org/officeDocument/2006/relationships/font" Target="fonts/font2.fntdata"/><Relationship Id="rId39" Type="http://schemas.openxmlformats.org/officeDocument/2006/relationships/font" Target="fonts/font3.fntdata"/><Relationship Id="rId40" Type="http://schemas.openxmlformats.org/officeDocument/2006/relationships/font" Target="fonts/font4.fntdata"/><Relationship Id="rId4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19" y="576071"/>
            <a:ext cx="7696200" cy="57150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983" y="182397"/>
            <a:ext cx="749325" cy="7493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30209" y="213398"/>
            <a:ext cx="736536" cy="736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1628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000" y="0"/>
            <a:ext cx="8001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87" y="6068567"/>
            <a:ext cx="7922513" cy="538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650" y="523493"/>
            <a:ext cx="7901940" cy="592074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1519" y="575310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650" y="524256"/>
            <a:ext cx="7901940" cy="5920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3005" y="1087628"/>
            <a:ext cx="6777989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60033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0104" y="1777491"/>
            <a:ext cx="6463791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Segoe UI Symbol"/>
                <a:cs typeface="Segoe UI Symbo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69339" y="5814171"/>
            <a:ext cx="6944995" cy="16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22E4E"/>
                </a:solidFill>
                <a:latin typeface="Segoe UI Symbol"/>
                <a:cs typeface="Segoe UI Symbol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9467" y="2075434"/>
            <a:ext cx="2036445" cy="163576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Chapter</a:t>
            </a:r>
            <a:r>
              <a:rPr dirty="0" sz="2400" spc="-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Eleven</a:t>
            </a:r>
            <a:endParaRPr sz="2400">
              <a:latin typeface="Segoe UI Symbol"/>
              <a:cs typeface="Segoe UI Symbol"/>
            </a:endParaRPr>
          </a:p>
          <a:p>
            <a:pPr algn="ctr" marL="114300" marR="107314" indent="-2540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The </a:t>
            </a:r>
            <a:r>
              <a:rPr dirty="0" sz="2400" spc="-10">
                <a:solidFill>
                  <a:srgbClr val="660033"/>
                </a:solidFill>
                <a:latin typeface="Segoe UI Symbol"/>
                <a:cs typeface="Segoe UI Symbol"/>
              </a:rPr>
              <a:t>Future </a:t>
            </a:r>
            <a:r>
              <a:rPr dirty="0" sz="2400" spc="-25">
                <a:solidFill>
                  <a:srgbClr val="660033"/>
                </a:solidFill>
                <a:latin typeface="Segoe UI Symbol"/>
                <a:cs typeface="Segoe UI Symbol"/>
              </a:rPr>
              <a:t>of  </a:t>
            </a:r>
            <a:r>
              <a:rPr dirty="0" sz="2400" spc="-30">
                <a:solidFill>
                  <a:srgbClr val="660033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&amp;  </a:t>
            </a:r>
            <a:r>
              <a:rPr dirty="0" sz="2400" spc="-5">
                <a:solidFill>
                  <a:srgbClr val="660033"/>
                </a:solidFill>
                <a:latin typeface="Segoe UI Symbol"/>
                <a:cs typeface="Segoe UI Symbol"/>
              </a:rPr>
              <a:t>De</a:t>
            </a:r>
            <a:r>
              <a:rPr dirty="0" sz="2400" spc="-15">
                <a:solidFill>
                  <a:srgbClr val="660033"/>
                </a:solidFill>
                <a:latin typeface="Segoe UI Symbol"/>
                <a:cs typeface="Segoe UI Symbol"/>
              </a:rPr>
              <a:t>v</a:t>
            </a:r>
            <a:r>
              <a:rPr dirty="0" sz="2400">
                <a:solidFill>
                  <a:srgbClr val="660033"/>
                </a:solidFill>
                <a:latin typeface="Segoe UI Symbol"/>
                <a:cs typeface="Segoe UI Symbol"/>
              </a:rPr>
              <a:t>elopment</a:t>
            </a:r>
            <a:endParaRPr sz="2400">
              <a:latin typeface="Segoe UI Symbol"/>
              <a:cs typeface="Segoe UI 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788" y="1114044"/>
            <a:ext cx="3800094" cy="46283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2038" y="954024"/>
            <a:ext cx="485457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51255" marR="5080" indent="-113919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Wireless </a:t>
            </a:r>
            <a:r>
              <a:rPr dirty="0" spc="-60"/>
              <a:t>Tablet-Based  </a:t>
            </a:r>
            <a:r>
              <a:rPr dirty="0" spc="-45"/>
              <a:t>Technology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4390" rIns="0" bIns="0" rtlCol="0" vert="horz">
            <a:spAutoFit/>
          </a:bodyPr>
          <a:lstStyle/>
          <a:p>
            <a:pPr marL="455930" marR="5080" indent="-274320">
              <a:lnSpc>
                <a:spcPts val="2880"/>
              </a:lnSpc>
              <a:spcBef>
                <a:spcPts val="3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500" spc="-55" i="1">
                <a:latin typeface="Segoe UI Symbol"/>
                <a:cs typeface="Segoe UI Symbol"/>
              </a:rPr>
              <a:t>PlayerLync</a:t>
            </a:r>
            <a:r>
              <a:rPr dirty="0" spc="-55"/>
              <a:t>, </a:t>
            </a:r>
            <a:r>
              <a:rPr dirty="0"/>
              <a:t>a training </a:t>
            </a:r>
            <a:r>
              <a:rPr dirty="0" spc="-10"/>
              <a:t>software </a:t>
            </a:r>
            <a:r>
              <a:rPr dirty="0" spc="-20"/>
              <a:t>company, </a:t>
            </a:r>
            <a:r>
              <a:rPr dirty="0"/>
              <a:t>has  </a:t>
            </a:r>
            <a:r>
              <a:rPr dirty="0" spc="-10"/>
              <a:t>invented </a:t>
            </a:r>
            <a:r>
              <a:rPr dirty="0"/>
              <a:t>this</a:t>
            </a:r>
            <a:r>
              <a:rPr dirty="0" spc="15"/>
              <a:t> </a:t>
            </a:r>
            <a:r>
              <a:rPr dirty="0" spc="-5"/>
              <a:t>technology</a:t>
            </a:r>
            <a:endParaRPr sz="2500">
              <a:latin typeface="Segoe UI Symbol"/>
              <a:cs typeface="Segoe UI Symbol"/>
            </a:endParaRPr>
          </a:p>
          <a:p>
            <a:pPr marL="455930" marR="416559" indent="-274320">
              <a:lnSpc>
                <a:spcPct val="100000"/>
              </a:lnSpc>
              <a:spcBef>
                <a:spcPts val="19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This </a:t>
            </a:r>
            <a:r>
              <a:rPr dirty="0" spc="-5"/>
              <a:t>technology shrinks </a:t>
            </a:r>
            <a:r>
              <a:rPr dirty="0"/>
              <a:t>video and  documents with </a:t>
            </a:r>
            <a:r>
              <a:rPr dirty="0" spc="-5"/>
              <a:t>integrated, interactive  messaging </a:t>
            </a:r>
            <a:r>
              <a:rPr dirty="0" spc="-10"/>
              <a:t>to </a:t>
            </a:r>
            <a:r>
              <a:rPr dirty="0" spc="-5"/>
              <a:t>miniscule sizes </a:t>
            </a:r>
            <a:r>
              <a:rPr dirty="0"/>
              <a:t>and delivers  them quickly and</a:t>
            </a:r>
            <a:r>
              <a:rPr dirty="0" spc="10"/>
              <a:t> </a:t>
            </a:r>
            <a:r>
              <a:rPr dirty="0" spc="-5"/>
              <a:t>automatically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0073" y="1068324"/>
            <a:ext cx="42799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Augmented</a:t>
            </a:r>
            <a:r>
              <a:rPr dirty="0" spc="-55"/>
              <a:t> </a:t>
            </a:r>
            <a:r>
              <a:rPr dirty="0" spc="-20"/>
              <a:t>Reality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82291"/>
            <a:ext cx="6011545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8890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Refers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live direct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indirect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view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 physical,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real-world environment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whose  elements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supplemented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</a:t>
            </a:r>
            <a:r>
              <a:rPr dirty="0" sz="2400" spc="-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computer-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generated sound,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video, or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graphics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Allows learners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books,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magazines,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rooms 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experience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 3D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real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life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70073" y="1068324"/>
            <a:ext cx="42799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Augmented</a:t>
            </a:r>
            <a:r>
              <a:rPr dirty="0" spc="-55"/>
              <a:t> </a:t>
            </a:r>
            <a:r>
              <a:rPr dirty="0" spc="-20"/>
              <a:t>Reality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82291"/>
            <a:ext cx="6011545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8890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Refers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live direct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indirect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view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 physical,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real-world environment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whose  elements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supplemented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by</a:t>
            </a:r>
            <a:r>
              <a:rPr dirty="0" sz="2400" spc="-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0">
                <a:solidFill>
                  <a:srgbClr val="001F5F"/>
                </a:solidFill>
                <a:latin typeface="Segoe UI Symbol"/>
                <a:cs typeface="Segoe UI Symbol"/>
              </a:rPr>
              <a:t>computer-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generated sound,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video, or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graphics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Allows learners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books,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magazines,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rooms 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experience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3D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198" y="1068324"/>
            <a:ext cx="458216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Artificial</a:t>
            </a:r>
            <a:r>
              <a:rPr dirty="0" spc="-60"/>
              <a:t> </a:t>
            </a:r>
            <a:r>
              <a:rPr dirty="0" spc="-5"/>
              <a:t>Intelligence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82291"/>
            <a:ext cx="6299835" cy="3171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7429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Artificial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intelligence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become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even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human-like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accessible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 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lower</a:t>
            </a:r>
            <a:r>
              <a:rPr dirty="0" sz="2400" spc="6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cost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Robots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artificial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intelligence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increasingly provide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entirely replace employees in repetitive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jobs</a:t>
            </a:r>
            <a:endParaRPr sz="2400">
              <a:latin typeface="Segoe UI Symbol"/>
              <a:cs typeface="Segoe UI Symbol"/>
            </a:endParaRPr>
          </a:p>
          <a:p>
            <a:pPr marL="286385" marR="40576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5">
                <a:solidFill>
                  <a:srgbClr val="001F5F"/>
                </a:solidFill>
                <a:latin typeface="Segoe UI Symbol"/>
                <a:cs typeface="Segoe UI Symbol"/>
              </a:rPr>
              <a:t>“Amelia”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computer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exemplifies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this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trend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4623" y="1068324"/>
            <a:ext cx="258953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Tin </a:t>
            </a:r>
            <a:r>
              <a:rPr dirty="0" spc="-5"/>
              <a:t>Can</a:t>
            </a:r>
            <a:r>
              <a:rPr dirty="0" spc="-90"/>
              <a:t> </a:t>
            </a:r>
            <a:r>
              <a:rPr dirty="0" spc="-5"/>
              <a:t>API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82291"/>
            <a:ext cx="6229350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Tin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Can API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(or Experience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API)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makes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possible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collect data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about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online 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face-to-face learning</a:t>
            </a:r>
            <a:r>
              <a:rPr dirty="0" sz="2400" spc="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experiences</a:t>
            </a:r>
            <a:endParaRPr sz="2400">
              <a:latin typeface="Segoe UI Symbol"/>
              <a:cs typeface="Segoe UI Symbol"/>
            </a:endParaRPr>
          </a:p>
          <a:p>
            <a:pPr marL="286385" marR="22161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Collects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data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reality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occurs everywhere using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different  methods,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through real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world experiences,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through formal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4322" y="1068324"/>
            <a:ext cx="285115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Gamification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326505" cy="353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Games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make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fun,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maximize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learning,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appeal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Millennials</a:t>
            </a:r>
            <a:endParaRPr sz="2400">
              <a:latin typeface="Segoe UI Symbol"/>
              <a:cs typeface="Segoe UI Symbol"/>
            </a:endParaRPr>
          </a:p>
          <a:p>
            <a:pPr marL="286385" marR="36258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Often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includes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short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interactive lessons,  available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learners’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fingertips,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allows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ask their peers questions 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share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experiences</a:t>
            </a:r>
            <a:endParaRPr sz="2400">
              <a:latin typeface="Segoe UI Symbol"/>
              <a:cs typeface="Segoe UI Symbol"/>
            </a:endParaRPr>
          </a:p>
          <a:p>
            <a:pPr marL="286385" marR="46609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May include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simulations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learners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explore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3D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environment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2082" y="1068324"/>
            <a:ext cx="56769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Neuroscience </a:t>
            </a:r>
            <a:r>
              <a:rPr dirty="0"/>
              <a:t>&amp;</a:t>
            </a:r>
            <a:r>
              <a:rPr dirty="0" spc="-5"/>
              <a:t> Learning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45593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Advances in neuroscience </a:t>
            </a:r>
            <a:r>
              <a:rPr dirty="0" spc="-10"/>
              <a:t>are </a:t>
            </a:r>
            <a:r>
              <a:rPr dirty="0" spc="-5"/>
              <a:t>increasing </a:t>
            </a:r>
            <a:r>
              <a:rPr dirty="0"/>
              <a:t>the’  ability </a:t>
            </a:r>
            <a:r>
              <a:rPr dirty="0" spc="-10"/>
              <a:t>to </a:t>
            </a:r>
            <a:r>
              <a:rPr dirty="0"/>
              <a:t>study the brain and </a:t>
            </a:r>
            <a:r>
              <a:rPr dirty="0" spc="-5"/>
              <a:t>its </a:t>
            </a:r>
            <a:r>
              <a:rPr dirty="0"/>
              <a:t>functioning</a:t>
            </a:r>
            <a:endParaRPr sz="2050">
              <a:latin typeface="Brush Script MT"/>
              <a:cs typeface="Brush Script MT"/>
            </a:endParaRPr>
          </a:p>
          <a:p>
            <a:pPr marL="455930" marR="821055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These </a:t>
            </a:r>
            <a:r>
              <a:rPr dirty="0" spc="-5"/>
              <a:t>advances </a:t>
            </a:r>
            <a:r>
              <a:rPr dirty="0" spc="-10"/>
              <a:t>are </a:t>
            </a:r>
            <a:r>
              <a:rPr dirty="0" spc="-5"/>
              <a:t>leading </a:t>
            </a:r>
            <a:r>
              <a:rPr dirty="0" spc="-10"/>
              <a:t>to </a:t>
            </a:r>
            <a:r>
              <a:rPr dirty="0"/>
              <a:t>a </a:t>
            </a:r>
            <a:r>
              <a:rPr dirty="0" spc="-5"/>
              <a:t>better  understanding </a:t>
            </a:r>
            <a:r>
              <a:rPr dirty="0" spc="-25"/>
              <a:t>of </a:t>
            </a:r>
            <a:r>
              <a:rPr dirty="0"/>
              <a:t>how </a:t>
            </a:r>
            <a:r>
              <a:rPr dirty="0" spc="-10"/>
              <a:t>we</a:t>
            </a:r>
            <a:r>
              <a:rPr dirty="0" spc="60"/>
              <a:t> </a:t>
            </a:r>
            <a:r>
              <a:rPr dirty="0" spc="-5"/>
              <a:t>learn</a:t>
            </a:r>
            <a:endParaRPr sz="2050">
              <a:latin typeface="Brush Script MT"/>
              <a:cs typeface="Brush Script MT"/>
            </a:endParaRPr>
          </a:p>
          <a:p>
            <a:pPr marL="455930" marR="40005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5"/>
              <a:t>Research </a:t>
            </a:r>
            <a:r>
              <a:rPr dirty="0"/>
              <a:t>on the hippocampus has </a:t>
            </a:r>
            <a:r>
              <a:rPr dirty="0" spc="-5"/>
              <a:t>identified  </a:t>
            </a:r>
            <a:r>
              <a:rPr dirty="0"/>
              <a:t>conditions </a:t>
            </a:r>
            <a:r>
              <a:rPr dirty="0" spc="5"/>
              <a:t>necessary </a:t>
            </a:r>
            <a:r>
              <a:rPr dirty="0"/>
              <a:t>for </a:t>
            </a:r>
            <a:r>
              <a:rPr dirty="0" spc="-5"/>
              <a:t>learning, </a:t>
            </a:r>
            <a:r>
              <a:rPr dirty="0"/>
              <a:t>which  </a:t>
            </a:r>
            <a:r>
              <a:rPr dirty="0" spc="-5"/>
              <a:t>include attention, </a:t>
            </a:r>
            <a:r>
              <a:rPr dirty="0"/>
              <a:t>generation, emotion, and  </a:t>
            </a:r>
            <a:r>
              <a:rPr dirty="0" spc="-5"/>
              <a:t>spacing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2082" y="1068324"/>
            <a:ext cx="56769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Neuroscience </a:t>
            </a:r>
            <a:r>
              <a:rPr dirty="0"/>
              <a:t>&amp;</a:t>
            </a:r>
            <a:r>
              <a:rPr dirty="0" spc="-5"/>
              <a:t> Learning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13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Learners </a:t>
            </a:r>
            <a:r>
              <a:rPr dirty="0"/>
              <a:t>have </a:t>
            </a:r>
            <a:r>
              <a:rPr dirty="0" spc="-10"/>
              <a:t>to </a:t>
            </a:r>
            <a:r>
              <a:rPr dirty="0" spc="-5"/>
              <a:t>eliminate</a:t>
            </a:r>
            <a:r>
              <a:rPr dirty="0" spc="-140"/>
              <a:t> </a:t>
            </a:r>
            <a:r>
              <a:rPr dirty="0" spc="-5"/>
              <a:t>distractions</a:t>
            </a:r>
            <a:endParaRPr sz="2050">
              <a:latin typeface="Brush Script MT"/>
              <a:cs typeface="Brush Script MT"/>
            </a:endParaRPr>
          </a:p>
          <a:p>
            <a:pPr marL="455930" marR="5080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They need </a:t>
            </a:r>
            <a:r>
              <a:rPr dirty="0" spc="-10"/>
              <a:t>to </a:t>
            </a:r>
            <a:r>
              <a:rPr dirty="0" spc="-15"/>
              <a:t>make </a:t>
            </a:r>
            <a:r>
              <a:rPr dirty="0"/>
              <a:t>their own </a:t>
            </a:r>
            <a:r>
              <a:rPr dirty="0" spc="-5"/>
              <a:t>connections </a:t>
            </a:r>
            <a:r>
              <a:rPr dirty="0" spc="-10"/>
              <a:t>to  </a:t>
            </a:r>
            <a:r>
              <a:rPr dirty="0"/>
              <a:t>new</a:t>
            </a:r>
            <a:r>
              <a:rPr dirty="0" spc="-5"/>
              <a:t> ideas</a:t>
            </a:r>
            <a:endParaRPr sz="2050">
              <a:latin typeface="Brush Script MT"/>
              <a:cs typeface="Brush Script MT"/>
            </a:endParaRPr>
          </a:p>
          <a:p>
            <a:pPr marL="455930" marR="713105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They need </a:t>
            </a:r>
            <a:r>
              <a:rPr dirty="0" spc="-5"/>
              <a:t>some but </a:t>
            </a:r>
            <a:r>
              <a:rPr dirty="0"/>
              <a:t>not </a:t>
            </a:r>
            <a:r>
              <a:rPr dirty="0" spc="5"/>
              <a:t>overwhelming  </a:t>
            </a:r>
            <a:r>
              <a:rPr dirty="0"/>
              <a:t>emotional</a:t>
            </a:r>
            <a:r>
              <a:rPr dirty="0" spc="20"/>
              <a:t> </a:t>
            </a:r>
            <a:r>
              <a:rPr dirty="0" spc="-5"/>
              <a:t>stimulation</a:t>
            </a:r>
            <a:endParaRPr sz="2050">
              <a:latin typeface="Brush Script MT"/>
              <a:cs typeface="Brush Script MT"/>
            </a:endParaRPr>
          </a:p>
          <a:p>
            <a:pPr marL="455930" marR="582930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Long-term recall is better when </a:t>
            </a:r>
            <a:r>
              <a:rPr dirty="0" spc="-10"/>
              <a:t>we </a:t>
            </a:r>
            <a:r>
              <a:rPr dirty="0" spc="-5"/>
              <a:t>learn  information over several different </a:t>
            </a:r>
            <a:r>
              <a:rPr dirty="0"/>
              <a:t>time  periods rather than all at</a:t>
            </a:r>
            <a:r>
              <a:rPr dirty="0" spc="20"/>
              <a:t> </a:t>
            </a:r>
            <a:r>
              <a:rPr dirty="0"/>
              <a:t>once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5496" y="1068324"/>
            <a:ext cx="590613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Rapid Instructional</a:t>
            </a:r>
            <a:r>
              <a:rPr dirty="0" spc="-70"/>
              <a:t> </a:t>
            </a:r>
            <a:r>
              <a:rPr dirty="0"/>
              <a:t>Design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70625" cy="2738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64198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RID 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group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techniques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allows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built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</a:t>
            </a:r>
            <a:r>
              <a:rPr dirty="0" sz="2400" spc="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quickly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45">
                <a:solidFill>
                  <a:srgbClr val="001F5F"/>
                </a:solidFill>
                <a:latin typeface="Segoe UI Symbol"/>
                <a:cs typeface="Segoe UI Symbol"/>
              </a:rPr>
              <a:t>Two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RID</a:t>
            </a:r>
            <a:r>
              <a:rPr dirty="0" sz="2400" spc="-9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principles:</a:t>
            </a:r>
            <a:endParaRPr sz="2400">
              <a:latin typeface="Segoe UI Symbol"/>
              <a:cs typeface="Segoe UI Symbol"/>
            </a:endParaRPr>
          </a:p>
          <a:p>
            <a:pPr marL="652780" marR="158115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Instructional content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process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be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developed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independently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Resources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devoted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design and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delivery 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be</a:t>
            </a:r>
            <a:r>
              <a:rPr dirty="0" sz="2400" spc="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reallocated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1922" y="1068324"/>
            <a:ext cx="315722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RID</a:t>
            </a:r>
            <a:r>
              <a:rPr dirty="0" spc="-75"/>
              <a:t> </a:t>
            </a:r>
            <a:r>
              <a:rPr dirty="0" spc="-20"/>
              <a:t>Strategies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00202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Common RID strategies</a:t>
            </a:r>
            <a:r>
              <a:rPr dirty="0" sz="2400" spc="-1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include:</a:t>
            </a:r>
            <a:endParaRPr sz="2400">
              <a:latin typeface="Segoe UI Symbol"/>
              <a:cs typeface="Segoe UI Symbol"/>
            </a:endParaRPr>
          </a:p>
          <a:p>
            <a:pPr marL="652780" marR="5080" indent="-27432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instead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instruction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using shortcuts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where</a:t>
            </a:r>
            <a:r>
              <a:rPr dirty="0" sz="2400" spc="-2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appropriate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combining 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skipping different</a:t>
            </a:r>
            <a:r>
              <a:rPr dirty="0" sz="2400" spc="-27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steps</a:t>
            </a:r>
            <a:endParaRPr sz="2400">
              <a:latin typeface="Segoe UI Symbol"/>
              <a:cs typeface="Segoe UI Symbol"/>
            </a:endParaRPr>
          </a:p>
          <a:p>
            <a:pPr marL="378460">
              <a:lnSpc>
                <a:spcPct val="100000"/>
              </a:lnSpc>
            </a:pPr>
            <a:r>
              <a:rPr dirty="0" sz="2050" spc="-1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adapting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existing</a:t>
            </a:r>
            <a:r>
              <a:rPr dirty="0" sz="2400" spc="-2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materials</a:t>
            </a:r>
            <a:endParaRPr sz="2400">
              <a:latin typeface="Segoe UI Symbol"/>
              <a:cs typeface="Segoe UI Symbol"/>
            </a:endParaRPr>
          </a:p>
          <a:p>
            <a:pPr marL="652780" marR="139700" indent="-274320">
              <a:lnSpc>
                <a:spcPct val="100000"/>
              </a:lnSpc>
            </a:pPr>
            <a:r>
              <a:rPr dirty="0" sz="2050" spc="-5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instruction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around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</a:t>
            </a:r>
            <a:r>
              <a:rPr dirty="0" sz="2400" spc="-2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aids  and performance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3091" y="1087628"/>
            <a:ext cx="23495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853691"/>
            <a:ext cx="6216015" cy="3756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3225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 the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future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trends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are likely 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influence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training departments and  trainers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these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future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trends may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impact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delivery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administration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well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strategic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role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training  department</a:t>
            </a:r>
            <a:endParaRPr sz="2400">
              <a:latin typeface="Segoe UI Symbol"/>
              <a:cs typeface="Segoe UI Symbol"/>
            </a:endParaRPr>
          </a:p>
          <a:p>
            <a:pPr marL="286385" marR="774065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Discuss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how rapid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instructional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design  differs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traditional training design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7476" y="954024"/>
            <a:ext cx="470408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59130" marR="5080" indent="-64643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Intellectual Capital</a:t>
            </a:r>
            <a:r>
              <a:rPr dirty="0" spc="-70"/>
              <a:t> </a:t>
            </a:r>
            <a:r>
              <a:rPr dirty="0"/>
              <a:t>&amp;  </a:t>
            </a:r>
            <a:r>
              <a:rPr dirty="0" spc="-5"/>
              <a:t>Social</a:t>
            </a:r>
            <a:r>
              <a:rPr dirty="0"/>
              <a:t> </a:t>
            </a:r>
            <a:r>
              <a:rPr dirty="0" spc="-5"/>
              <a:t>Learning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22300" rIns="0" bIns="0" rtlCol="0" vert="horz">
            <a:spAutoFit/>
          </a:bodyPr>
          <a:lstStyle/>
          <a:p>
            <a:pPr marL="45593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Sharing knowledge </a:t>
            </a:r>
            <a:r>
              <a:rPr dirty="0"/>
              <a:t>and </a:t>
            </a:r>
            <a:r>
              <a:rPr dirty="0" spc="-5"/>
              <a:t>intellectual </a:t>
            </a:r>
            <a:r>
              <a:rPr dirty="0"/>
              <a:t>capital </a:t>
            </a:r>
            <a:r>
              <a:rPr dirty="0" spc="-5"/>
              <a:t>is  </a:t>
            </a:r>
            <a:r>
              <a:rPr dirty="0"/>
              <a:t>becoming </a:t>
            </a:r>
            <a:r>
              <a:rPr dirty="0" spc="-15"/>
              <a:t>more</a:t>
            </a:r>
            <a:r>
              <a:rPr dirty="0" spc="5"/>
              <a:t> </a:t>
            </a:r>
            <a:r>
              <a:rPr dirty="0" spc="-5"/>
              <a:t>collaborative</a:t>
            </a:r>
            <a:endParaRPr sz="2050">
              <a:latin typeface="Brush Script MT"/>
              <a:cs typeface="Brush Script MT"/>
            </a:endParaRPr>
          </a:p>
          <a:p>
            <a:pPr marL="455930" marR="19113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By sharing ideas, information, </a:t>
            </a:r>
            <a:r>
              <a:rPr dirty="0"/>
              <a:t>and  experiences, </a:t>
            </a:r>
            <a:r>
              <a:rPr dirty="0" spc="-10"/>
              <a:t>we </a:t>
            </a:r>
            <a:r>
              <a:rPr dirty="0"/>
              <a:t>can </a:t>
            </a:r>
            <a:r>
              <a:rPr dirty="0" spc="-5"/>
              <a:t>learn </a:t>
            </a:r>
            <a:r>
              <a:rPr dirty="0" spc="-15"/>
              <a:t>more </a:t>
            </a:r>
            <a:r>
              <a:rPr dirty="0"/>
              <a:t>with</a:t>
            </a:r>
            <a:r>
              <a:rPr dirty="0" spc="15"/>
              <a:t> </a:t>
            </a:r>
            <a:r>
              <a:rPr dirty="0"/>
              <a:t>others</a:t>
            </a:r>
            <a:endParaRPr sz="2050">
              <a:latin typeface="Brush Script MT"/>
              <a:cs typeface="Brush Script MT"/>
            </a:endParaRPr>
          </a:p>
          <a:p>
            <a:pPr marL="455930" marR="142875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Given </a:t>
            </a:r>
            <a:r>
              <a:rPr dirty="0"/>
              <a:t>the </a:t>
            </a:r>
            <a:r>
              <a:rPr dirty="0" spc="5"/>
              <a:t>importance </a:t>
            </a:r>
            <a:r>
              <a:rPr dirty="0" spc="-25"/>
              <a:t>of </a:t>
            </a:r>
            <a:r>
              <a:rPr dirty="0" spc="-5"/>
              <a:t>informal </a:t>
            </a:r>
            <a:r>
              <a:rPr dirty="0" spc="-10"/>
              <a:t>learning,  </a:t>
            </a:r>
            <a:r>
              <a:rPr dirty="0" spc="-5"/>
              <a:t>social learning </a:t>
            </a:r>
            <a:r>
              <a:rPr dirty="0"/>
              <a:t>will become </a:t>
            </a:r>
            <a:r>
              <a:rPr dirty="0" spc="-15"/>
              <a:t>more</a:t>
            </a:r>
            <a:r>
              <a:rPr dirty="0" spc="10"/>
              <a:t> </a:t>
            </a:r>
            <a:r>
              <a:rPr dirty="0" spc="5"/>
              <a:t>important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8895" y="992124"/>
            <a:ext cx="48437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Just-in-Time</a:t>
            </a:r>
            <a:r>
              <a:rPr dirty="0" spc="-70"/>
              <a:t> </a:t>
            </a:r>
            <a:r>
              <a:rPr dirty="0"/>
              <a:t>Learning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594614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7747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Just-in-time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(or embedded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learning) refers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occurs on 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needed</a:t>
            </a:r>
            <a:endParaRPr sz="2400">
              <a:latin typeface="Segoe UI Symbol"/>
              <a:cs typeface="Segoe UI Symbol"/>
            </a:endParaRPr>
          </a:p>
          <a:p>
            <a:pPr marL="286385" marR="291465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collaboration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non-learning  technologies such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instant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messaging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Popular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cannot attend  classroom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spend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hours with  online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1755" y="992124"/>
            <a:ext cx="47948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Performance</a:t>
            </a:r>
            <a:r>
              <a:rPr dirty="0" spc="-70"/>
              <a:t> </a:t>
            </a:r>
            <a:r>
              <a:rPr dirty="0" spc="-5"/>
              <a:t>Analysis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5094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departments need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involved in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 analysis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three</a:t>
            </a:r>
            <a:r>
              <a:rPr dirty="0" sz="2400" spc="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ways:</a:t>
            </a:r>
            <a:endParaRPr sz="2400">
              <a:latin typeface="Segoe UI Symbol"/>
              <a:cs typeface="Segoe UI Symbol"/>
            </a:endParaRPr>
          </a:p>
          <a:p>
            <a:pPr marL="652780" marR="73406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Focusing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 interventions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related 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performance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improvement</a:t>
            </a:r>
            <a:endParaRPr sz="2400">
              <a:latin typeface="Segoe UI Symbol"/>
              <a:cs typeface="Segoe UI Symbol"/>
            </a:endParaRPr>
          </a:p>
          <a:p>
            <a:pPr marL="652780" marR="178435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Providing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high-performance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</a:t>
            </a:r>
            <a:endParaRPr sz="2400">
              <a:latin typeface="Segoe UI Symbol"/>
              <a:cs typeface="Segoe UI Symbol"/>
            </a:endParaRPr>
          </a:p>
          <a:p>
            <a:pPr marL="652780" marR="172720" indent="-274320">
              <a:lnSpc>
                <a:spcPct val="100000"/>
              </a:lnSpc>
              <a:buSzPct val="85416"/>
              <a:buFont typeface="Courier New"/>
              <a:buChar char="o"/>
              <a:tabLst>
                <a:tab pos="652780" algn="l"/>
              </a:tabLst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reduce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costs 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4100" y="992124"/>
            <a:ext cx="70370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Learning Management</a:t>
            </a:r>
            <a:r>
              <a:rPr dirty="0" spc="-20"/>
              <a:t> Systems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9983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78867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LMSs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provide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administration,  development tools,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online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286385" marR="814705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LMSs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are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moving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from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tracking training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broader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 on  talent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management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LMSs will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include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more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career planning tools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connect 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different  development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6472" y="992124"/>
            <a:ext cx="40049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Cloud</a:t>
            </a:r>
            <a:r>
              <a:rPr dirty="0" spc="-75"/>
              <a:t> </a:t>
            </a:r>
            <a:r>
              <a:rPr dirty="0" spc="-5"/>
              <a:t>Computing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216650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Computer systems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 IT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infrastructure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over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network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self- 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modifiable,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on-demand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context</a:t>
            </a:r>
            <a:endParaRPr sz="2400">
              <a:latin typeface="Segoe UI Symbol"/>
              <a:cs typeface="Segoe UI Symbol"/>
            </a:endParaRPr>
          </a:p>
          <a:p>
            <a:pPr marL="286385" marR="279400" indent="-274320">
              <a:lnSpc>
                <a:spcPct val="100000"/>
              </a:lnSpc>
              <a:spcBef>
                <a:spcPts val="144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Just-in-time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workforce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analytics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tools,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programs,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social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media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 used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to store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data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</a:t>
            </a:r>
            <a:r>
              <a:rPr dirty="0" sz="2400" spc="-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</a:t>
            </a:r>
            <a:endParaRPr sz="2400">
              <a:latin typeface="Segoe UI Symbol"/>
              <a:cs typeface="Segoe UI Symbol"/>
            </a:endParaRPr>
          </a:p>
          <a:p>
            <a:pPr marL="286385" marR="182245">
              <a:lnSpc>
                <a:spcPct val="100000"/>
              </a:lnSpc>
            </a:pP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“warehouse”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can be easily accessed</a:t>
            </a:r>
            <a:r>
              <a:rPr dirty="0" sz="2400" spc="-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analyze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trends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8379" y="992124"/>
            <a:ext cx="1923414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Big</a:t>
            </a:r>
            <a:r>
              <a:rPr dirty="0" spc="-85"/>
              <a:t> </a:t>
            </a:r>
            <a:r>
              <a:rPr dirty="0" spc="-5"/>
              <a:t>Data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9860" rIns="0" bIns="0" rtlCol="0" vert="horz">
            <a:spAutoFit/>
          </a:bodyPr>
          <a:lstStyle/>
          <a:p>
            <a:pPr marL="455930" marR="22479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Involves </a:t>
            </a:r>
            <a:r>
              <a:rPr dirty="0"/>
              <a:t>collecting data </a:t>
            </a:r>
            <a:r>
              <a:rPr dirty="0" spc="-5"/>
              <a:t>about </a:t>
            </a:r>
            <a:r>
              <a:rPr dirty="0"/>
              <a:t>users’  activities, analyzing data </a:t>
            </a:r>
            <a:r>
              <a:rPr dirty="0" spc="-10"/>
              <a:t>to </a:t>
            </a:r>
            <a:r>
              <a:rPr dirty="0"/>
              <a:t>identify </a:t>
            </a:r>
            <a:r>
              <a:rPr dirty="0" spc="-5"/>
              <a:t>trends,  </a:t>
            </a:r>
            <a:r>
              <a:rPr dirty="0"/>
              <a:t>and </a:t>
            </a:r>
            <a:r>
              <a:rPr dirty="0" spc="-5"/>
              <a:t>understanding </a:t>
            </a:r>
            <a:r>
              <a:rPr dirty="0"/>
              <a:t>how </a:t>
            </a:r>
            <a:r>
              <a:rPr dirty="0" spc="-5"/>
              <a:t>trends link </a:t>
            </a:r>
            <a:r>
              <a:rPr dirty="0" spc="-10"/>
              <a:t>to  </a:t>
            </a:r>
            <a:r>
              <a:rPr dirty="0"/>
              <a:t>business</a:t>
            </a:r>
            <a:r>
              <a:rPr dirty="0" spc="-10"/>
              <a:t> goals</a:t>
            </a:r>
            <a:endParaRPr sz="2050">
              <a:latin typeface="Brush Script MT"/>
              <a:cs typeface="Brush Script MT"/>
            </a:endParaRPr>
          </a:p>
          <a:p>
            <a:pPr marL="455930" marR="5080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Useful </a:t>
            </a:r>
            <a:r>
              <a:rPr dirty="0"/>
              <a:t>for identifying how </a:t>
            </a:r>
            <a:r>
              <a:rPr dirty="0" spc="-5"/>
              <a:t>employees learn,  </a:t>
            </a:r>
            <a:r>
              <a:rPr dirty="0"/>
              <a:t>who the </a:t>
            </a:r>
            <a:r>
              <a:rPr dirty="0" spc="5"/>
              <a:t>experts </a:t>
            </a:r>
            <a:r>
              <a:rPr dirty="0"/>
              <a:t>and </a:t>
            </a:r>
            <a:r>
              <a:rPr dirty="0" spc="-5"/>
              <a:t>leaders </a:t>
            </a:r>
            <a:r>
              <a:rPr dirty="0" spc="-15"/>
              <a:t>are </a:t>
            </a:r>
            <a:r>
              <a:rPr dirty="0" spc="-5"/>
              <a:t>in social  networks, </a:t>
            </a:r>
            <a:r>
              <a:rPr dirty="0"/>
              <a:t>and what type </a:t>
            </a:r>
            <a:r>
              <a:rPr dirty="0" spc="-25"/>
              <a:t>of </a:t>
            </a:r>
            <a:r>
              <a:rPr dirty="0" spc="-5"/>
              <a:t>instruction leads  </a:t>
            </a:r>
            <a:r>
              <a:rPr dirty="0" spc="-10"/>
              <a:t>to </a:t>
            </a:r>
            <a:r>
              <a:rPr dirty="0"/>
              <a:t>the best</a:t>
            </a:r>
            <a:r>
              <a:rPr dirty="0" spc="5"/>
              <a:t> </a:t>
            </a:r>
            <a:r>
              <a:rPr dirty="0" spc="-5"/>
              <a:t>results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0870" y="915924"/>
            <a:ext cx="5408295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25880" marR="5080" indent="-13131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Learning Partnerships </a:t>
            </a:r>
            <a:r>
              <a:rPr dirty="0"/>
              <a:t>&amp;  </a:t>
            </a:r>
            <a:r>
              <a:rPr dirty="0" spc="-5"/>
              <a:t>Outsourcing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9339" y="5814171"/>
            <a:ext cx="6359525" cy="1606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Copyright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©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2017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Education.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All</a:t>
            </a:r>
            <a:r>
              <a:rPr dirty="0" sz="800" spc="2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rights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reserved.</a:t>
            </a:r>
            <a:r>
              <a:rPr dirty="0" sz="800" spc="1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No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reproduction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or</a:t>
            </a:r>
            <a:r>
              <a:rPr dirty="0" sz="800" spc="2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distribution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without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the</a:t>
            </a:r>
            <a:r>
              <a:rPr dirty="0" sz="800" spc="1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prior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written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consent</a:t>
            </a:r>
            <a:r>
              <a:rPr dirty="0" sz="800" spc="3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of</a:t>
            </a:r>
            <a:r>
              <a:rPr dirty="0" sz="800" spc="1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McGraw-Hill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Education.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775" y="2310891"/>
            <a:ext cx="6327775" cy="339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6385" marR="16510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Organizations outsource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  acquire specialized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expertise,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gain 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best practices,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achieve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cost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savings</a:t>
            </a:r>
            <a:endParaRPr sz="2400">
              <a:latin typeface="Segoe UI Symbol"/>
              <a:cs typeface="Segoe UI Symbol"/>
            </a:endParaRPr>
          </a:p>
          <a:p>
            <a:pPr marL="286385" marR="892175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 is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particularly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relevant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technology-based learning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solutions</a:t>
            </a:r>
            <a:endParaRPr sz="2400">
              <a:latin typeface="Segoe UI Symbol"/>
              <a:cs typeface="Segoe UI Symbol"/>
            </a:endParaRPr>
          </a:p>
          <a:p>
            <a:pPr algn="just" marL="286385" marR="5080" indent="-274320">
              <a:lnSpc>
                <a:spcPct val="100000"/>
              </a:lnSpc>
              <a:spcBef>
                <a:spcPts val="173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lifelong learning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 better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opportunities for people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 skills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multiple jobs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5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careers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4327" y="1030224"/>
            <a:ext cx="63099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Application </a:t>
            </a:r>
            <a:r>
              <a:rPr dirty="0" spc="20"/>
              <a:t>Service</a:t>
            </a:r>
            <a:r>
              <a:rPr dirty="0" spc="-45"/>
              <a:t> </a:t>
            </a:r>
            <a:r>
              <a:rPr dirty="0" spc="-10"/>
              <a:t>Provider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9339" y="5814171"/>
            <a:ext cx="6359525" cy="1606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Copyright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©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2017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Education.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All</a:t>
            </a:r>
            <a:r>
              <a:rPr dirty="0" sz="800" spc="2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rights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reserved.</a:t>
            </a:r>
            <a:r>
              <a:rPr dirty="0" sz="800" spc="1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No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reproduction</a:t>
            </a:r>
            <a:r>
              <a:rPr dirty="0" sz="800" spc="4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or</a:t>
            </a:r>
            <a:r>
              <a:rPr dirty="0" sz="800" spc="2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distribution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without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the</a:t>
            </a:r>
            <a:r>
              <a:rPr dirty="0" sz="800" spc="1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prior</a:t>
            </a:r>
            <a:r>
              <a:rPr dirty="0" sz="800" spc="3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written</a:t>
            </a:r>
            <a:r>
              <a:rPr dirty="0" sz="800" spc="2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consent</a:t>
            </a:r>
            <a:r>
              <a:rPr dirty="0" sz="800" spc="3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of</a:t>
            </a:r>
            <a:r>
              <a:rPr dirty="0" sz="800" spc="15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McGraw-Hill</a:t>
            </a:r>
            <a:r>
              <a:rPr dirty="0" sz="800" spc="50">
                <a:solidFill>
                  <a:srgbClr val="222E4E"/>
                </a:solidFill>
                <a:latin typeface="Segoe UI Symbol"/>
                <a:cs typeface="Segoe UI Symbol"/>
              </a:rPr>
              <a:t> </a:t>
            </a:r>
            <a:r>
              <a:rPr dirty="0" sz="800" spc="-5">
                <a:solidFill>
                  <a:srgbClr val="222E4E"/>
                </a:solidFill>
                <a:latin typeface="Segoe UI Symbol"/>
                <a:cs typeface="Segoe UI Symbol"/>
              </a:rPr>
              <a:t>Education.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9775" y="1893315"/>
            <a:ext cx="6193155" cy="368363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86385" marR="40005" indent="-274320">
              <a:lnSpc>
                <a:spcPts val="2590"/>
              </a:lnSpc>
              <a:spcBef>
                <a:spcPts val="4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One type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 involves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application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service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provider</a:t>
            </a:r>
            <a:r>
              <a:rPr dirty="0" sz="2400" spc="4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(ASP)</a:t>
            </a:r>
            <a:endParaRPr sz="2400">
              <a:latin typeface="Segoe UI Symbol"/>
              <a:cs typeface="Segoe UI Symbol"/>
            </a:endParaRPr>
          </a:p>
          <a:p>
            <a:pPr marL="286385" marR="391160" indent="-274320">
              <a:lnSpc>
                <a:spcPts val="2590"/>
              </a:lnSpc>
              <a:spcBef>
                <a:spcPts val="869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An ASP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rents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out access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software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a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specific</a:t>
            </a:r>
            <a:r>
              <a:rPr dirty="0" sz="2400" spc="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application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ts val="2590"/>
              </a:lnSpc>
              <a:spcBef>
                <a:spcPts val="87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Company resources are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not used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purchase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maintain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internal network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intranet</a:t>
            </a:r>
            <a:endParaRPr sz="2400">
              <a:latin typeface="Segoe UI Symbol"/>
              <a:cs typeface="Segoe UI Symbol"/>
            </a:endParaRPr>
          </a:p>
          <a:p>
            <a:pPr marL="286385" marR="195580" indent="-274320">
              <a:lnSpc>
                <a:spcPts val="2590"/>
              </a:lnSpc>
              <a:spcBef>
                <a:spcPts val="869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Companies save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costs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associated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 building,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renting,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or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maintaining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training  facility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Needed </a:t>
            </a:r>
            <a:r>
              <a:rPr dirty="0" spc="-50"/>
              <a:t>Trainer</a:t>
            </a:r>
            <a:r>
              <a:rPr dirty="0" spc="-90"/>
              <a:t> </a:t>
            </a:r>
            <a:r>
              <a:rPr dirty="0" spc="-5"/>
              <a:t>Competencies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097905" cy="335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7302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Matching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methods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to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local culture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</a:t>
            </a:r>
            <a:r>
              <a:rPr dirty="0" sz="2400" spc="8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workplace</a:t>
            </a:r>
            <a:endParaRPr sz="2400">
              <a:latin typeface="Segoe UI Symbol"/>
              <a:cs typeface="Segoe UI Symbol"/>
            </a:endParaRPr>
          </a:p>
          <a:p>
            <a:pPr marL="286385" marR="38989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Designing learning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space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content in  technology-driven</a:t>
            </a:r>
            <a:r>
              <a:rPr dirty="0" sz="2400" spc="3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environments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multimedia</a:t>
            </a:r>
            <a:r>
              <a:rPr dirty="0" sz="2400" spc="-114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tools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Delivering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packaging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 different formats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beginners and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experts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Needed </a:t>
            </a:r>
            <a:r>
              <a:rPr dirty="0" spc="-50"/>
              <a:t>Trainer</a:t>
            </a:r>
            <a:r>
              <a:rPr dirty="0" spc="-90"/>
              <a:t> </a:t>
            </a:r>
            <a:r>
              <a:rPr dirty="0" spc="-5"/>
              <a:t>Competencies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5883910" cy="346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assessments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determine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styles</a:t>
            </a:r>
            <a:endParaRPr sz="2400">
              <a:latin typeface="Segoe UI Symbol"/>
              <a:cs typeface="Segoe UI Symbol"/>
            </a:endParaRPr>
          </a:p>
          <a:p>
            <a:pPr marL="286385" marR="78613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search-and-identify  technologies so employees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can find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information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when they need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it</a:t>
            </a:r>
            <a:endParaRPr sz="2400">
              <a:latin typeface="Segoe UI Symbol"/>
              <a:cs typeface="Segoe UI Symbol"/>
            </a:endParaRPr>
          </a:p>
          <a:p>
            <a:pPr algn="just" marL="286385" marR="127000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Facilitating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staying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touch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employees, managers,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business  units for their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r>
              <a:rPr dirty="0" sz="2400" spc="3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3091" y="1087628"/>
            <a:ext cx="234950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Objectives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55930" marR="9321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the </a:t>
            </a:r>
            <a:r>
              <a:rPr dirty="0" spc="-5"/>
              <a:t>advantages </a:t>
            </a:r>
            <a:r>
              <a:rPr dirty="0" spc="-25"/>
              <a:t>of </a:t>
            </a:r>
            <a:r>
              <a:rPr dirty="0"/>
              <a:t>embedded  </a:t>
            </a:r>
            <a:r>
              <a:rPr dirty="0" spc="-10"/>
              <a:t>learning</a:t>
            </a:r>
            <a:endParaRPr sz="2050">
              <a:latin typeface="Brush Script MT"/>
              <a:cs typeface="Brush Script MT"/>
            </a:endParaRPr>
          </a:p>
          <a:p>
            <a:pPr marL="455930" marR="548640" indent="-274320">
              <a:lnSpc>
                <a:spcPct val="100000"/>
              </a:lnSpc>
              <a:spcBef>
                <a:spcPts val="230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how training can </a:t>
            </a:r>
            <a:r>
              <a:rPr dirty="0" spc="-5"/>
              <a:t>contribute </a:t>
            </a:r>
            <a:r>
              <a:rPr dirty="0" spc="-10"/>
              <a:t>to </a:t>
            </a:r>
            <a:r>
              <a:rPr dirty="0"/>
              <a:t>a  </a:t>
            </a:r>
            <a:r>
              <a:rPr dirty="0" spc="-20"/>
              <a:t>company’s </a:t>
            </a:r>
            <a:r>
              <a:rPr dirty="0" spc="-5"/>
              <a:t>sustainability</a:t>
            </a:r>
            <a:r>
              <a:rPr dirty="0" spc="45"/>
              <a:t> </a:t>
            </a:r>
            <a:r>
              <a:rPr dirty="0" spc="-5"/>
              <a:t>initiative</a:t>
            </a:r>
            <a:endParaRPr sz="2050">
              <a:latin typeface="Brush Script MT"/>
              <a:cs typeface="Brush Script MT"/>
            </a:endParaRPr>
          </a:p>
          <a:p>
            <a:pPr marL="455930" marR="5080" indent="-274320">
              <a:lnSpc>
                <a:spcPct val="100000"/>
              </a:lnSpc>
              <a:spcBef>
                <a:spcPts val="23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Discuss </a:t>
            </a:r>
            <a:r>
              <a:rPr dirty="0"/>
              <a:t>the </a:t>
            </a:r>
            <a:r>
              <a:rPr dirty="0" spc="-5"/>
              <a:t>implications </a:t>
            </a:r>
            <a:r>
              <a:rPr dirty="0" spc="-25"/>
              <a:t>of </a:t>
            </a:r>
            <a:r>
              <a:rPr dirty="0"/>
              <a:t>cloud computing  for </a:t>
            </a:r>
            <a:r>
              <a:rPr dirty="0" spc="-5"/>
              <a:t>learning, </a:t>
            </a:r>
            <a:r>
              <a:rPr dirty="0"/>
              <a:t>training, and</a:t>
            </a:r>
            <a:r>
              <a:rPr dirty="0" spc="75"/>
              <a:t> </a:t>
            </a:r>
            <a:r>
              <a:rPr dirty="0" spc="-5"/>
              <a:t>development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Needed </a:t>
            </a:r>
            <a:r>
              <a:rPr dirty="0" spc="-50"/>
              <a:t>Trainer</a:t>
            </a:r>
            <a:r>
              <a:rPr dirty="0" spc="-90"/>
              <a:t> </a:t>
            </a:r>
            <a:r>
              <a:rPr dirty="0" spc="-5"/>
              <a:t>Competencies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055360" cy="2988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Being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 change</a:t>
            </a:r>
            <a:r>
              <a:rPr dirty="0" sz="2400" spc="-1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agent</a:t>
            </a:r>
            <a:endParaRPr sz="2400">
              <a:latin typeface="Segoe UI Symbol"/>
              <a:cs typeface="Segoe UI Symbol"/>
            </a:endParaRPr>
          </a:p>
          <a:p>
            <a:pPr marL="286385" marR="1270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Developing 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that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is integrated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with  the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job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Integrating social media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into</a:t>
            </a:r>
            <a:r>
              <a:rPr dirty="0" sz="2400" spc="-7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202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Identifying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root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causes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job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business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problems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6698" y="1087628"/>
            <a:ext cx="40805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Concluding</a:t>
            </a:r>
            <a:r>
              <a:rPr dirty="0" spc="-80"/>
              <a:t> </a:t>
            </a:r>
            <a:r>
              <a:rPr dirty="0" spc="-25"/>
              <a:t>Points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929891"/>
            <a:ext cx="6127750" cy="3098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Many principles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will withstand the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test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time</a:t>
            </a:r>
            <a:endParaRPr sz="2400">
              <a:latin typeface="Segoe UI Symbol"/>
              <a:cs typeface="Segoe UI Symbol"/>
            </a:endParaRPr>
          </a:p>
          <a:p>
            <a:pPr marL="286385" marR="514984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30">
                <a:solidFill>
                  <a:srgbClr val="001F5F"/>
                </a:solidFill>
                <a:latin typeface="Segoe UI Symbol"/>
                <a:cs typeface="Segoe UI Symbol"/>
              </a:rPr>
              <a:t>However,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 training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development 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function will continue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5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evolve</a:t>
            </a:r>
            <a:endParaRPr sz="2400">
              <a:latin typeface="Segoe UI Symbol"/>
              <a:cs typeface="Segoe UI Symbol"/>
            </a:endParaRPr>
          </a:p>
          <a:p>
            <a:pPr algn="just" marL="286385" marR="154305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It is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important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stay abreast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emerging  trends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incorporate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them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into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systems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creatively yet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wisely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689" y="1087628"/>
            <a:ext cx="49726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Future </a:t>
            </a:r>
            <a:r>
              <a:rPr dirty="0" spc="-45"/>
              <a:t>Training</a:t>
            </a:r>
            <a:r>
              <a:rPr dirty="0" spc="-50"/>
              <a:t> </a:t>
            </a:r>
            <a:r>
              <a:rPr dirty="0" spc="-70"/>
              <a:t>Trends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1780539"/>
            <a:ext cx="6069965" cy="33178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Need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contribute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to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sustainability</a:t>
            </a:r>
            <a:endParaRPr sz="2400">
              <a:latin typeface="Segoe UI Symbol"/>
              <a:cs typeface="Segoe UI Symbol"/>
            </a:endParaRPr>
          </a:p>
          <a:p>
            <a:pPr marL="286385" marR="89725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new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technologies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training  </a:t>
            </a:r>
            <a:r>
              <a:rPr dirty="0" sz="2400" spc="10">
                <a:solidFill>
                  <a:srgbClr val="001F5F"/>
                </a:solidFill>
                <a:latin typeface="Segoe UI Symbol"/>
                <a:cs typeface="Segoe UI Symbol"/>
              </a:rPr>
              <a:t>delivery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instruction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Breakthroughs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 neuroscience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</a:t>
            </a:r>
            <a:r>
              <a:rPr dirty="0" sz="2400" spc="-8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  <a:p>
            <a:pPr marL="286385" marR="737870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Greater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emphasis 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speed in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design,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content,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focus</a:t>
            </a:r>
            <a:endParaRPr sz="2400">
              <a:latin typeface="Segoe UI Symbol"/>
              <a:cs typeface="Segoe UI Symbol"/>
            </a:endParaRPr>
          </a:p>
          <a:p>
            <a:pPr marL="286385" marR="202565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emphasis on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intellectual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capital 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social</a:t>
            </a:r>
            <a:r>
              <a:rPr dirty="0" sz="2400" spc="2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learning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689" y="1201166"/>
            <a:ext cx="49726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Future </a:t>
            </a:r>
            <a:r>
              <a:rPr dirty="0" spc="-45"/>
              <a:t>Training</a:t>
            </a:r>
            <a:r>
              <a:rPr dirty="0" spc="-50"/>
              <a:t> </a:t>
            </a:r>
            <a:r>
              <a:rPr dirty="0" spc="-70"/>
              <a:t>Trends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06091"/>
            <a:ext cx="6130290" cy="2732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25146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just-in-time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social</a:t>
            </a:r>
            <a:r>
              <a:rPr dirty="0" sz="2400" spc="1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support</a:t>
            </a:r>
            <a:endParaRPr sz="2400">
              <a:latin typeface="Segoe UI Symbol"/>
              <a:cs typeface="Segoe UI Symbol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emphasis on performance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analysis,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big data, and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for business  enhancement</a:t>
            </a:r>
            <a:endParaRPr sz="2400">
              <a:latin typeface="Segoe UI Symbol"/>
              <a:cs typeface="Segoe UI Symbol"/>
            </a:endParaRPr>
          </a:p>
          <a:p>
            <a:pPr marL="286385" marR="704850" indent="-274320">
              <a:lnSpc>
                <a:spcPct val="100000"/>
              </a:lnSpc>
              <a:spcBef>
                <a:spcPts val="58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Increased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use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stakeholder-focused 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learning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partnerships and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outsourcing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9645" y="1087628"/>
            <a:ext cx="567436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5"/>
              <a:t>Sustainability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55930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Sustainability refers </a:t>
            </a:r>
            <a:r>
              <a:rPr dirty="0" spc="-15"/>
              <a:t>to </a:t>
            </a:r>
            <a:r>
              <a:rPr dirty="0"/>
              <a:t>a </a:t>
            </a:r>
            <a:r>
              <a:rPr dirty="0" spc="-20"/>
              <a:t>company’s </a:t>
            </a:r>
            <a:r>
              <a:rPr dirty="0"/>
              <a:t>ability </a:t>
            </a:r>
            <a:r>
              <a:rPr dirty="0" spc="-10"/>
              <a:t>to  </a:t>
            </a:r>
            <a:r>
              <a:rPr dirty="0" spc="-15"/>
              <a:t>make </a:t>
            </a:r>
            <a:r>
              <a:rPr dirty="0"/>
              <a:t>a </a:t>
            </a:r>
            <a:r>
              <a:rPr dirty="0" spc="-15"/>
              <a:t>profit </a:t>
            </a:r>
            <a:r>
              <a:rPr dirty="0"/>
              <a:t>without </a:t>
            </a:r>
            <a:r>
              <a:rPr dirty="0" spc="-5"/>
              <a:t>sacrificing </a:t>
            </a:r>
            <a:r>
              <a:rPr dirty="0"/>
              <a:t>the  </a:t>
            </a:r>
            <a:r>
              <a:rPr dirty="0" spc="-10"/>
              <a:t>resources </a:t>
            </a:r>
            <a:r>
              <a:rPr dirty="0" spc="-20"/>
              <a:t>of </a:t>
            </a:r>
            <a:r>
              <a:rPr dirty="0" spc="-5"/>
              <a:t>its employees, </a:t>
            </a:r>
            <a:r>
              <a:rPr dirty="0" spc="-15"/>
              <a:t>community, </a:t>
            </a:r>
            <a:r>
              <a:rPr dirty="0"/>
              <a:t>and  the</a:t>
            </a:r>
            <a:r>
              <a:rPr dirty="0" spc="-5"/>
              <a:t> environment</a:t>
            </a:r>
            <a:endParaRPr sz="2050">
              <a:latin typeface="Brush Script MT"/>
              <a:cs typeface="Brush Script MT"/>
            </a:endParaRPr>
          </a:p>
          <a:p>
            <a:pPr marL="455930" marR="11430" indent="-27432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/>
              <a:t>A </a:t>
            </a:r>
            <a:r>
              <a:rPr dirty="0" spc="-5"/>
              <a:t>growing </a:t>
            </a:r>
            <a:r>
              <a:rPr dirty="0"/>
              <a:t>number </a:t>
            </a:r>
            <a:r>
              <a:rPr dirty="0" spc="-25"/>
              <a:t>of </a:t>
            </a:r>
            <a:r>
              <a:rPr dirty="0" spc="-5"/>
              <a:t>companies have made  sustainability </a:t>
            </a:r>
            <a:r>
              <a:rPr dirty="0"/>
              <a:t>an </a:t>
            </a:r>
            <a:r>
              <a:rPr dirty="0" spc="5"/>
              <a:t>important part </a:t>
            </a:r>
            <a:r>
              <a:rPr dirty="0" spc="-20"/>
              <a:t>of </a:t>
            </a:r>
            <a:r>
              <a:rPr dirty="0"/>
              <a:t>their  business</a:t>
            </a:r>
            <a:r>
              <a:rPr dirty="0" spc="-5"/>
              <a:t> strategy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9645" y="1201166"/>
            <a:ext cx="567436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Training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5"/>
              <a:t>Sustainability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455930" marR="20193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Provide </a:t>
            </a:r>
            <a:r>
              <a:rPr dirty="0" spc="-5"/>
              <a:t>learning </a:t>
            </a:r>
            <a:r>
              <a:rPr dirty="0"/>
              <a:t>opportunities for  </a:t>
            </a:r>
            <a:r>
              <a:rPr dirty="0" spc="-5"/>
              <a:t>employees in organizations in developing  </a:t>
            </a:r>
            <a:r>
              <a:rPr dirty="0"/>
              <a:t>countries that </a:t>
            </a:r>
            <a:r>
              <a:rPr dirty="0" spc="-5"/>
              <a:t>lack</a:t>
            </a:r>
            <a:r>
              <a:rPr dirty="0" spc="25"/>
              <a:t> </a:t>
            </a:r>
            <a:r>
              <a:rPr dirty="0" spc="-10"/>
              <a:t>resources</a:t>
            </a:r>
            <a:endParaRPr sz="2050">
              <a:latin typeface="Brush Script MT"/>
              <a:cs typeface="Brush Script MT"/>
            </a:endParaRPr>
          </a:p>
          <a:p>
            <a:pPr marL="455930" marR="5080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10"/>
              <a:t>Provide </a:t>
            </a:r>
            <a:r>
              <a:rPr dirty="0" spc="-5"/>
              <a:t>development experiences </a:t>
            </a:r>
            <a:r>
              <a:rPr dirty="0"/>
              <a:t>for  </a:t>
            </a:r>
            <a:r>
              <a:rPr dirty="0" spc="-5"/>
              <a:t>employees in </a:t>
            </a:r>
            <a:r>
              <a:rPr dirty="0"/>
              <a:t>poor and </a:t>
            </a:r>
            <a:r>
              <a:rPr dirty="0" spc="-5"/>
              <a:t>emerging </a:t>
            </a:r>
            <a:r>
              <a:rPr dirty="0"/>
              <a:t>countries  that </a:t>
            </a:r>
            <a:r>
              <a:rPr dirty="0" spc="-5"/>
              <a:t>benefit </a:t>
            </a:r>
            <a:r>
              <a:rPr dirty="0"/>
              <a:t>the </a:t>
            </a:r>
            <a:r>
              <a:rPr dirty="0" spc="-5"/>
              <a:t>local</a:t>
            </a:r>
            <a:r>
              <a:rPr dirty="0" spc="20"/>
              <a:t> </a:t>
            </a:r>
            <a:r>
              <a:rPr dirty="0"/>
              <a:t>community</a:t>
            </a:r>
            <a:endParaRPr sz="2050">
              <a:latin typeface="Brush Script MT"/>
              <a:cs typeface="Brush Script MT"/>
            </a:endParaRPr>
          </a:p>
          <a:p>
            <a:pPr marL="455930" marR="969010" indent="-274320">
              <a:lnSpc>
                <a:spcPct val="100000"/>
              </a:lnSpc>
              <a:spcBef>
                <a:spcPts val="12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0"/>
              <a:t>Teach </a:t>
            </a:r>
            <a:r>
              <a:rPr dirty="0"/>
              <a:t>employers how </a:t>
            </a:r>
            <a:r>
              <a:rPr dirty="0" spc="-10"/>
              <a:t>to protect </a:t>
            </a:r>
            <a:r>
              <a:rPr dirty="0"/>
              <a:t>the  </a:t>
            </a:r>
            <a:r>
              <a:rPr dirty="0" spc="-5"/>
              <a:t>environment</a:t>
            </a:r>
            <a:endParaRPr sz="205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2329" y="1087628"/>
            <a:ext cx="23514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Wearables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455930" marR="304165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Include </a:t>
            </a:r>
            <a:r>
              <a:rPr dirty="0"/>
              <a:t>Smartwatches, </a:t>
            </a:r>
            <a:r>
              <a:rPr dirty="0" spc="-5"/>
              <a:t>Bands, </a:t>
            </a:r>
            <a:r>
              <a:rPr dirty="0"/>
              <a:t>and </a:t>
            </a:r>
            <a:r>
              <a:rPr dirty="0" spc="10"/>
              <a:t>Smart  </a:t>
            </a:r>
            <a:r>
              <a:rPr dirty="0" spc="-5"/>
              <a:t>Eyewear</a:t>
            </a:r>
            <a:endParaRPr sz="2050">
              <a:latin typeface="Brush Script MT"/>
              <a:cs typeface="Brush Script MT"/>
            </a:endParaRPr>
          </a:p>
          <a:p>
            <a:pPr marL="455930" marR="828040" indent="-274320">
              <a:lnSpc>
                <a:spcPct val="100000"/>
              </a:lnSpc>
              <a:spcBef>
                <a:spcPts val="17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pc="-5"/>
              <a:t>Beginning </a:t>
            </a:r>
            <a:r>
              <a:rPr dirty="0" spc="-10"/>
              <a:t>to </a:t>
            </a:r>
            <a:r>
              <a:rPr dirty="0"/>
              <a:t>be used </a:t>
            </a:r>
            <a:r>
              <a:rPr dirty="0" spc="-5"/>
              <a:t>in </a:t>
            </a:r>
            <a:r>
              <a:rPr dirty="0"/>
              <a:t>training and  performance</a:t>
            </a:r>
            <a:r>
              <a:rPr dirty="0" spc="25"/>
              <a:t> </a:t>
            </a:r>
            <a:r>
              <a:rPr dirty="0" spc="5"/>
              <a:t>support</a:t>
            </a:r>
            <a:endParaRPr sz="2050">
              <a:latin typeface="Brush Script MT"/>
              <a:cs typeface="Brush Script MT"/>
            </a:endParaRPr>
          </a:p>
          <a:p>
            <a:pPr marL="455930" marR="5080" indent="-274320">
              <a:lnSpc>
                <a:spcPts val="2880"/>
              </a:lnSpc>
              <a:spcBef>
                <a:spcPts val="1825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500" spc="-60" i="1">
                <a:latin typeface="Segoe UI Symbol"/>
                <a:cs typeface="Segoe UI Symbol"/>
              </a:rPr>
              <a:t>Wearable </a:t>
            </a:r>
            <a:r>
              <a:rPr dirty="0" sz="2500" spc="-45" i="1">
                <a:latin typeface="Segoe UI Symbol"/>
                <a:cs typeface="Segoe UI Symbol"/>
              </a:rPr>
              <a:t>Intelligence </a:t>
            </a:r>
            <a:r>
              <a:rPr dirty="0" spc="-5"/>
              <a:t>provides </a:t>
            </a:r>
            <a:r>
              <a:rPr dirty="0" spc="10"/>
              <a:t>smart  </a:t>
            </a:r>
            <a:r>
              <a:rPr dirty="0" spc="-5"/>
              <a:t>eyewear </a:t>
            </a:r>
            <a:r>
              <a:rPr dirty="0"/>
              <a:t>and </a:t>
            </a:r>
            <a:r>
              <a:rPr dirty="0" spc="-5"/>
              <a:t>camera technology </a:t>
            </a:r>
            <a:r>
              <a:rPr dirty="0"/>
              <a:t>that </a:t>
            </a:r>
            <a:r>
              <a:rPr dirty="0" spc="-5"/>
              <a:t>gives  employees hands-free </a:t>
            </a:r>
            <a:r>
              <a:rPr dirty="0"/>
              <a:t>access </a:t>
            </a:r>
            <a:r>
              <a:rPr dirty="0" spc="-10"/>
              <a:t>to</a:t>
            </a:r>
            <a:r>
              <a:rPr dirty="0" spc="-20"/>
              <a:t> </a:t>
            </a:r>
            <a:r>
              <a:rPr dirty="0"/>
              <a:t>training</a:t>
            </a:r>
            <a:endParaRPr sz="25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576071"/>
              <a:ext cx="7696200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83" y="182397"/>
              <a:ext cx="749325" cy="749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0209" y="213398"/>
              <a:ext cx="736536" cy="7365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9601" y="1124966"/>
            <a:ext cx="48552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Benefits </a:t>
            </a:r>
            <a:r>
              <a:rPr dirty="0" spc="-40"/>
              <a:t>of</a:t>
            </a:r>
            <a:r>
              <a:rPr dirty="0" spc="-85"/>
              <a:t> </a:t>
            </a:r>
            <a:r>
              <a:rPr dirty="0" spc="-10"/>
              <a:t>Wearables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pc="-5"/>
              <a:t>Copyright</a:t>
            </a:r>
            <a:r>
              <a:rPr dirty="0" spc="45"/>
              <a:t> </a:t>
            </a:r>
            <a:r>
              <a:rPr dirty="0" spc="-5"/>
              <a:t>©</a:t>
            </a:r>
            <a:r>
              <a:rPr dirty="0" spc="20"/>
              <a:t> </a:t>
            </a:r>
            <a:r>
              <a:rPr dirty="0" spc="-5"/>
              <a:t>2017</a:t>
            </a:r>
            <a:r>
              <a:rPr dirty="0" spc="35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  <a:r>
              <a:rPr dirty="0" spc="45"/>
              <a:t> </a:t>
            </a:r>
            <a:r>
              <a:rPr dirty="0" spc="-5"/>
              <a:t>All</a:t>
            </a:r>
            <a:r>
              <a:rPr dirty="0" spc="25"/>
              <a:t> </a:t>
            </a:r>
            <a:r>
              <a:rPr dirty="0" spc="-5"/>
              <a:t>rights</a:t>
            </a:r>
            <a:r>
              <a:rPr dirty="0" spc="35"/>
              <a:t> </a:t>
            </a:r>
            <a:r>
              <a:rPr dirty="0" spc="-5"/>
              <a:t>reserved.</a:t>
            </a:r>
            <a:r>
              <a:rPr dirty="0" spc="5"/>
              <a:t> </a:t>
            </a:r>
            <a:r>
              <a:rPr dirty="0" spc="-5"/>
              <a:t>No</a:t>
            </a:r>
            <a:r>
              <a:rPr dirty="0" spc="35"/>
              <a:t> </a:t>
            </a:r>
            <a:r>
              <a:rPr dirty="0" spc="-5"/>
              <a:t>reproduction</a:t>
            </a:r>
            <a:r>
              <a:rPr dirty="0" spc="45"/>
              <a:t> </a:t>
            </a:r>
            <a:r>
              <a:rPr dirty="0" spc="-5"/>
              <a:t>or</a:t>
            </a:r>
            <a:r>
              <a:rPr dirty="0" spc="20"/>
              <a:t> </a:t>
            </a:r>
            <a:r>
              <a:rPr dirty="0" spc="-5"/>
              <a:t>distribution</a:t>
            </a:r>
            <a:r>
              <a:rPr dirty="0" spc="45"/>
              <a:t> </a:t>
            </a:r>
            <a:r>
              <a:rPr dirty="0" spc="-5"/>
              <a:t>without</a:t>
            </a:r>
            <a:r>
              <a:rPr dirty="0" spc="45"/>
              <a:t> </a:t>
            </a:r>
            <a:r>
              <a:rPr dirty="0" spc="-5"/>
              <a:t>the</a:t>
            </a:r>
            <a:r>
              <a:rPr dirty="0" spc="10"/>
              <a:t> </a:t>
            </a:r>
            <a:r>
              <a:rPr dirty="0" spc="-5"/>
              <a:t>prior</a:t>
            </a:r>
            <a:r>
              <a:rPr dirty="0" spc="35"/>
              <a:t> </a:t>
            </a:r>
            <a:r>
              <a:rPr dirty="0" spc="-5"/>
              <a:t>written</a:t>
            </a:r>
            <a:r>
              <a:rPr dirty="0" spc="20"/>
              <a:t> </a:t>
            </a:r>
            <a:r>
              <a:rPr dirty="0" spc="-5"/>
              <a:t>consent</a:t>
            </a:r>
            <a:r>
              <a:rPr dirty="0" spc="30"/>
              <a:t> </a:t>
            </a:r>
            <a:r>
              <a:rPr dirty="0" spc="5"/>
              <a:t>of</a:t>
            </a:r>
            <a:r>
              <a:rPr dirty="0" spc="20"/>
              <a:t> </a:t>
            </a:r>
            <a:r>
              <a:rPr dirty="0" spc="-5"/>
              <a:t>McGraw-Hill</a:t>
            </a:r>
            <a:r>
              <a:rPr dirty="0" spc="50"/>
              <a:t> </a:t>
            </a:r>
            <a:r>
              <a:rPr dirty="0" spc="-5"/>
              <a:t>Education.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9775" y="2006091"/>
            <a:ext cx="5875020" cy="2623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Easy access </a:t>
            </a:r>
            <a:r>
              <a:rPr dirty="0" sz="2400" spc="-15">
                <a:solidFill>
                  <a:srgbClr val="001F5F"/>
                </a:solidFill>
                <a:latin typeface="Segoe UI Symbol"/>
                <a:cs typeface="Segoe UI Symbol"/>
              </a:rPr>
              <a:t>to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live </a:t>
            </a:r>
            <a:r>
              <a:rPr dirty="0" sz="2400" spc="5">
                <a:solidFill>
                  <a:srgbClr val="001F5F"/>
                </a:solidFill>
                <a:latin typeface="Segoe UI Symbol"/>
                <a:cs typeface="Segoe UI Symbol"/>
              </a:rPr>
              <a:t>experts,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resources,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and 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reference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 materials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Help </a:t>
            </a:r>
            <a:r>
              <a:rPr dirty="0" sz="2400" spc="-10">
                <a:solidFill>
                  <a:srgbClr val="001F5F"/>
                </a:solidFill>
                <a:latin typeface="Segoe UI Symbol"/>
                <a:cs typeface="Segoe UI Symbol"/>
              </a:rPr>
              <a:t>monitor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transfer </a:t>
            </a:r>
            <a:r>
              <a:rPr dirty="0" sz="2400" spc="-25">
                <a:solidFill>
                  <a:srgbClr val="001F5F"/>
                </a:solidFill>
                <a:latin typeface="Segoe UI Symbol"/>
                <a:cs typeface="Segoe UI Symbol"/>
              </a:rPr>
              <a:t>of</a:t>
            </a:r>
            <a:r>
              <a:rPr dirty="0" sz="2400" spc="-12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050" spc="-10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5">
                <a:solidFill>
                  <a:srgbClr val="001F5F"/>
                </a:solidFill>
                <a:latin typeface="Segoe UI Symbol"/>
                <a:cs typeface="Segoe UI Symbol"/>
              </a:rPr>
              <a:t>Assess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r>
              <a:rPr dirty="0" sz="2400" spc="-145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needs</a:t>
            </a:r>
            <a:endParaRPr sz="24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050" spc="-5" i="1">
                <a:solidFill>
                  <a:srgbClr val="31521D"/>
                </a:solidFill>
                <a:latin typeface="Brush Script MT"/>
                <a:cs typeface="Brush Script MT"/>
              </a:rPr>
              <a:t>O </a:t>
            </a:r>
            <a:r>
              <a:rPr dirty="0" sz="2400" spc="-45">
                <a:solidFill>
                  <a:srgbClr val="001F5F"/>
                </a:solidFill>
                <a:latin typeface="Segoe UI Symbol"/>
                <a:cs typeface="Segoe UI Symbol"/>
              </a:rPr>
              <a:t>Track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compliance with</a:t>
            </a:r>
            <a:r>
              <a:rPr dirty="0" sz="2400" spc="-90">
                <a:solidFill>
                  <a:srgbClr val="001F5F"/>
                </a:solidFill>
                <a:latin typeface="Segoe UI Symbol"/>
                <a:cs typeface="Segoe UI Symbol"/>
              </a:rPr>
              <a:t> </a:t>
            </a:r>
            <a:r>
              <a:rPr dirty="0" sz="2400">
                <a:solidFill>
                  <a:srgbClr val="001F5F"/>
                </a:solidFill>
                <a:latin typeface="Segoe UI Symbol"/>
                <a:cs typeface="Segoe UI Symbol"/>
              </a:rPr>
              <a:t>training</a:t>
            </a:r>
            <a:endParaRPr sz="2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Tews</dc:creator>
  <dc:title>PowerPoint Presentation</dc:title>
  <dcterms:created xsi:type="dcterms:W3CDTF">2020-08-26T20:07:34Z</dcterms:created>
  <dcterms:modified xsi:type="dcterms:W3CDTF">2020-08-26T20:07:34Z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