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94" r:id="rId4"/>
    <p:sldId id="260" r:id="rId5"/>
    <p:sldId id="286" r:id="rId6"/>
    <p:sldId id="287" r:id="rId7"/>
    <p:sldId id="288" r:id="rId8"/>
    <p:sldId id="289" r:id="rId9"/>
    <p:sldId id="290" r:id="rId10"/>
    <p:sldId id="291" r:id="rId11"/>
    <p:sldId id="293" r:id="rId12"/>
    <p:sldId id="292" r:id="rId13"/>
    <p:sldId id="283" r:id="rId14"/>
    <p:sldId id="265" r:id="rId15"/>
    <p:sldId id="266" r:id="rId16"/>
    <p:sldId id="279" r:id="rId17"/>
    <p:sldId id="268" r:id="rId18"/>
    <p:sldId id="281" r:id="rId19"/>
    <p:sldId id="282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4"/>
    <p:restoredTop sz="94579"/>
  </p:normalViewPr>
  <p:slideViewPr>
    <p:cSldViewPr snapToGrid="0" snapToObjects="1">
      <p:cViewPr varScale="1">
        <p:scale>
          <a:sx n="84" d="100"/>
          <a:sy n="84" d="100"/>
        </p:scale>
        <p:origin x="-14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D8F08A-FD55-6B46-8729-4DC6FFAF698F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1AD343-43CE-3144-991D-0A708E5F37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5137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5308253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7554554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7554554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7554554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755455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904252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904252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7554554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7554554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7554554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7554554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7554554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755455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5314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6434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1358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5749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867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85722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7159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9263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103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4543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58183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0767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53" name="TextBox 2"/>
          <p:cNvSpPr txBox="1">
            <a:spLocks noChangeArrowheads="1"/>
          </p:cNvSpPr>
          <p:nvPr/>
        </p:nvSpPr>
        <p:spPr bwMode="auto">
          <a:xfrm>
            <a:off x="2227683" y="3273742"/>
            <a:ext cx="7848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Introduction to Animal Husbandry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2418183" y="4041842"/>
            <a:ext cx="74676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418183" y="3235337"/>
            <a:ext cx="74676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2"/>
          <p:cNvSpPr txBox="1">
            <a:spLocks noChangeArrowheads="1"/>
          </p:cNvSpPr>
          <p:nvPr/>
        </p:nvSpPr>
        <p:spPr bwMode="auto">
          <a:xfrm>
            <a:off x="2227683" y="2049691"/>
            <a:ext cx="7848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Introduction to Genetics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1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63863" y="266046"/>
            <a:ext cx="733425" cy="48577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1324253" y="6296439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2017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0431431" y="241251"/>
            <a:ext cx="1618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Blackletter686 BT" panose="03040802020608040804" pitchFamily="66" charset="0"/>
                <a:cs typeface="Times New Roman" panose="02020603050405020304" pitchFamily="18" charset="0"/>
              </a:rPr>
              <a:t>DAS</a:t>
            </a:r>
            <a:endParaRPr lang="en-GB" sz="2800" dirty="0">
              <a:latin typeface="Blackletter686 BT" panose="03040802020608040804" pitchFamily="66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280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Branches of Genetics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68358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Cytogenetics</a:t>
            </a:r>
            <a:endParaRPr lang="en-US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 dirty="0"/>
              <a:t>Deals with the physical basis of heredity (cell)</a:t>
            </a:r>
          </a:p>
          <a:p>
            <a:r>
              <a:rPr lang="en-US" dirty="0">
                <a:solidFill>
                  <a:srgbClr val="FF0000"/>
                </a:solidFill>
              </a:rPr>
              <a:t>Population Genetics</a:t>
            </a:r>
          </a:p>
          <a:p>
            <a:pPr marL="457200" lvl="1" indent="0">
              <a:buNone/>
            </a:pPr>
            <a:r>
              <a:rPr lang="en-US" dirty="0"/>
              <a:t>Deals with the transmission of traits with a large group of individuals with a passage of time</a:t>
            </a:r>
          </a:p>
          <a:p>
            <a:r>
              <a:rPr lang="en-US" dirty="0">
                <a:solidFill>
                  <a:srgbClr val="FF0000"/>
                </a:solidFill>
              </a:rPr>
              <a:t>Molecular Genetics</a:t>
            </a:r>
          </a:p>
          <a:p>
            <a:pPr marL="457200" lvl="1" indent="0">
              <a:buNone/>
            </a:pPr>
            <a:r>
              <a:rPr lang="en-US" dirty="0"/>
              <a:t>Chemical basis of heredity</a:t>
            </a:r>
          </a:p>
          <a:p>
            <a:pPr marL="457200" lvl="1" indent="0">
              <a:buNone/>
            </a:pPr>
            <a:r>
              <a:rPr lang="en-US" dirty="0"/>
              <a:t>Advanced field of genetics</a:t>
            </a:r>
          </a:p>
          <a:p>
            <a:r>
              <a:rPr lang="en-US" dirty="0">
                <a:solidFill>
                  <a:srgbClr val="FF0000"/>
                </a:solidFill>
              </a:rPr>
              <a:t>Genomics</a:t>
            </a:r>
          </a:p>
          <a:p>
            <a:pPr marL="457200" lvl="1" indent="0">
              <a:buNone/>
            </a:pPr>
            <a:r>
              <a:rPr lang="en-US" dirty="0"/>
              <a:t>The branch of genetics concerned with the structure, function, evolution, and mapping of genomes of an organism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3662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199" y="1071154"/>
            <a:ext cx="11286309" cy="56039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71500" marR="0" lvl="0" indent="-571500" algn="just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Study and control of various means of improving human heredity characters has been termed as “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Eugenics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</a:t>
            </a:r>
          </a:p>
          <a:p>
            <a:pPr marL="571500" marR="0" lvl="0" indent="-571500" algn="just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Positive Eugenics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concerned with the enrichment of human populations by facilitating an increase or at least guarding against decrease in favorable traits</a:t>
            </a:r>
          </a:p>
          <a:p>
            <a:pPr marL="571500" marR="0" lvl="0" indent="-571500" algn="just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Negative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Eugenics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attempts to curtail defective heredity traits by limiting or preventing their reproduction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71500" marR="0" lvl="0" indent="-571500" algn="just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457200" y="0"/>
            <a:ext cx="8229600" cy="91440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>
            <a:norm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4400" dirty="0">
                <a:solidFill>
                  <a:srgbClr val="FF0000"/>
                </a:solidFill>
              </a:rPr>
              <a:t>Eugenics</a:t>
            </a:r>
            <a:endParaRPr kumimoji="0" lang="en-US" sz="4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2664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Nutrogenomics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r>
              <a:rPr lang="en-US" dirty="0" smtClean="0"/>
              <a:t>Study of effect of different nutrients or nutrition on gene expression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Behavioral </a:t>
            </a:r>
            <a:r>
              <a:rPr lang="en-US" dirty="0">
                <a:solidFill>
                  <a:srgbClr val="FF0000"/>
                </a:solidFill>
              </a:rPr>
              <a:t>Genetics</a:t>
            </a:r>
          </a:p>
          <a:p>
            <a:pPr marL="457200" lvl="1" indent="0">
              <a:buNone/>
            </a:pPr>
            <a:r>
              <a:rPr lang="en-US" sz="2800" dirty="0"/>
              <a:t>Study of the behavior of an organism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Genetic Engineering</a:t>
            </a:r>
          </a:p>
          <a:p>
            <a:pPr marL="457200" lvl="1" indent="0" algn="just">
              <a:buNone/>
            </a:pPr>
            <a:r>
              <a:rPr lang="en-US" sz="2800" dirty="0"/>
              <a:t>Genetic engineering (GE) is the modification of an organism's genetic composition by artificial means, often involving the transfer of specific traits, or genes, from one organism into a plant or animal of an entirely different species.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78420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170107" y="3159534"/>
            <a:ext cx="8229600" cy="7159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Application of the Genetics</a:t>
            </a:r>
          </a:p>
        </p:txBody>
      </p:sp>
    </p:spTree>
    <p:extLst>
      <p:ext uri="{BB962C8B-B14F-4D97-AF65-F5344CB8AC3E}">
        <p14:creationId xmlns:p14="http://schemas.microsoft.com/office/powerpoint/2010/main" xmlns="" val="24254359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26441"/>
            <a:ext cx="8229600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Human &amp;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Society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199" y="849086"/>
            <a:ext cx="11325497" cy="60089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 estimation of about 2000 genetics diseases in humans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Many diseases and abnormalities have genetic basis,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e.g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	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Hemophilia 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Some type of diabetics, 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Hemolytic icterus (an anemia),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Some form of deafness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Blindness (some types)</a:t>
            </a:r>
          </a:p>
        </p:txBody>
      </p:sp>
    </p:spTree>
    <p:extLst>
      <p:ext uri="{BB962C8B-B14F-4D97-AF65-F5344CB8AC3E}">
        <p14:creationId xmlns:p14="http://schemas.microsoft.com/office/powerpoint/2010/main" xmlns="" val="1323067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199" y="914400"/>
            <a:ext cx="11299371" cy="57215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</a:rPr>
              <a:t>Recognition of these inherited nature is important for anticipation of their future possible occurrence in given family so that preventive measures can be taken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</a:rPr>
              <a:t>Chromosomal analysis can be used to detect a large no. of abnormalities in fetus, newborn, child and adult</a:t>
            </a:r>
          </a:p>
          <a:p>
            <a:pPr marL="457200" indent="-457200" algn="just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endParaRPr lang="en-US" sz="3200" i="1" dirty="0">
              <a:solidFill>
                <a:srgbClr val="FF0000"/>
              </a:solidFill>
            </a:endParaRPr>
          </a:p>
          <a:p>
            <a:pPr marL="457200" indent="-457200" algn="just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sz="3200" i="1" dirty="0">
                <a:solidFill>
                  <a:srgbClr val="FF0000"/>
                </a:solidFill>
              </a:rPr>
              <a:t>Amniocentesis</a:t>
            </a:r>
            <a:r>
              <a:rPr lang="en-US" sz="3200" dirty="0">
                <a:solidFill>
                  <a:srgbClr val="0000FF"/>
                </a:solidFill>
              </a:rPr>
              <a:t> - amniotic fluid and fetal cells taken from pregnant women are analyzed for genetic disorders</a:t>
            </a: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457200" y="274638"/>
            <a:ext cx="8229600" cy="563562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1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Conti…</a:t>
            </a:r>
            <a:endParaRPr kumimoji="0" lang="en-US" sz="20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3067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199" y="914400"/>
            <a:ext cx="11377749" cy="569540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Genetics can be used in prevention of non-infectious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abnormalities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e.g</a:t>
            </a:r>
            <a:r>
              <a:rPr lang="en-US" sz="3600" dirty="0">
                <a:solidFill>
                  <a:srgbClr val="0000FF"/>
                </a:solidFill>
              </a:rPr>
              <a:t>. </a:t>
            </a:r>
            <a:r>
              <a:rPr kumimoji="0" lang="en-US" sz="3600" b="0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Xanthoma</a:t>
            </a:r>
            <a:r>
              <a:rPr kumimoji="0" lang="en-US" sz="36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Tuberosum</a:t>
            </a:r>
            <a:r>
              <a:rPr kumimoji="0" lang="en-US" sz="3600" b="0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 is characterized by appearance of numerous nodules</a:t>
            </a:r>
            <a:r>
              <a:rPr kumimoji="0" lang="en-US" sz="3600" b="0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 tumors in the body and may involve then heart or blood vessels some time with fatal results</a:t>
            </a:r>
          </a:p>
          <a:p>
            <a:pPr algn="just">
              <a:spcBef>
                <a:spcPts val="1000"/>
              </a:spcBef>
              <a:defRPr/>
            </a:pPr>
            <a:r>
              <a:rPr lang="en-US" sz="3600" dirty="0">
                <a:solidFill>
                  <a:srgbClr val="0000FF"/>
                </a:solidFill>
              </a:rPr>
              <a:t>These nodules develop due to an excess of cholesterol in the blood</a:t>
            </a:r>
          </a:p>
          <a:p>
            <a:pPr algn="just">
              <a:spcBef>
                <a:spcPts val="1000"/>
              </a:spcBef>
              <a:defRPr/>
            </a:pPr>
            <a:endParaRPr lang="en-US" sz="3600" dirty="0">
              <a:solidFill>
                <a:srgbClr val="0000FF"/>
              </a:solidFill>
            </a:endParaRPr>
          </a:p>
          <a:p>
            <a:pPr algn="just">
              <a:spcBef>
                <a:spcPts val="1000"/>
              </a:spcBef>
              <a:defRPr/>
            </a:pPr>
            <a:r>
              <a:rPr lang="en-US" sz="3600" dirty="0">
                <a:solidFill>
                  <a:srgbClr val="0000FF"/>
                </a:solidFill>
              </a:rPr>
              <a:t>If the patient knows then what can somebody do ?</a:t>
            </a:r>
          </a:p>
          <a:p>
            <a:pPr algn="just">
              <a:spcBef>
                <a:spcPts val="1000"/>
              </a:spcBef>
              <a:defRPr/>
            </a:pPr>
            <a:r>
              <a:rPr lang="en-US" sz="3600" dirty="0">
                <a:solidFill>
                  <a:srgbClr val="0000FF"/>
                </a:solidFill>
              </a:rPr>
              <a:t>Avoid cholesterol in diet and can check after intervals</a:t>
            </a:r>
          </a:p>
          <a:p>
            <a:pPr algn="just">
              <a:lnSpc>
                <a:spcPct val="150000"/>
              </a:lnSpc>
              <a:spcBef>
                <a:spcPts val="1000"/>
              </a:spcBef>
              <a:defRPr/>
            </a:pPr>
            <a:endParaRPr lang="en-US" sz="3600" dirty="0">
              <a:solidFill>
                <a:srgbClr val="0000FF"/>
              </a:solidFill>
            </a:endParaRP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457200" y="274638"/>
            <a:ext cx="8229600" cy="563562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1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Conti…</a:t>
            </a:r>
            <a:endParaRPr kumimoji="0" lang="en-US" sz="20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3067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Genetic Counseling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457200" y="1143000"/>
            <a:ext cx="11129554" cy="4983163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process by which patients or relatives at risk of a disorder that may be hereditary are advised of the consequences of the disorder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sz="3600" dirty="0">
              <a:solidFill>
                <a:srgbClr val="0000FF"/>
              </a:solidFill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probability of developing or transmitting it, and of the ways in which this may be prevented, avoided or ameliorated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sz="3600" dirty="0">
                <a:solidFill>
                  <a:srgbClr val="FF0000"/>
                </a:solidFill>
              </a:rPr>
              <a:t>Genetic education and pre-marital medical tests can play a role reduce genetic abnormalities in humans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3067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25758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136469"/>
            <a:ext cx="11430000" cy="53688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Today clinical tests can be carried out on heterozygotes for many hereditary disorders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After obtaining such information on both potential parents the risk of producing an afflicted offspring can be estimated 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Family histories may indicate a high risk of genetic diseases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Such tests are now available for most cytological and over 70 other heredity anomalies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e.g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Amniocentesis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09600" y="304800"/>
            <a:ext cx="800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</a:rPr>
              <a:t>Potentials of Genetic Counseling</a:t>
            </a:r>
          </a:p>
        </p:txBody>
      </p:sp>
    </p:spTree>
    <p:extLst>
      <p:ext uri="{BB962C8B-B14F-4D97-AF65-F5344CB8AC3E}">
        <p14:creationId xmlns:p14="http://schemas.microsoft.com/office/powerpoint/2010/main" xmlns="" val="1323067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4111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1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Conti</a:t>
            </a:r>
            <a:r>
              <a:rPr kumimoji="0" lang="en-US" sz="2000" b="0" i="1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….</a:t>
            </a: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199" y="1136470"/>
            <a:ext cx="11351623" cy="54733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71500" marR="0" lvl="0" indent="-5715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case of abnormal infant, family may opt for termination of pregnancy if law permits (involves moral and religious considerations)</a:t>
            </a:r>
          </a:p>
          <a:p>
            <a:pPr marL="571500" marR="0" lvl="0" indent="-5715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71500" marR="0" lvl="0" indent="-5715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Families may decide to forego having children of their own and rely upon adoption</a:t>
            </a:r>
          </a:p>
          <a:p>
            <a:pPr marL="571500" marR="0" lvl="0" indent="-5715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71500" marR="0" lvl="0" indent="-5715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such a way many tragedies can be avoided</a:t>
            </a:r>
          </a:p>
        </p:txBody>
      </p:sp>
    </p:spTree>
    <p:extLst>
      <p:ext uri="{BB962C8B-B14F-4D97-AF65-F5344CB8AC3E}">
        <p14:creationId xmlns:p14="http://schemas.microsoft.com/office/powerpoint/2010/main" xmlns="" val="1323067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12879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260260" y="68574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What is Genetics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142999"/>
            <a:ext cx="10881360" cy="55190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71500" marR="0" lvl="0" indent="-5715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the science that deals with the study of heredity and variation</a:t>
            </a:r>
          </a:p>
          <a:p>
            <a:r>
              <a:rPr lang="en-US" dirty="0"/>
              <a:t>Word GENETICS came from Genesis meaning beginning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HEREDITY:	Transmission of traits from parents to offspring</a:t>
            </a:r>
          </a:p>
          <a:p>
            <a:pPr marL="0" indent="0">
              <a:buNone/>
            </a:pPr>
            <a:r>
              <a:rPr lang="en-US" dirty="0"/>
              <a:t>VARIATION:	Dissimilarities / differences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40007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48736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Legal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Applications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199" y="1219200"/>
            <a:ext cx="11207931" cy="5325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71500" marR="0" lvl="0" indent="-5715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Many court cases rely o geneticists for valuable testimony</a:t>
            </a:r>
          </a:p>
          <a:p>
            <a:pPr marL="571500" marR="0" lvl="0" indent="-5715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Questions of disputed parentage</a:t>
            </a:r>
          </a:p>
          <a:p>
            <a:pPr marL="571500" marR="0" lvl="0" indent="-5715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Baby mix up in hospitals</a:t>
            </a:r>
          </a:p>
          <a:p>
            <a:pPr marL="571500" marR="0" lvl="0" indent="-5715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Custody of children</a:t>
            </a:r>
          </a:p>
          <a:p>
            <a:pPr marL="571500" marR="0" lvl="0" indent="-5715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Estate inheritance</a:t>
            </a:r>
          </a:p>
          <a:p>
            <a:pPr marL="571500" marR="0" lvl="0" indent="-5715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These are some of the legal problems on which courts may turn for scientific solutions</a:t>
            </a:r>
          </a:p>
        </p:txBody>
      </p:sp>
    </p:spTree>
    <p:extLst>
      <p:ext uri="{BB962C8B-B14F-4D97-AF65-F5344CB8AC3E}">
        <p14:creationId xmlns:p14="http://schemas.microsoft.com/office/powerpoint/2010/main" xmlns="" val="1323067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260260" y="68574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Conti…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142999"/>
            <a:ext cx="10881360" cy="55190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71500" marR="0" lvl="0" indent="-5715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71500" marR="0" lvl="0" indent="-5715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Involves the study of structure and function of genes</a:t>
            </a:r>
          </a:p>
          <a:p>
            <a:pPr marL="571500" marR="0" lvl="0" indent="-5715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3600" dirty="0">
              <a:solidFill>
                <a:srgbClr val="0000FF"/>
              </a:solidFill>
            </a:endParaRPr>
          </a:p>
          <a:p>
            <a:pPr marL="571500" marR="0" lvl="0" indent="-5715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Differences in organisms are due to differences in genes which have result from </a:t>
            </a:r>
          </a:p>
          <a:p>
            <a:pPr marL="1028700" lvl="1" indent="-571500" algn="just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Evolutionary process of mutation</a:t>
            </a:r>
          </a:p>
          <a:p>
            <a:pPr marL="1028700" lvl="1" indent="-571500" algn="just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Genetic recombination</a:t>
            </a:r>
          </a:p>
          <a:p>
            <a:pPr marL="1028700" lvl="1" indent="-571500" algn="just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Selection</a:t>
            </a:r>
          </a:p>
        </p:txBody>
      </p:sp>
    </p:spTree>
    <p:extLst>
      <p:ext uri="{BB962C8B-B14F-4D97-AF65-F5344CB8AC3E}">
        <p14:creationId xmlns:p14="http://schemas.microsoft.com/office/powerpoint/2010/main" xmlns="" val="2319017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4873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1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Conti…</a:t>
            </a:r>
            <a:endParaRPr kumimoji="0" lang="en-US" sz="20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199" y="990600"/>
            <a:ext cx="11443064" cy="5410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571500" marR="0" lvl="0" indent="-5715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C000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Genetic information directs</a:t>
            </a:r>
          </a:p>
          <a:p>
            <a:pPr marL="1028700" lvl="1" indent="-571500">
              <a:lnSpc>
                <a:spcPct val="90000"/>
              </a:lnSpc>
              <a:spcBef>
                <a:spcPts val="1000"/>
              </a:spcBef>
              <a:buClr>
                <a:srgbClr val="FFC000"/>
              </a:buClr>
              <a:buFont typeface="Arial" pitchFamily="34" charset="0"/>
              <a:buChar char="•"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Cellular functions</a:t>
            </a:r>
          </a:p>
          <a:p>
            <a:pPr marL="1028700" lvl="1" indent="-571500">
              <a:lnSpc>
                <a:spcPct val="90000"/>
              </a:lnSpc>
              <a:spcBef>
                <a:spcPts val="1000"/>
              </a:spcBef>
              <a:buClr>
                <a:srgbClr val="FFC000"/>
              </a:buClr>
              <a:buFont typeface="Arial" pitchFamily="34" charset="0"/>
              <a:buChar char="•"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Determines an organism’s external appearance</a:t>
            </a:r>
          </a:p>
          <a:p>
            <a:pPr marL="1028700" lvl="1" indent="-571500">
              <a:lnSpc>
                <a:spcPct val="90000"/>
              </a:lnSpc>
              <a:spcBef>
                <a:spcPts val="1000"/>
              </a:spcBef>
              <a:buClr>
                <a:srgbClr val="FFC000"/>
              </a:buClr>
              <a:buFont typeface="Arial" pitchFamily="34" charset="0"/>
              <a:buChar char="•"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Links generations in every species</a:t>
            </a:r>
            <a:endParaRPr lang="en-US" sz="3200" dirty="0">
              <a:solidFill>
                <a:srgbClr val="0000FF"/>
              </a:solidFill>
            </a:endParaRPr>
          </a:p>
          <a:p>
            <a:pPr marL="457200" indent="-457200">
              <a:lnSpc>
                <a:spcPct val="90000"/>
              </a:lnSpc>
              <a:spcBef>
                <a:spcPts val="1000"/>
              </a:spcBef>
              <a:buClr>
                <a:srgbClr val="FFC000"/>
              </a:buClr>
              <a:buFont typeface="Arial" pitchFamily="34" charset="0"/>
              <a:buChar char="•"/>
              <a:defRPr/>
            </a:pPr>
            <a:r>
              <a:rPr lang="en-US" sz="3200" dirty="0"/>
              <a:t>Knowledge of genetic concepts also helps us to understand other disciplines of biology like;</a:t>
            </a:r>
          </a:p>
          <a:p>
            <a:pPr marL="914400" lvl="1" indent="-457200">
              <a:lnSpc>
                <a:spcPct val="90000"/>
              </a:lnSpc>
              <a:spcBef>
                <a:spcPts val="1000"/>
              </a:spcBef>
              <a:buClr>
                <a:srgbClr val="FFC000"/>
              </a:buClr>
              <a:buFont typeface="Arial" pitchFamily="34" charset="0"/>
              <a:buChar char="•"/>
              <a:defRPr/>
            </a:pPr>
            <a:r>
              <a:rPr lang="en-US" sz="3200" dirty="0"/>
              <a:t>Molecular biology</a:t>
            </a:r>
          </a:p>
          <a:p>
            <a:pPr marL="914400" lvl="1" indent="-457200">
              <a:lnSpc>
                <a:spcPct val="90000"/>
              </a:lnSpc>
              <a:spcBef>
                <a:spcPts val="1000"/>
              </a:spcBef>
              <a:buClr>
                <a:srgbClr val="FFC000"/>
              </a:buClr>
              <a:buFont typeface="Arial" pitchFamily="34" charset="0"/>
              <a:buChar char="•"/>
              <a:defRPr/>
            </a:pPr>
            <a:r>
              <a:rPr lang="en-US" sz="3200" dirty="0"/>
              <a:t>Cell biology</a:t>
            </a:r>
          </a:p>
          <a:p>
            <a:pPr marL="914400" lvl="1" indent="-457200">
              <a:lnSpc>
                <a:spcPct val="90000"/>
              </a:lnSpc>
              <a:spcBef>
                <a:spcPts val="1000"/>
              </a:spcBef>
              <a:buClr>
                <a:srgbClr val="FFC000"/>
              </a:buClr>
              <a:buFont typeface="Arial" pitchFamily="34" charset="0"/>
              <a:buChar char="•"/>
              <a:defRPr/>
            </a:pPr>
            <a:r>
              <a:rPr lang="en-US" sz="3200" dirty="0"/>
              <a:t>Physiology </a:t>
            </a:r>
          </a:p>
          <a:p>
            <a:pPr marL="914400" lvl="1" indent="-457200">
              <a:lnSpc>
                <a:spcPct val="90000"/>
              </a:lnSpc>
              <a:spcBef>
                <a:spcPts val="1000"/>
              </a:spcBef>
              <a:buClr>
                <a:srgbClr val="FFC000"/>
              </a:buClr>
              <a:buFont typeface="Arial" pitchFamily="34" charset="0"/>
              <a:buChar char="•"/>
              <a:defRPr/>
            </a:pPr>
            <a:r>
              <a:rPr lang="en-US" sz="3200" dirty="0"/>
              <a:t>Evolution etc.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3067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Charles Darwin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Proposed pangenesis</a:t>
            </a:r>
          </a:p>
          <a:p>
            <a:r>
              <a:rPr lang="en-US" dirty="0"/>
              <a:t>Pangenesis ?</a:t>
            </a:r>
          </a:p>
          <a:p>
            <a:endParaRPr lang="en-US" dirty="0"/>
          </a:p>
          <a:p>
            <a:pPr algn="just"/>
            <a:r>
              <a:rPr lang="en-US" dirty="0"/>
              <a:t>It is a hypothetical mechanism (1868) for heredity, in which he proposed that each part of the body continually emitted its own type of small organic particles called </a:t>
            </a:r>
            <a:r>
              <a:rPr lang="en-US" dirty="0" err="1"/>
              <a:t>gemmules</a:t>
            </a:r>
            <a:r>
              <a:rPr lang="en-US" dirty="0"/>
              <a:t> that aggregated in the gonads, contributing heritable information to the gametes</a:t>
            </a:r>
          </a:p>
        </p:txBody>
      </p:sp>
    </p:spTree>
    <p:extLst>
      <p:ext uri="{BB962C8B-B14F-4D97-AF65-F5344CB8AC3E}">
        <p14:creationId xmlns:p14="http://schemas.microsoft.com/office/powerpoint/2010/main" xmlns="" val="3125611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ome\Desktop\introduction-to-genetics-6-7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90345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Home\Desktop\Mendel+used+7+traits+in+his+initial+testing.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9245" y="0"/>
            <a:ext cx="115652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9863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duplicated the work of Mendel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Around 1854, Mendel began to research the transmission of hereditary traits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Hugo de </a:t>
            </a:r>
            <a:r>
              <a:rPr lang="en-US" dirty="0" err="1"/>
              <a:t>Vries</a:t>
            </a:r>
            <a:r>
              <a:rPr lang="en-US" dirty="0"/>
              <a:t>, Carl </a:t>
            </a:r>
            <a:r>
              <a:rPr lang="en-US" dirty="0" err="1"/>
              <a:t>Correns</a:t>
            </a:r>
            <a:r>
              <a:rPr lang="en-US" dirty="0"/>
              <a:t> and Erich von </a:t>
            </a:r>
            <a:r>
              <a:rPr lang="en-US" dirty="0" err="1"/>
              <a:t>Tschermak-Seysenegg</a:t>
            </a:r>
            <a:r>
              <a:rPr lang="en-US" dirty="0"/>
              <a:t> each independently duplicated Mendel's experiments and results in 1900, finding out after the fact, allegedly, that both the data and the general theory had been published in 1866 by Mendel</a:t>
            </a:r>
          </a:p>
        </p:txBody>
      </p:sp>
    </p:spTree>
    <p:extLst>
      <p:ext uri="{BB962C8B-B14F-4D97-AF65-F5344CB8AC3E}">
        <p14:creationId xmlns:p14="http://schemas.microsoft.com/office/powerpoint/2010/main" xmlns="" val="530733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271"/>
            <a:ext cx="10515600" cy="935641"/>
          </a:xfrm>
        </p:spPr>
        <p:txBody>
          <a:bodyPr/>
          <a:lstStyle/>
          <a:p>
            <a:r>
              <a:rPr lang="en-US" dirty="0"/>
              <a:t>DNA and Genomic Era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8946"/>
            <a:ext cx="10515600" cy="5789053"/>
          </a:xfrm>
        </p:spPr>
        <p:txBody>
          <a:bodyPr>
            <a:normAutofit/>
          </a:bodyPr>
          <a:lstStyle/>
          <a:p>
            <a:r>
              <a:rPr lang="en-US" dirty="0"/>
              <a:t>1944: The Avery–MacLeod–McCarty experiment isolates DNA as the genetic material (at that time called transforming principle)</a:t>
            </a:r>
          </a:p>
          <a:p>
            <a:r>
              <a:rPr lang="en-US" dirty="0"/>
              <a:t>1950: Erwin Chargaff determined the pairing method of nitrogenous bases</a:t>
            </a:r>
          </a:p>
          <a:p>
            <a:r>
              <a:rPr lang="en-US" dirty="0"/>
              <a:t>1952: an X-ray diffraction image of DNA taken by Raymond Gosling, a student supervised by Rosalind Franklin</a:t>
            </a:r>
          </a:p>
          <a:p>
            <a:r>
              <a:rPr lang="en-US" dirty="0"/>
              <a:t>1953: DNA structure is resolved to be a double helix by Rosalind Franklin, James Watson and Francis Crick</a:t>
            </a:r>
          </a:p>
          <a:p>
            <a:r>
              <a:rPr lang="en-US" dirty="0"/>
              <a:t>1972: Walter </a:t>
            </a:r>
            <a:r>
              <a:rPr lang="en-US" dirty="0" err="1"/>
              <a:t>Fiers</a:t>
            </a:r>
            <a:r>
              <a:rPr lang="en-US" dirty="0"/>
              <a:t> and his team were the first to determine the sequence of a gene: the gene for bacteriophage coat protein</a:t>
            </a:r>
          </a:p>
          <a:p>
            <a:r>
              <a:rPr lang="en-US" dirty="0"/>
              <a:t>2001: First draft sequences of the human genome are released by human genome project</a:t>
            </a:r>
          </a:p>
        </p:txBody>
      </p:sp>
    </p:spTree>
    <p:extLst>
      <p:ext uri="{BB962C8B-B14F-4D97-AF65-F5344CB8AC3E}">
        <p14:creationId xmlns:p14="http://schemas.microsoft.com/office/powerpoint/2010/main" xmlns="" val="4067940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</TotalTime>
  <Words>1408</Words>
  <Application>Microsoft Office PowerPoint</Application>
  <PresentationFormat>Custom</PresentationFormat>
  <Paragraphs>418</Paragraphs>
  <Slides>20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Slide 1</vt:lpstr>
      <vt:lpstr>Slide 2</vt:lpstr>
      <vt:lpstr>Slide 3</vt:lpstr>
      <vt:lpstr>Slide 4</vt:lpstr>
      <vt:lpstr>Charles Darwin</vt:lpstr>
      <vt:lpstr>Slide 6</vt:lpstr>
      <vt:lpstr>Slide 7</vt:lpstr>
      <vt:lpstr>Who duplicated the work of Mendel</vt:lpstr>
      <vt:lpstr>DNA and Genomic Era</vt:lpstr>
      <vt:lpstr>Branches of Genetics</vt:lpstr>
      <vt:lpstr>Slide 11</vt:lpstr>
      <vt:lpstr>Conti…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Aysha Kiran</dc:creator>
  <cp:lastModifiedBy>Dr.Sadaqat Munir</cp:lastModifiedBy>
  <cp:revision>44</cp:revision>
  <dcterms:created xsi:type="dcterms:W3CDTF">2016-12-10T05:11:52Z</dcterms:created>
  <dcterms:modified xsi:type="dcterms:W3CDTF">2020-10-21T05:34:24Z</dcterms:modified>
</cp:coreProperties>
</file>