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3"/>
  </p:sldMasterIdLst>
  <p:notesMasterIdLst>
    <p:notesMasterId r:id="rId10"/>
  </p:notesMasterIdLst>
  <p:sldIdLst>
    <p:sldId id="258" r:id="rId4"/>
    <p:sldId id="259" r:id="rId5"/>
    <p:sldId id="261" r:id="rId6"/>
    <p:sldId id="263" r:id="rId7"/>
    <p:sldId id="264" r:id="rId8"/>
    <p:sldId id="265"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269EEB90-A8FC-4ACA-91B7-4F2A6325C378}">
          <p14:sldIdLst>
            <p14:sldId id="258"/>
            <p14:sldId id="259"/>
            <p14:sldId id="261"/>
            <p14:sldId id="263"/>
            <p14:sldId id="264"/>
          </p14:sldIdLst>
        </p14:section>
        <p14:section name="Untitled Section" id="{F9E69FCE-9BA4-4AA0-B813-63E81CAD58EF}">
          <p14:sldIdLst>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719" autoAdjust="0"/>
  </p:normalViewPr>
  <p:slideViewPr>
    <p:cSldViewPr snapToGrid="0">
      <p:cViewPr varScale="1">
        <p:scale>
          <a:sx n="86" d="100"/>
          <a:sy n="86" d="100"/>
        </p:scale>
        <p:origin x="960" y="84"/>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1048DA2-6B64-4D4B-9ACC-75D842A3BF67}" type="slidenum">
              <a:rPr lang="en-US"/>
              <a:pPr/>
              <a:t>‹#›</a:t>
            </a:fld>
            <a:endParaRPr lang="en-US"/>
          </a:p>
        </p:txBody>
      </p:sp>
    </p:spTree>
    <p:extLst>
      <p:ext uri="{BB962C8B-B14F-4D97-AF65-F5344CB8AC3E}">
        <p14:creationId xmlns:p14="http://schemas.microsoft.com/office/powerpoint/2010/main" val="11924079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06639D-3064-4862-8252-CEAB767E18D9}"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b="1"/>
              <a:t>Before you begin:</a:t>
            </a:r>
            <a:r>
              <a:rPr lang="en-US"/>
              <a:t> </a:t>
            </a:r>
          </a:p>
          <a:p>
            <a:r>
              <a:rPr lang="en-US"/>
              <a:t>If students are new to Access, it’s a good idea to have them complete the online training presentation titled, “Datasheets I: Create a table by entering data,” which will familiarize them with datasheets. </a:t>
            </a:r>
          </a:p>
          <a:p>
            <a:r>
              <a:rPr lang="en-US"/>
              <a:t>The Quick Reference Card that’s linked to at the end of this course also has pointers to more information about using datasheets and Datasheet view.</a:t>
            </a:r>
          </a:p>
          <a:p>
            <a:r>
              <a:rPr lang="en-US"/>
              <a:t>[</a:t>
            </a:r>
            <a:r>
              <a:rPr lang="en-US" b="1"/>
              <a:t>Note to trainer</a:t>
            </a:r>
            <a:r>
              <a:rPr lang="en-US"/>
              <a:t>: For detailed help in customizing this template, see the very last slide. Also, look for additional lesson text in the notes pane of some slides.]</a:t>
            </a:r>
          </a:p>
        </p:txBody>
      </p:sp>
    </p:spTree>
    <p:extLst>
      <p:ext uri="{BB962C8B-B14F-4D97-AF65-F5344CB8AC3E}">
        <p14:creationId xmlns:p14="http://schemas.microsoft.com/office/powerpoint/2010/main" val="2120781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A3E5C-B89C-463F-A80C-2A9C8FCA61F4}" type="slidenum">
              <a:rPr lang="en-US"/>
              <a:pPr/>
              <a:t>2</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62484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9C57FD-B795-4608-8813-EAE3E9196771}" type="slidenum">
              <a:rPr lang="en-US"/>
              <a:pPr/>
              <a:t>3</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en-US"/>
              <a:t>A quick recap on Datasheet view: In Access, your data resides in tables. Most of the time, you work with information in Datasheet view — a grid of rows and columns that displays your data, much like a Microsoft Excel worksheet.  </a:t>
            </a:r>
          </a:p>
        </p:txBody>
      </p:sp>
    </p:spTree>
    <p:extLst>
      <p:ext uri="{BB962C8B-B14F-4D97-AF65-F5344CB8AC3E}">
        <p14:creationId xmlns:p14="http://schemas.microsoft.com/office/powerpoint/2010/main" val="1231687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3806A6-FEEA-4FBD-A2A7-D236CE422E31}" type="slidenum">
              <a:rPr lang="en-US"/>
              <a:pPr/>
              <a:t>4</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19330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3806A6-FEEA-4FBD-A2A7-D236CE422E31}" type="slidenum">
              <a:rPr lang="en-US"/>
              <a:pPr/>
              <a:t>5</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84406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DD7A19-407F-4C01-8D17-87573E0B54F2}" type="slidenum">
              <a:rPr lang="en-US"/>
              <a:pPr/>
              <a:t>6</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1055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lgn="ctr">
              <a:defRPr sz="4400">
                <a:solidFill>
                  <a:schemeClr val="tx1"/>
                </a:solidFill>
              </a:defRPr>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pPr lvl="0"/>
            <a:r>
              <a:rPr lang="en-US" noProof="0" smtClean="0"/>
              <a:t>Click to edit Master subtitle style</a:t>
            </a:r>
          </a:p>
        </p:txBody>
      </p:sp>
      <p:sp>
        <p:nvSpPr>
          <p:cNvPr id="4100" name="Rectangle 4"/>
          <p:cNvSpPr>
            <a:spLocks noGrp="1" noChangeArrowheads="1"/>
          </p:cNvSpPr>
          <p:nvPr>
            <p:ph type="dt" sz="half" idx="2"/>
          </p:nvPr>
        </p:nvSpPr>
        <p:spPr>
          <a:xfrm>
            <a:off x="457200" y="6245225"/>
            <a:ext cx="2133600" cy="476250"/>
          </a:xfrm>
        </p:spPr>
        <p:txBody>
          <a:bodyPr/>
          <a:lstStyle>
            <a:lvl1pPr>
              <a:defRPr sz="1800"/>
            </a:lvl1pPr>
          </a:lstStyle>
          <a:p>
            <a:endParaRPr lang="en-US"/>
          </a:p>
        </p:txBody>
      </p:sp>
      <p:sp>
        <p:nvSpPr>
          <p:cNvPr id="4101" name="Rectangle 5"/>
          <p:cNvSpPr>
            <a:spLocks noGrp="1" noChangeArrowheads="1"/>
          </p:cNvSpPr>
          <p:nvPr>
            <p:ph type="ftr" sz="quarter" idx="3"/>
          </p:nvPr>
        </p:nvSpPr>
        <p:spPr>
          <a:xfrm>
            <a:off x="3124200" y="6200775"/>
            <a:ext cx="2895600" cy="476250"/>
          </a:xfrm>
        </p:spPr>
        <p:txBody>
          <a:bodyPr/>
          <a:lstStyle>
            <a:lvl1pPr>
              <a:defRPr sz="1800"/>
            </a:lvl1pPr>
          </a:lstStyle>
          <a:p>
            <a:r>
              <a:rPr lang="en-US"/>
              <a:t>Datasheets II: Sum, sort, filter, and find your data</a:t>
            </a:r>
          </a:p>
        </p:txBody>
      </p:sp>
      <p:sp>
        <p:nvSpPr>
          <p:cNvPr id="4102" name="Rectangle 6"/>
          <p:cNvSpPr>
            <a:spLocks noGrp="1" noChangeArrowheads="1"/>
          </p:cNvSpPr>
          <p:nvPr>
            <p:ph type="sldNum" sz="quarter" idx="4"/>
          </p:nvPr>
        </p:nvSpPr>
        <p:spPr>
          <a:xfrm>
            <a:off x="6553200" y="6245225"/>
            <a:ext cx="2133600" cy="476250"/>
          </a:xfrm>
        </p:spPr>
        <p:txBody>
          <a:bodyPr/>
          <a:lstStyle>
            <a:lvl1pPr>
              <a:defRPr sz="1800"/>
            </a:lvl1pPr>
          </a:lstStyle>
          <a:p>
            <a:fld id="{FCDE6ABB-C54C-4C2B-A18E-1E6B1D63BA10}" type="slidenum">
              <a:rPr lang="en-US"/>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 Sum, sort, filter, and find your data</a:t>
            </a:r>
          </a:p>
        </p:txBody>
      </p:sp>
      <p:sp>
        <p:nvSpPr>
          <p:cNvPr id="6" name="Slide Number Placeholder 5"/>
          <p:cNvSpPr>
            <a:spLocks noGrp="1"/>
          </p:cNvSpPr>
          <p:nvPr>
            <p:ph type="sldNum" sz="quarter" idx="12"/>
          </p:nvPr>
        </p:nvSpPr>
        <p:spPr/>
        <p:txBody>
          <a:bodyPr/>
          <a:lstStyle>
            <a:lvl1pPr>
              <a:defRPr/>
            </a:lvl1pPr>
          </a:lstStyle>
          <a:p>
            <a:fld id="{7EBE6629-0C6E-4484-B124-94EEFE1AB964}" type="slidenum">
              <a:rPr lang="en-US"/>
              <a:pPr/>
              <a:t>‹#›</a:t>
            </a:fld>
            <a:endParaRPr lang="en-US"/>
          </a:p>
        </p:txBody>
      </p:sp>
    </p:spTree>
    <p:extLst>
      <p:ext uri="{BB962C8B-B14F-4D97-AF65-F5344CB8AC3E}">
        <p14:creationId xmlns:p14="http://schemas.microsoft.com/office/powerpoint/2010/main" val="937582391"/>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73025"/>
            <a:ext cx="214153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4313" y="73025"/>
            <a:ext cx="6273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 Sum, sort, filter, and find your data</a:t>
            </a:r>
          </a:p>
        </p:txBody>
      </p:sp>
      <p:sp>
        <p:nvSpPr>
          <p:cNvPr id="6" name="Slide Number Placeholder 5"/>
          <p:cNvSpPr>
            <a:spLocks noGrp="1"/>
          </p:cNvSpPr>
          <p:nvPr>
            <p:ph type="sldNum" sz="quarter" idx="12"/>
          </p:nvPr>
        </p:nvSpPr>
        <p:spPr/>
        <p:txBody>
          <a:bodyPr/>
          <a:lstStyle>
            <a:lvl1pPr>
              <a:defRPr/>
            </a:lvl1pPr>
          </a:lstStyle>
          <a:p>
            <a:fld id="{C6186A06-6EAC-4DF7-A52D-716DA37A845F}" type="slidenum">
              <a:rPr lang="en-US"/>
              <a:pPr/>
              <a:t>‹#›</a:t>
            </a:fld>
            <a:endParaRPr lang="en-US"/>
          </a:p>
        </p:txBody>
      </p:sp>
    </p:spTree>
    <p:extLst>
      <p:ext uri="{BB962C8B-B14F-4D97-AF65-F5344CB8AC3E}">
        <p14:creationId xmlns:p14="http://schemas.microsoft.com/office/powerpoint/2010/main" val="2671553095"/>
      </p:ext>
    </p:extLst>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0077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2660650" y="6315075"/>
            <a:ext cx="3302000" cy="476250"/>
          </a:xfrm>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a:xfrm>
            <a:off x="6553200" y="6200775"/>
            <a:ext cx="2133600" cy="476250"/>
          </a:xfrm>
        </p:spPr>
        <p:txBody>
          <a:bodyPr/>
          <a:lstStyle>
            <a:lvl1pPr>
              <a:defRPr/>
            </a:lvl1pPr>
          </a:lstStyle>
          <a:p>
            <a:fld id="{557D19E8-58DF-487C-9046-B9B3977D18C5}" type="slidenum">
              <a:rPr lang="en-US"/>
              <a:pPr/>
              <a:t>‹#›</a:t>
            </a:fld>
            <a:endParaRPr lang="en-US"/>
          </a:p>
        </p:txBody>
      </p:sp>
    </p:spTree>
    <p:extLst>
      <p:ext uri="{BB962C8B-B14F-4D97-AF65-F5344CB8AC3E}">
        <p14:creationId xmlns:p14="http://schemas.microsoft.com/office/powerpoint/2010/main" val="3142635951"/>
      </p:ext>
    </p:extLst>
  </p:cSld>
  <p:clrMapOvr>
    <a:masterClrMapping/>
  </p:clrMapOvr>
  <p:transition spd="med">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0077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2660650" y="6315075"/>
            <a:ext cx="3302000" cy="476250"/>
          </a:xfrm>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a:xfrm>
            <a:off x="6553200" y="6200775"/>
            <a:ext cx="2133600" cy="476250"/>
          </a:xfrm>
        </p:spPr>
        <p:txBody>
          <a:bodyPr/>
          <a:lstStyle>
            <a:lvl1pPr>
              <a:defRPr/>
            </a:lvl1pPr>
          </a:lstStyle>
          <a:p>
            <a:fld id="{6FF91EF4-C90C-422A-AE1C-062955A2FC24}" type="slidenum">
              <a:rPr lang="en-US"/>
              <a:pPr/>
              <a:t>‹#›</a:t>
            </a:fld>
            <a:endParaRPr lang="en-US"/>
          </a:p>
        </p:txBody>
      </p:sp>
    </p:spTree>
    <p:extLst>
      <p:ext uri="{BB962C8B-B14F-4D97-AF65-F5344CB8AC3E}">
        <p14:creationId xmlns:p14="http://schemas.microsoft.com/office/powerpoint/2010/main" val="1171252033"/>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 Sum, sort, filter, and find your data</a:t>
            </a:r>
          </a:p>
        </p:txBody>
      </p:sp>
      <p:sp>
        <p:nvSpPr>
          <p:cNvPr id="6" name="Slide Number Placeholder 5"/>
          <p:cNvSpPr>
            <a:spLocks noGrp="1"/>
          </p:cNvSpPr>
          <p:nvPr>
            <p:ph type="sldNum" sz="quarter" idx="12"/>
          </p:nvPr>
        </p:nvSpPr>
        <p:spPr/>
        <p:txBody>
          <a:bodyPr/>
          <a:lstStyle>
            <a:lvl1pPr>
              <a:defRPr/>
            </a:lvl1pPr>
          </a:lstStyle>
          <a:p>
            <a:fld id="{7266656A-0F60-4A73-A9D3-BE0C30D592F2}" type="slidenum">
              <a:rPr lang="en-US"/>
              <a:pPr/>
              <a:t>‹#›</a:t>
            </a:fld>
            <a:endParaRPr lang="en-US"/>
          </a:p>
        </p:txBody>
      </p:sp>
    </p:spTree>
    <p:extLst>
      <p:ext uri="{BB962C8B-B14F-4D97-AF65-F5344CB8AC3E}">
        <p14:creationId xmlns:p14="http://schemas.microsoft.com/office/powerpoint/2010/main" val="2244902816"/>
      </p:ext>
    </p:extLst>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 Sum, sort, filter, and find your data</a:t>
            </a:r>
          </a:p>
        </p:txBody>
      </p:sp>
      <p:sp>
        <p:nvSpPr>
          <p:cNvPr id="6" name="Slide Number Placeholder 5"/>
          <p:cNvSpPr>
            <a:spLocks noGrp="1"/>
          </p:cNvSpPr>
          <p:nvPr>
            <p:ph type="sldNum" sz="quarter" idx="12"/>
          </p:nvPr>
        </p:nvSpPr>
        <p:spPr/>
        <p:txBody>
          <a:bodyPr/>
          <a:lstStyle>
            <a:lvl1pPr>
              <a:defRPr/>
            </a:lvl1pPr>
          </a:lstStyle>
          <a:p>
            <a:fld id="{0232DC40-06B1-4162-8721-4DAAA8F1FC62}" type="slidenum">
              <a:rPr lang="en-US"/>
              <a:pPr/>
              <a:t>‹#›</a:t>
            </a:fld>
            <a:endParaRPr lang="en-US"/>
          </a:p>
        </p:txBody>
      </p:sp>
    </p:spTree>
    <p:extLst>
      <p:ext uri="{BB962C8B-B14F-4D97-AF65-F5344CB8AC3E}">
        <p14:creationId xmlns:p14="http://schemas.microsoft.com/office/powerpoint/2010/main" val="355580822"/>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p:txBody>
          <a:bodyPr/>
          <a:lstStyle>
            <a:lvl1pPr>
              <a:defRPr/>
            </a:lvl1pPr>
          </a:lstStyle>
          <a:p>
            <a:fld id="{09E7EE86-B2F4-450F-8D5C-0A1646EB46BC}" type="slidenum">
              <a:rPr lang="en-US"/>
              <a:pPr/>
              <a:t>‹#›</a:t>
            </a:fld>
            <a:endParaRPr lang="en-US"/>
          </a:p>
        </p:txBody>
      </p:sp>
    </p:spTree>
    <p:extLst>
      <p:ext uri="{BB962C8B-B14F-4D97-AF65-F5344CB8AC3E}">
        <p14:creationId xmlns:p14="http://schemas.microsoft.com/office/powerpoint/2010/main" val="2379789477"/>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Datasheets II: Sum, sort, filter, and find your data</a:t>
            </a:r>
          </a:p>
        </p:txBody>
      </p:sp>
      <p:sp>
        <p:nvSpPr>
          <p:cNvPr id="9" name="Slide Number Placeholder 8"/>
          <p:cNvSpPr>
            <a:spLocks noGrp="1"/>
          </p:cNvSpPr>
          <p:nvPr>
            <p:ph type="sldNum" sz="quarter" idx="12"/>
          </p:nvPr>
        </p:nvSpPr>
        <p:spPr/>
        <p:txBody>
          <a:bodyPr/>
          <a:lstStyle>
            <a:lvl1pPr>
              <a:defRPr/>
            </a:lvl1pPr>
          </a:lstStyle>
          <a:p>
            <a:fld id="{B252A107-A328-4CF2-BF4C-3575F718FFE8}" type="slidenum">
              <a:rPr lang="en-US"/>
              <a:pPr/>
              <a:t>‹#›</a:t>
            </a:fld>
            <a:endParaRPr lang="en-US"/>
          </a:p>
        </p:txBody>
      </p:sp>
    </p:spTree>
    <p:extLst>
      <p:ext uri="{BB962C8B-B14F-4D97-AF65-F5344CB8AC3E}">
        <p14:creationId xmlns:p14="http://schemas.microsoft.com/office/powerpoint/2010/main" val="1122147230"/>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Datasheets II: Sum, sort, filter, and find your data</a:t>
            </a:r>
          </a:p>
        </p:txBody>
      </p:sp>
      <p:sp>
        <p:nvSpPr>
          <p:cNvPr id="5" name="Slide Number Placeholder 4"/>
          <p:cNvSpPr>
            <a:spLocks noGrp="1"/>
          </p:cNvSpPr>
          <p:nvPr>
            <p:ph type="sldNum" sz="quarter" idx="12"/>
          </p:nvPr>
        </p:nvSpPr>
        <p:spPr/>
        <p:txBody>
          <a:bodyPr/>
          <a:lstStyle>
            <a:lvl1pPr>
              <a:defRPr/>
            </a:lvl1pPr>
          </a:lstStyle>
          <a:p>
            <a:fld id="{66027D57-4CD2-4B8B-83ED-E0406684D20F}" type="slidenum">
              <a:rPr lang="en-US"/>
              <a:pPr/>
              <a:t>‹#›</a:t>
            </a:fld>
            <a:endParaRPr lang="en-US"/>
          </a:p>
        </p:txBody>
      </p:sp>
    </p:spTree>
    <p:extLst>
      <p:ext uri="{BB962C8B-B14F-4D97-AF65-F5344CB8AC3E}">
        <p14:creationId xmlns:p14="http://schemas.microsoft.com/office/powerpoint/2010/main" val="4210286676"/>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Datasheets II: Sum, sort, filter, and find your data</a:t>
            </a:r>
          </a:p>
        </p:txBody>
      </p:sp>
      <p:sp>
        <p:nvSpPr>
          <p:cNvPr id="4" name="Slide Number Placeholder 3"/>
          <p:cNvSpPr>
            <a:spLocks noGrp="1"/>
          </p:cNvSpPr>
          <p:nvPr>
            <p:ph type="sldNum" sz="quarter" idx="12"/>
          </p:nvPr>
        </p:nvSpPr>
        <p:spPr/>
        <p:txBody>
          <a:bodyPr/>
          <a:lstStyle>
            <a:lvl1pPr>
              <a:defRPr/>
            </a:lvl1pPr>
          </a:lstStyle>
          <a:p>
            <a:fld id="{7CB44CAE-F98B-4617-99B7-934E0A0DC829}" type="slidenum">
              <a:rPr lang="en-US"/>
              <a:pPr/>
              <a:t>‹#›</a:t>
            </a:fld>
            <a:endParaRPr lang="en-US"/>
          </a:p>
        </p:txBody>
      </p:sp>
    </p:spTree>
    <p:extLst>
      <p:ext uri="{BB962C8B-B14F-4D97-AF65-F5344CB8AC3E}">
        <p14:creationId xmlns:p14="http://schemas.microsoft.com/office/powerpoint/2010/main" val="2069470797"/>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p:txBody>
          <a:bodyPr/>
          <a:lstStyle>
            <a:lvl1pPr>
              <a:defRPr/>
            </a:lvl1pPr>
          </a:lstStyle>
          <a:p>
            <a:fld id="{234F1E27-76DB-4333-873D-82ED07177006}" type="slidenum">
              <a:rPr lang="en-US"/>
              <a:pPr/>
              <a:t>‹#›</a:t>
            </a:fld>
            <a:endParaRPr lang="en-US"/>
          </a:p>
        </p:txBody>
      </p:sp>
    </p:spTree>
    <p:extLst>
      <p:ext uri="{BB962C8B-B14F-4D97-AF65-F5344CB8AC3E}">
        <p14:creationId xmlns:p14="http://schemas.microsoft.com/office/powerpoint/2010/main" val="1333639189"/>
      </p:ext>
    </p:extLst>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p:txBody>
          <a:bodyPr/>
          <a:lstStyle>
            <a:lvl1pPr>
              <a:defRPr/>
            </a:lvl1pPr>
          </a:lstStyle>
          <a:p>
            <a:fld id="{9B60A6DA-74CD-4EBA-B88C-F22E33589348}" type="slidenum">
              <a:rPr lang="en-US"/>
              <a:pPr/>
              <a:t>‹#›</a:t>
            </a:fld>
            <a:endParaRPr lang="en-US"/>
          </a:p>
        </p:txBody>
      </p:sp>
    </p:spTree>
    <p:extLst>
      <p:ext uri="{BB962C8B-B14F-4D97-AF65-F5344CB8AC3E}">
        <p14:creationId xmlns:p14="http://schemas.microsoft.com/office/powerpoint/2010/main" val="1199649807"/>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57225"/>
          </a:xfrm>
          <a:prstGeom prst="rect">
            <a:avLst/>
          </a:prstGeom>
          <a:solidFill>
            <a:schemeClr val="tx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spcAft>
                <a:spcPct val="75000"/>
              </a:spcAft>
            </a:pPr>
            <a:endParaRPr lang="en-US" sz="2400">
              <a:solidFill>
                <a:schemeClr val="tx2"/>
              </a:solidFill>
            </a:endParaRPr>
          </a:p>
        </p:txBody>
      </p:sp>
      <p:sp>
        <p:nvSpPr>
          <p:cNvPr id="3075" name="Rectangle 3"/>
          <p:cNvSpPr>
            <a:spLocks noChangeArrowheads="1"/>
          </p:cNvSpPr>
          <p:nvPr/>
        </p:nvSpPr>
        <p:spPr bwMode="auto">
          <a:xfrm>
            <a:off x="0" y="6200775"/>
            <a:ext cx="9144000" cy="657225"/>
          </a:xfrm>
          <a:prstGeom prst="rect">
            <a:avLst/>
          </a:prstGeom>
          <a:solidFill>
            <a:schemeClr val="tx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spcAft>
                <a:spcPct val="75000"/>
              </a:spcAft>
            </a:pPr>
            <a:endParaRPr lang="en-US" sz="2400">
              <a:solidFill>
                <a:schemeClr val="tx2"/>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title"/>
          </p:nvPr>
        </p:nvSpPr>
        <p:spPr bwMode="auto">
          <a:xfrm>
            <a:off x="214313" y="73025"/>
            <a:ext cx="822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8" name="Rectangle 6"/>
          <p:cNvSpPr>
            <a:spLocks noGrp="1" noChangeArrowheads="1"/>
          </p:cNvSpPr>
          <p:nvPr>
            <p:ph type="dt" sz="half" idx="2"/>
          </p:nvPr>
        </p:nvSpPr>
        <p:spPr bwMode="auto">
          <a:xfrm>
            <a:off x="457200" y="62007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1600">
                <a:solidFill>
                  <a:srgbClr val="005AB4"/>
                </a:solidFill>
              </a:defRPr>
            </a:lvl1pPr>
          </a:lstStyle>
          <a:p>
            <a:endParaRPr lang="en-US"/>
          </a:p>
        </p:txBody>
      </p:sp>
      <p:sp>
        <p:nvSpPr>
          <p:cNvPr id="3079" name="Rectangle 7"/>
          <p:cNvSpPr>
            <a:spLocks noGrp="1" noChangeArrowheads="1"/>
          </p:cNvSpPr>
          <p:nvPr>
            <p:ph type="ftr" sz="quarter" idx="3"/>
          </p:nvPr>
        </p:nvSpPr>
        <p:spPr bwMode="auto">
          <a:xfrm>
            <a:off x="2660650" y="6315075"/>
            <a:ext cx="3302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ctr">
              <a:defRPr sz="1600">
                <a:solidFill>
                  <a:srgbClr val="005AB4"/>
                </a:solidFill>
              </a:defRPr>
            </a:lvl1pPr>
          </a:lstStyle>
          <a:p>
            <a:r>
              <a:rPr lang="en-US"/>
              <a:t>Datasheets II: Sum, sort, filter, and find your data</a:t>
            </a:r>
          </a:p>
        </p:txBody>
      </p:sp>
      <p:sp>
        <p:nvSpPr>
          <p:cNvPr id="3080" name="Rectangle 8"/>
          <p:cNvSpPr>
            <a:spLocks noGrp="1" noChangeArrowheads="1"/>
          </p:cNvSpPr>
          <p:nvPr>
            <p:ph type="sldNum" sz="quarter" idx="4"/>
          </p:nvPr>
        </p:nvSpPr>
        <p:spPr bwMode="auto">
          <a:xfrm>
            <a:off x="6553200" y="62007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r">
              <a:defRPr sz="1600">
                <a:solidFill>
                  <a:srgbClr val="005AB4"/>
                </a:solidFill>
              </a:defRPr>
            </a:lvl1pPr>
          </a:lstStyle>
          <a:p>
            <a:fld id="{FDC7D445-57E8-42D4-BF17-FE3B3F7CC802}"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spd="med">
    <p:wipe dir="d"/>
  </p:transition>
  <p:hf sldNum="0" hdr="0" dt="0"/>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945413" y="2039021"/>
            <a:ext cx="6919912" cy="1470025"/>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en-US" b="1" dirty="0" smtClean="0">
                <a:solidFill>
                  <a:srgbClr val="FFFF00"/>
                </a:solidFill>
                <a:cs typeface="Tahoma" pitchFamily="34" charset="0"/>
              </a:rPr>
              <a:t>Who Cannot Sue </a:t>
            </a:r>
            <a:br>
              <a:rPr lang="en-US" b="1" dirty="0" smtClean="0">
                <a:solidFill>
                  <a:srgbClr val="FFFF00"/>
                </a:solidFill>
                <a:cs typeface="Tahoma" pitchFamily="34" charset="0"/>
              </a:rPr>
            </a:br>
            <a:r>
              <a:rPr lang="en-US" b="1" dirty="0" smtClean="0">
                <a:solidFill>
                  <a:srgbClr val="FFFF00"/>
                </a:solidFill>
                <a:cs typeface="Tahoma" pitchFamily="34" charset="0"/>
              </a:rPr>
              <a:t>Who Cannot be sued </a:t>
            </a:r>
            <a:endParaRPr lang="en-US" b="1" dirty="0">
              <a:solidFill>
                <a:srgbClr val="FFFF00"/>
              </a:solidFill>
              <a:cs typeface="Tahoma" pitchFamily="34"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1" fill="hold" grpId="0" nodeType="afterEffect">
                                  <p:stCondLst>
                                    <p:cond delay="1000"/>
                                  </p:stCondLst>
                                  <p:childTnLst>
                                    <p:set>
                                      <p:cBhvr>
                                        <p:cTn id="6" dur="1" fill="hold">
                                          <p:stCondLst>
                                            <p:cond delay="0"/>
                                          </p:stCondLst>
                                        </p:cTn>
                                        <p:tgtEl>
                                          <p:spTgt spid="8194"/>
                                        </p:tgtEl>
                                        <p:attrNameLst>
                                          <p:attrName>style.visibility</p:attrName>
                                        </p:attrNameLst>
                                      </p:cBhvr>
                                      <p:to>
                                        <p:strVal val="visible"/>
                                      </p:to>
                                    </p:set>
                                    <p:animEffect transition="in" filter="slide(fromTop)">
                                      <p:cBhvr>
                                        <p:cTn id="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en-US" b="1" dirty="0" smtClean="0">
                <a:solidFill>
                  <a:schemeClr val="accent2"/>
                </a:solidFill>
              </a:rPr>
              <a:t>Who Cannot Sue</a:t>
            </a:r>
            <a:endParaRPr lang="en-US" b="1" dirty="0">
              <a:solidFill>
                <a:schemeClr val="accent2"/>
              </a:solidFill>
            </a:endParaRPr>
          </a:p>
        </p:txBody>
      </p:sp>
      <p:sp>
        <p:nvSpPr>
          <p:cNvPr id="10243" name="Rectangle 3"/>
          <p:cNvSpPr>
            <a:spLocks noGrp="1" noChangeArrowheads="1"/>
          </p:cNvSpPr>
          <p:nvPr>
            <p:ph type="body" idx="1"/>
          </p:nvPr>
        </p:nvSpPr>
        <p:spPr>
          <a:xfrm>
            <a:off x="228600" y="828675"/>
            <a:ext cx="8431213" cy="3443288"/>
          </a:xfrm>
          <a:noFill/>
        </p:spPr>
        <p:txBody>
          <a:bodyPr/>
          <a:lstStyle/>
          <a:p>
            <a:pPr marL="276225" indent="-276225">
              <a:spcAft>
                <a:spcPct val="75000"/>
              </a:spcAft>
              <a:buClr>
                <a:srgbClr val="FF9900"/>
              </a:buClr>
              <a:buFontTx/>
              <a:buChar char="•"/>
            </a:pPr>
            <a:r>
              <a:rPr lang="en-US" sz="2800" b="1" dirty="0" smtClean="0">
                <a:solidFill>
                  <a:srgbClr val="FF0000"/>
                </a:solidFill>
              </a:rPr>
              <a:t>An Alien Enemy </a:t>
            </a:r>
            <a:r>
              <a:rPr lang="en-US" sz="2800" b="1" smtClean="0">
                <a:solidFill>
                  <a:srgbClr val="FFFF00"/>
                </a:solidFill>
              </a:rPr>
              <a:t>: </a:t>
            </a:r>
            <a:r>
              <a:rPr lang="en-US" b="1" smtClean="0">
                <a:solidFill>
                  <a:srgbClr val="FFFF00"/>
                </a:solidFill>
              </a:rPr>
              <a:t>Except </a:t>
            </a:r>
            <a:r>
              <a:rPr lang="en-US" b="1" dirty="0" smtClean="0">
                <a:solidFill>
                  <a:srgbClr val="FFFF00"/>
                </a:solidFill>
              </a:rPr>
              <a:t>after taking permission from Central Government of Pakistan under </a:t>
            </a:r>
            <a:r>
              <a:rPr lang="en-US" b="1" dirty="0" smtClean="0"/>
              <a:t>Section 83 CPC.</a:t>
            </a:r>
          </a:p>
          <a:p>
            <a:pPr marL="276225" indent="-276225">
              <a:spcAft>
                <a:spcPct val="75000"/>
              </a:spcAft>
              <a:buClr>
                <a:srgbClr val="FF9900"/>
              </a:buClr>
              <a:buFontTx/>
              <a:buChar char="•"/>
            </a:pPr>
            <a:r>
              <a:rPr lang="en-US" sz="2800" b="1" dirty="0" smtClean="0">
                <a:solidFill>
                  <a:srgbClr val="FF0000"/>
                </a:solidFill>
              </a:rPr>
              <a:t>Bankrupts : (</a:t>
            </a:r>
            <a:r>
              <a:rPr lang="en-US" b="1" dirty="0" smtClean="0"/>
              <a:t>unable to pay off financial liabilities</a:t>
            </a:r>
            <a:r>
              <a:rPr lang="en-US" b="1" dirty="0" smtClean="0">
                <a:solidFill>
                  <a:srgbClr val="FF0000"/>
                </a:solidFill>
              </a:rPr>
              <a:t>) </a:t>
            </a:r>
            <a:r>
              <a:rPr lang="en-US" b="1" dirty="0" smtClean="0">
                <a:solidFill>
                  <a:srgbClr val="FFFF00"/>
                </a:solidFill>
              </a:rPr>
              <a:t>can file suit for personal torts and not against property</a:t>
            </a:r>
            <a:endParaRPr lang="en-US" sz="2800" b="1" dirty="0" smtClean="0">
              <a:solidFill>
                <a:srgbClr val="FFFF00"/>
              </a:solidFill>
            </a:endParaRPr>
          </a:p>
          <a:p>
            <a:pPr marL="276225" indent="-276225">
              <a:spcAft>
                <a:spcPct val="75000"/>
              </a:spcAft>
              <a:buClr>
                <a:srgbClr val="FF9900"/>
              </a:buClr>
              <a:buFontTx/>
              <a:buChar char="•"/>
            </a:pPr>
            <a:r>
              <a:rPr lang="en-US" sz="2800" b="1" dirty="0" smtClean="0">
                <a:solidFill>
                  <a:srgbClr val="FF0000"/>
                </a:solidFill>
              </a:rPr>
              <a:t>Corporation </a:t>
            </a:r>
            <a:r>
              <a:rPr lang="en-US" sz="2800" b="1" dirty="0" smtClean="0">
                <a:solidFill>
                  <a:srgbClr val="C00000"/>
                </a:solidFill>
              </a:rPr>
              <a:t>: (</a:t>
            </a:r>
            <a:r>
              <a:rPr lang="en-US" b="1" dirty="0" smtClean="0">
                <a:solidFill>
                  <a:schemeClr val="tx2"/>
                </a:solidFill>
              </a:rPr>
              <a:t> a registered business entity</a:t>
            </a:r>
            <a:r>
              <a:rPr lang="en-US" sz="2800" b="1" dirty="0" smtClean="0">
                <a:solidFill>
                  <a:srgbClr val="C00000"/>
                </a:solidFill>
              </a:rPr>
              <a:t> ) (</a:t>
            </a:r>
            <a:r>
              <a:rPr lang="en-US" b="1" dirty="0" smtClean="0">
                <a:solidFill>
                  <a:schemeClr val="tx1">
                    <a:lumMod val="95000"/>
                  </a:schemeClr>
                </a:solidFill>
              </a:rPr>
              <a:t>Artificial juristic person</a:t>
            </a:r>
            <a:r>
              <a:rPr lang="en-US" sz="2800" b="1" dirty="0" smtClean="0">
                <a:solidFill>
                  <a:srgbClr val="C00000"/>
                </a:solidFill>
              </a:rPr>
              <a:t> ) </a:t>
            </a:r>
            <a:r>
              <a:rPr lang="en-US" b="1" dirty="0" smtClean="0">
                <a:solidFill>
                  <a:srgbClr val="FFFF00"/>
                </a:solidFill>
              </a:rPr>
              <a:t>cannot file suit for personal torts i.e. Assault, Battery. But for wrongs like defamation </a:t>
            </a:r>
          </a:p>
          <a:p>
            <a:pPr marL="276225" indent="-276225">
              <a:spcAft>
                <a:spcPct val="75000"/>
              </a:spcAft>
              <a:buClr>
                <a:srgbClr val="FF9900"/>
              </a:buClr>
              <a:buFontTx/>
              <a:buChar char="•"/>
            </a:pPr>
            <a:r>
              <a:rPr lang="en-US" sz="2800" b="1" dirty="0">
                <a:solidFill>
                  <a:srgbClr val="FF0000"/>
                </a:solidFill>
              </a:rPr>
              <a:t>Infants/ Minor : </a:t>
            </a:r>
            <a:r>
              <a:rPr lang="en-US" sz="2800" b="1" dirty="0" smtClean="0">
                <a:solidFill>
                  <a:srgbClr val="FF0000"/>
                </a:solidFill>
              </a:rPr>
              <a:t>(</a:t>
            </a:r>
            <a:r>
              <a:rPr lang="en-US" b="1" dirty="0"/>
              <a:t> </a:t>
            </a:r>
            <a:r>
              <a:rPr lang="en-US" b="1" dirty="0" smtClean="0"/>
              <a:t>toddlers /less than 18years</a:t>
            </a:r>
            <a:r>
              <a:rPr lang="en-US" sz="2800" b="1" dirty="0" smtClean="0">
                <a:solidFill>
                  <a:srgbClr val="FF0000"/>
                </a:solidFill>
              </a:rPr>
              <a:t> ) </a:t>
            </a:r>
            <a:r>
              <a:rPr lang="en-US" b="1" dirty="0" smtClean="0">
                <a:solidFill>
                  <a:srgbClr val="FFFF00"/>
                </a:solidFill>
              </a:rPr>
              <a:t>through next friend/ Guardian.</a:t>
            </a:r>
          </a:p>
          <a:p>
            <a:pPr marL="276225" indent="-276225">
              <a:spcAft>
                <a:spcPct val="75000"/>
              </a:spcAft>
              <a:buClr>
                <a:srgbClr val="FF9900"/>
              </a:buClr>
              <a:buFontTx/>
              <a:buChar char="•"/>
            </a:pPr>
            <a:r>
              <a:rPr lang="en-US" sz="2800" b="1" dirty="0">
                <a:solidFill>
                  <a:srgbClr val="FF0000"/>
                </a:solidFill>
              </a:rPr>
              <a:t>Unborn Child </a:t>
            </a:r>
            <a:r>
              <a:rPr lang="en-US" sz="2800" b="1" dirty="0" smtClean="0">
                <a:solidFill>
                  <a:srgbClr val="FF0000"/>
                </a:solidFill>
              </a:rPr>
              <a:t>: </a:t>
            </a:r>
            <a:r>
              <a:rPr lang="en-US" b="1" dirty="0" smtClean="0">
                <a:solidFill>
                  <a:srgbClr val="FFFF00"/>
                </a:solidFill>
              </a:rPr>
              <a:t>may file suit for pre natal injuries same as infant or minor </a:t>
            </a:r>
            <a:endParaRPr lang="en-US" sz="2800" b="1" dirty="0">
              <a:solidFill>
                <a:srgbClr val="FF0000"/>
              </a:solidFill>
            </a:endParaRPr>
          </a:p>
          <a:p>
            <a:pPr marL="276225" indent="-276225">
              <a:spcAft>
                <a:spcPct val="75000"/>
              </a:spcAft>
              <a:buClr>
                <a:srgbClr val="FF9900"/>
              </a:buClr>
              <a:buFontTx/>
              <a:buChar char="•"/>
            </a:pPr>
            <a:endParaRPr lang="en-US" sz="2800" b="1" dirty="0" smtClean="0">
              <a:solidFill>
                <a:srgbClr val="C00000"/>
              </a:solidFill>
            </a:endParaRPr>
          </a:p>
          <a:p>
            <a:pPr marL="0" indent="0">
              <a:spcAft>
                <a:spcPct val="75000"/>
              </a:spcAft>
              <a:buClr>
                <a:srgbClr val="FF9900"/>
              </a:buClr>
            </a:pPr>
            <a:endParaRPr lang="en-US" sz="2800" b="1" dirty="0" smtClean="0">
              <a:solidFill>
                <a:srgbClr val="FF0000"/>
              </a:solidFill>
            </a:endParaRPr>
          </a:p>
        </p:txBody>
      </p:sp>
      <p:sp>
        <p:nvSpPr>
          <p:cNvPr id="10244" name="Rectangle 4"/>
          <p:cNvSpPr>
            <a:spLocks noChangeArrowheads="1"/>
          </p:cNvSpPr>
          <p:nvPr/>
        </p:nvSpPr>
        <p:spPr bwMode="auto">
          <a:xfrm>
            <a:off x="114300" y="4610100"/>
            <a:ext cx="8229600" cy="87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p>
            <a:pPr>
              <a:spcBef>
                <a:spcPct val="20000"/>
              </a:spcBef>
            </a:pPr>
            <a:endParaRPr lang="en-US" sz="24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lide(fromTop)">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lide(fromTop)">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lide(fromTop)">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slide(fromTop)">
                                      <p:cBhvr>
                                        <p:cTn id="22" dur="500"/>
                                        <p:tgtEl>
                                          <p:spTgt spid="102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1"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slide(fromTop)">
                                      <p:cBhvr>
                                        <p:cTn id="27" dur="500"/>
                                        <p:tgtEl>
                                          <p:spTgt spid="102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nodePh="1">
                                  <p:stCondLst>
                                    <p:cond delay="0"/>
                                  </p:stCondLst>
                                  <p:endCondLst>
                                    <p:cond evt="begin" delay="0">
                                      <p:tn val="30"/>
                                    </p:cond>
                                  </p:endCondLst>
                                  <p:childTnLst>
                                    <p:set>
                                      <p:cBhvr>
                                        <p:cTn id="31" dur="1" fill="hold">
                                          <p:stCondLst>
                                            <p:cond delay="0"/>
                                          </p:stCondLst>
                                        </p:cTn>
                                        <p:tgtEl>
                                          <p:spTgt spid="10244"/>
                                        </p:tgtEl>
                                        <p:attrNameLst>
                                          <p:attrName>style.visibility</p:attrName>
                                        </p:attrNameLst>
                                      </p:cBhvr>
                                      <p:to>
                                        <p:strVal val="visible"/>
                                      </p:to>
                                    </p:set>
                                    <p:animEffect transition="in" filter="slide(fromBottom)">
                                      <p:cBhvr>
                                        <p:cTn id="32"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P spid="1024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rot="10800000">
            <a:off x="304800" y="650875"/>
            <a:ext cx="1000125" cy="5418138"/>
          </a:xfrm>
          <a:prstGeom prst="rect">
            <a:avLst/>
          </a:prstGeom>
          <a:gradFill rotWithShape="1">
            <a:gsLst>
              <a:gs pos="0">
                <a:schemeClr val="tx1">
                  <a:alpha val="0"/>
                </a:schemeClr>
              </a:gs>
              <a:gs pos="100000">
                <a:schemeClr val="tx1">
                  <a:gamma/>
                  <a:tint val="0"/>
                  <a:invGamma/>
                  <a:alpha val="83000"/>
                </a:scheme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Grp="1" noChangeArrowheads="1"/>
          </p:cNvSpPr>
          <p:nvPr>
            <p:ph type="title"/>
          </p:nvPr>
        </p:nvSpPr>
        <p:spPr/>
        <p:txBody>
          <a:bodyPr/>
          <a:lstStyle/>
          <a:p>
            <a:r>
              <a:rPr lang="en-US" b="1" dirty="0" smtClean="0"/>
              <a:t>Continued…</a:t>
            </a:r>
            <a:endParaRPr lang="en-US" b="1" dirty="0"/>
          </a:p>
        </p:txBody>
      </p:sp>
      <p:sp>
        <p:nvSpPr>
          <p:cNvPr id="14340" name="Rectangle 4"/>
          <p:cNvSpPr>
            <a:spLocks noChangeArrowheads="1"/>
          </p:cNvSpPr>
          <p:nvPr/>
        </p:nvSpPr>
        <p:spPr bwMode="auto">
          <a:xfrm>
            <a:off x="1530641" y="881063"/>
            <a:ext cx="7033810" cy="485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76225" indent="-276225" algn="just">
              <a:spcAft>
                <a:spcPct val="75000"/>
              </a:spcAft>
              <a:buClr>
                <a:srgbClr val="FF9900"/>
              </a:buClr>
              <a:buFontTx/>
              <a:buChar char="•"/>
            </a:pPr>
            <a:r>
              <a:rPr lang="en-US" sz="2400" b="1" dirty="0" smtClean="0">
                <a:solidFill>
                  <a:srgbClr val="FF0000"/>
                </a:solidFill>
              </a:rPr>
              <a:t>Unincorporated association : </a:t>
            </a:r>
            <a:r>
              <a:rPr lang="en-US" sz="2000" dirty="0" smtClean="0"/>
              <a:t>Not registered. Having no legal identity. </a:t>
            </a:r>
            <a:r>
              <a:rPr lang="en-US" sz="2000" b="1" dirty="0" smtClean="0">
                <a:solidFill>
                  <a:srgbClr val="FFFF00"/>
                </a:solidFill>
              </a:rPr>
              <a:t>Cannot file a suit as a corporation but individually.</a:t>
            </a:r>
            <a:endParaRPr lang="en-US" sz="2000" b="1" dirty="0" smtClean="0"/>
          </a:p>
          <a:p>
            <a:pPr marL="276225" indent="-276225" algn="just">
              <a:spcAft>
                <a:spcPct val="75000"/>
              </a:spcAft>
              <a:buClr>
                <a:srgbClr val="FF9900"/>
              </a:buClr>
              <a:buFontTx/>
              <a:buChar char="•"/>
            </a:pPr>
            <a:r>
              <a:rPr lang="en-US" sz="2400" b="1" dirty="0" smtClean="0">
                <a:solidFill>
                  <a:srgbClr val="FF0000"/>
                </a:solidFill>
              </a:rPr>
              <a:t>Husband </a:t>
            </a:r>
            <a:r>
              <a:rPr lang="en-US" sz="2400" b="1" dirty="0">
                <a:solidFill>
                  <a:srgbClr val="FF0000"/>
                </a:solidFill>
              </a:rPr>
              <a:t>and Wife </a:t>
            </a:r>
            <a:r>
              <a:rPr lang="en-US" sz="2400" b="1" dirty="0" smtClean="0">
                <a:solidFill>
                  <a:srgbClr val="FF0000"/>
                </a:solidFill>
              </a:rPr>
              <a:t>: </a:t>
            </a:r>
            <a:r>
              <a:rPr lang="en-US" sz="2000" b="1" dirty="0" smtClean="0">
                <a:solidFill>
                  <a:srgbClr val="FFFF00"/>
                </a:solidFill>
              </a:rPr>
              <a:t>Under old English Law, they were considered as one in the eye of law. Therefore, couldn’t file suit against one an other. Wife couldn’t file suit alone nor she could be sued alone</a:t>
            </a:r>
            <a:r>
              <a:rPr lang="en-US" sz="2000" dirty="0" smtClean="0">
                <a:solidFill>
                  <a:srgbClr val="FFFF00"/>
                </a:solidFill>
              </a:rPr>
              <a:t>. </a:t>
            </a:r>
            <a:r>
              <a:rPr lang="en-US" sz="2000" dirty="0" smtClean="0"/>
              <a:t>Presently, both can file suit against one an other. A married women is under no disability to file a suit or to be sued.</a:t>
            </a:r>
            <a:endParaRPr lang="en-US" sz="2000" dirty="0"/>
          </a:p>
          <a:p>
            <a:pPr marL="276225" indent="-276225">
              <a:spcAft>
                <a:spcPct val="75000"/>
              </a:spcAft>
              <a:buClr>
                <a:srgbClr val="FF9900"/>
              </a:buClr>
              <a:buFontTx/>
              <a:buChar char="•"/>
            </a:pPr>
            <a:r>
              <a:rPr lang="en-US" sz="2400" b="1" dirty="0">
                <a:solidFill>
                  <a:srgbClr val="FF0000"/>
                </a:solidFill>
              </a:rPr>
              <a:t>Convicts :</a:t>
            </a:r>
            <a:r>
              <a:rPr lang="en-US" sz="2400" b="1" dirty="0">
                <a:solidFill>
                  <a:srgbClr val="FFFF00"/>
                </a:solidFill>
              </a:rPr>
              <a:t> </a:t>
            </a:r>
            <a:r>
              <a:rPr lang="en-US" sz="2000" dirty="0" smtClean="0"/>
              <a:t>judgment of penal servitude has been passed. Under previous English Law couldn’t file a suit. </a:t>
            </a:r>
            <a:r>
              <a:rPr lang="en-US" sz="2000" b="1" dirty="0" smtClean="0">
                <a:solidFill>
                  <a:srgbClr val="FFFF00"/>
                </a:solidFill>
              </a:rPr>
              <a:t>Presently, no legal disability</a:t>
            </a:r>
            <a:r>
              <a:rPr lang="en-US" sz="2000" dirty="0" smtClean="0">
                <a:solidFill>
                  <a:srgbClr val="FFFF00"/>
                </a:solidFill>
              </a:rPr>
              <a:t>. </a:t>
            </a:r>
            <a:endParaRPr lang="en-US" sz="2400" b="1" dirty="0">
              <a:solidFill>
                <a:srgbClr val="FFFF00"/>
              </a:solidFill>
            </a:endParaRPr>
          </a:p>
          <a:p>
            <a:pPr>
              <a:spcBef>
                <a:spcPct val="20000"/>
              </a:spcBef>
              <a:spcAft>
                <a:spcPct val="75000"/>
              </a:spcAft>
            </a:pPr>
            <a:endParaRPr lang="en-US" sz="2400" dirty="0"/>
          </a:p>
        </p:txBody>
      </p:sp>
      <p:pic>
        <p:nvPicPr>
          <p:cNvPr id="14341" name="Picture 5" descr="Easy sums, sorts and filt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662" y="881063"/>
            <a:ext cx="914400"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slide(fromTop)">
                                      <p:cBhvr>
                                        <p:cTn id="7" dur="500"/>
                                        <p:tgtEl>
                                          <p:spTgt spid="143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4340">
                                            <p:txEl>
                                              <p:pRg st="1" end="1"/>
                                            </p:txEl>
                                          </p:spTgt>
                                        </p:tgtEl>
                                        <p:attrNameLst>
                                          <p:attrName>style.visibility</p:attrName>
                                        </p:attrNameLst>
                                      </p:cBhvr>
                                      <p:to>
                                        <p:strVal val="visible"/>
                                      </p:to>
                                    </p:set>
                                    <p:animEffect transition="in" filter="slide(fromTop)">
                                      <p:cBhvr>
                                        <p:cTn id="12" dur="500"/>
                                        <p:tgtEl>
                                          <p:spTgt spid="1434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14340">
                                            <p:txEl>
                                              <p:pRg st="2" end="2"/>
                                            </p:txEl>
                                          </p:spTgt>
                                        </p:tgtEl>
                                        <p:attrNameLst>
                                          <p:attrName>style.visibility</p:attrName>
                                        </p:attrNameLst>
                                      </p:cBhvr>
                                      <p:to>
                                        <p:strVal val="visible"/>
                                      </p:to>
                                    </p:set>
                                    <p:animEffect transition="in" filter="slide(fromTop)">
                                      <p:cBhvr>
                                        <p:cTn id="17" dur="500"/>
                                        <p:tgtEl>
                                          <p:spTgt spid="143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595648" y="159957"/>
            <a:ext cx="7772400" cy="1470025"/>
          </a:xfrm>
        </p:spPr>
        <p:txBody>
          <a:bodyPr/>
          <a:lstStyle/>
          <a:p>
            <a:r>
              <a:rPr lang="en-US" dirty="0" smtClean="0"/>
              <a:t>Who cannot be sued</a:t>
            </a:r>
            <a:endParaRPr lang="en-US" dirty="0"/>
          </a:p>
        </p:txBody>
      </p:sp>
      <p:sp>
        <p:nvSpPr>
          <p:cNvPr id="18435" name="Rectangle 3"/>
          <p:cNvSpPr>
            <a:spLocks noGrp="1" noChangeArrowheads="1"/>
          </p:cNvSpPr>
          <p:nvPr>
            <p:ph type="subTitle" idx="1"/>
          </p:nvPr>
        </p:nvSpPr>
        <p:spPr>
          <a:xfrm>
            <a:off x="450761" y="1468192"/>
            <a:ext cx="8409904" cy="4170608"/>
          </a:xfrm>
        </p:spPr>
        <p:txBody>
          <a:bodyPr/>
          <a:lstStyle/>
          <a:p>
            <a:pPr marL="457200" indent="-457200" algn="just">
              <a:buFont typeface="Arial" panose="020B0604020202020204" pitchFamily="34" charset="0"/>
              <a:buChar char="•"/>
            </a:pPr>
            <a:r>
              <a:rPr lang="en-US" sz="2400" b="1" u="sng" dirty="0" smtClean="0">
                <a:solidFill>
                  <a:schemeClr val="tx1"/>
                </a:solidFill>
              </a:rPr>
              <a:t>Sovereign</a:t>
            </a:r>
            <a:r>
              <a:rPr lang="en-US" sz="2400" b="1" dirty="0" smtClean="0">
                <a:solidFill>
                  <a:schemeClr val="tx1"/>
                </a:solidFill>
              </a:rPr>
              <a:t> </a:t>
            </a:r>
            <a:r>
              <a:rPr lang="en-US" sz="2400" b="1" dirty="0" smtClean="0">
                <a:solidFill>
                  <a:srgbClr val="FFFF00"/>
                </a:solidFill>
              </a:rPr>
              <a:t>: </a:t>
            </a:r>
            <a:r>
              <a:rPr lang="en-US" sz="2000" dirty="0" smtClean="0">
                <a:solidFill>
                  <a:srgbClr val="FFFF00"/>
                </a:solidFill>
              </a:rPr>
              <a:t>Usually, Sovereign of every country is immune from any action in Court of Law including Torts. </a:t>
            </a:r>
          </a:p>
          <a:p>
            <a:pPr marL="457200" indent="-457200" algn="just">
              <a:buFont typeface="Arial" panose="020B0604020202020204" pitchFamily="34" charset="0"/>
              <a:buChar char="•"/>
            </a:pPr>
            <a:endParaRPr lang="en-US" sz="2000" dirty="0" smtClean="0">
              <a:solidFill>
                <a:srgbClr val="FFFF00"/>
              </a:solidFill>
            </a:endParaRPr>
          </a:p>
          <a:p>
            <a:pPr marL="457200" indent="-457200" algn="just">
              <a:buFont typeface="Arial" panose="020B0604020202020204" pitchFamily="34" charset="0"/>
              <a:buChar char="•"/>
            </a:pPr>
            <a:r>
              <a:rPr lang="en-US" sz="2000" b="1" dirty="0" smtClean="0">
                <a:solidFill>
                  <a:schemeClr val="tx1"/>
                </a:solidFill>
              </a:rPr>
              <a:t>King : </a:t>
            </a:r>
            <a:r>
              <a:rPr lang="en-US" sz="2000" b="1" dirty="0" smtClean="0">
                <a:solidFill>
                  <a:srgbClr val="FFFF00"/>
                </a:solidFill>
              </a:rPr>
              <a:t>“ King can do no wrong” </a:t>
            </a:r>
            <a:r>
              <a:rPr lang="en-US" sz="2000" dirty="0" smtClean="0">
                <a:solidFill>
                  <a:srgbClr val="FFFF00"/>
                </a:solidFill>
              </a:rPr>
              <a:t>No action of Torts can be filed against king in UK</a:t>
            </a:r>
            <a:r>
              <a:rPr lang="en-US" sz="2000" b="1" dirty="0" smtClean="0">
                <a:solidFill>
                  <a:srgbClr val="FFFF00"/>
                </a:solidFill>
              </a:rPr>
              <a:t>. </a:t>
            </a:r>
          </a:p>
          <a:p>
            <a:pPr marL="457200" indent="-457200" algn="just">
              <a:buFont typeface="Arial" panose="020B0604020202020204" pitchFamily="34" charset="0"/>
              <a:buChar char="•"/>
            </a:pPr>
            <a:endParaRPr lang="en-US" sz="2400" b="1" dirty="0" smtClean="0">
              <a:solidFill>
                <a:schemeClr val="tx1"/>
              </a:solidFill>
            </a:endParaRPr>
          </a:p>
          <a:p>
            <a:pPr marL="457200" indent="-457200" algn="just">
              <a:buFont typeface="Arial" panose="020B0604020202020204" pitchFamily="34" charset="0"/>
              <a:buChar char="•"/>
            </a:pPr>
            <a:r>
              <a:rPr lang="en-US" sz="2400" b="1" u="sng" dirty="0" smtClean="0">
                <a:solidFill>
                  <a:schemeClr val="tx1"/>
                </a:solidFill>
              </a:rPr>
              <a:t>Foreign Sovereign </a:t>
            </a:r>
            <a:r>
              <a:rPr lang="en-US" sz="2400" b="1" dirty="0" smtClean="0">
                <a:solidFill>
                  <a:schemeClr val="tx1"/>
                </a:solidFill>
              </a:rPr>
              <a:t>: </a:t>
            </a:r>
            <a:r>
              <a:rPr lang="en-US" sz="2000" dirty="0">
                <a:solidFill>
                  <a:srgbClr val="FFFF00"/>
                </a:solidFill>
              </a:rPr>
              <a:t>T</a:t>
            </a:r>
            <a:r>
              <a:rPr lang="en-US" sz="2000" dirty="0" smtClean="0">
                <a:solidFill>
                  <a:srgbClr val="FFFF00"/>
                </a:solidFill>
              </a:rPr>
              <a:t>hey cannot be tried into any Court of Law they themselves surrenders to the Courts. (</a:t>
            </a:r>
            <a:r>
              <a:rPr lang="en-US" sz="2000" u="sng" dirty="0" smtClean="0">
                <a:solidFill>
                  <a:srgbClr val="FFFF00"/>
                </a:solidFill>
              </a:rPr>
              <a:t>International Law</a:t>
            </a:r>
            <a:r>
              <a:rPr lang="en-US" sz="2000" dirty="0" smtClean="0">
                <a:solidFill>
                  <a:srgbClr val="FFFF00"/>
                </a:solidFill>
              </a:rPr>
              <a:t>)</a:t>
            </a:r>
          </a:p>
          <a:p>
            <a:pPr marL="457200" indent="-457200" algn="just">
              <a:buFont typeface="Arial" panose="020B0604020202020204" pitchFamily="34" charset="0"/>
              <a:buChar char="•"/>
            </a:pPr>
            <a:endParaRPr lang="en-US" sz="2000" dirty="0" smtClean="0">
              <a:solidFill>
                <a:srgbClr val="FFFF00"/>
              </a:solidFill>
            </a:endParaRPr>
          </a:p>
          <a:p>
            <a:pPr marL="457200" indent="-457200" algn="just">
              <a:buFont typeface="Arial" panose="020B0604020202020204" pitchFamily="34" charset="0"/>
              <a:buChar char="•"/>
            </a:pPr>
            <a:r>
              <a:rPr lang="en-US" sz="2400" b="1" u="sng" dirty="0" smtClean="0">
                <a:solidFill>
                  <a:schemeClr val="tx1"/>
                </a:solidFill>
              </a:rPr>
              <a:t>Ambassadors</a:t>
            </a:r>
            <a:r>
              <a:rPr lang="en-US" sz="2800" b="1" dirty="0" smtClean="0">
                <a:solidFill>
                  <a:schemeClr val="tx1"/>
                </a:solidFill>
              </a:rPr>
              <a:t> : </a:t>
            </a:r>
            <a:r>
              <a:rPr lang="en-US" sz="2000" dirty="0" smtClean="0">
                <a:solidFill>
                  <a:srgbClr val="FFFF00"/>
                </a:solidFill>
              </a:rPr>
              <a:t>Including their families, servants are immune from the jurisdiction of </a:t>
            </a:r>
            <a:r>
              <a:rPr lang="en-US" sz="2000" b="1" u="sng" dirty="0" smtClean="0">
                <a:solidFill>
                  <a:srgbClr val="00CC00"/>
                </a:solidFill>
              </a:rPr>
              <a:t>receiving</a:t>
            </a:r>
            <a:r>
              <a:rPr lang="en-US" sz="2000" dirty="0" smtClean="0">
                <a:solidFill>
                  <a:srgbClr val="FFFF00"/>
                </a:solidFill>
              </a:rPr>
              <a:t> state. However, they can be tried by</a:t>
            </a:r>
            <a:r>
              <a:rPr lang="en-US" sz="2000" b="1" u="sng" dirty="0" smtClean="0">
                <a:solidFill>
                  <a:srgbClr val="FF0000"/>
                </a:solidFill>
              </a:rPr>
              <a:t> sending </a:t>
            </a:r>
            <a:r>
              <a:rPr lang="en-US" sz="2000" dirty="0" smtClean="0">
                <a:solidFill>
                  <a:srgbClr val="FFFF00"/>
                </a:solidFill>
              </a:rPr>
              <a:t>states. (</a:t>
            </a:r>
            <a:r>
              <a:rPr lang="en-US" sz="2000" u="sng" dirty="0">
                <a:solidFill>
                  <a:srgbClr val="FFFF00"/>
                </a:solidFill>
              </a:rPr>
              <a:t>International Law</a:t>
            </a:r>
            <a:r>
              <a:rPr lang="en-US" sz="2000" dirty="0" smtClean="0">
                <a:solidFill>
                  <a:srgbClr val="FFFF00"/>
                </a:solidFill>
              </a:rPr>
              <a:t>)</a:t>
            </a:r>
            <a:endParaRPr lang="en-US" sz="2000" dirty="0" smtClean="0">
              <a:solidFill>
                <a:schemeClr val="tx1"/>
              </a:solidFill>
            </a:endParaRPr>
          </a:p>
          <a:p>
            <a:pPr algn="just"/>
            <a:endParaRPr lang="en-US" sz="2400" b="1" dirty="0">
              <a:solidFill>
                <a:schemeClr val="tx1"/>
              </a:solidFill>
            </a:endParaRPr>
          </a:p>
          <a:p>
            <a:pPr algn="just"/>
            <a:endParaRPr lang="en-US" sz="2400" b="1" dirty="0" smtClean="0">
              <a:solidFill>
                <a:schemeClr val="tx1"/>
              </a:solidFill>
            </a:endParaRPr>
          </a:p>
          <a:p>
            <a:pPr marL="457200" indent="-457200" algn="just">
              <a:buFont typeface="Arial" panose="020B0604020202020204" pitchFamily="34" charset="0"/>
              <a:buChar char="•"/>
            </a:pPr>
            <a:endParaRPr lang="en-US" sz="2400" b="1" dirty="0">
              <a:solidFill>
                <a:schemeClr val="tx1"/>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8435">
                                            <p:txEl>
                                              <p:pRg st="0" end="0"/>
                                            </p:txEl>
                                          </p:spTgt>
                                        </p:tgtEl>
                                        <p:attrNameLst>
                                          <p:attrName>style.visibility</p:attrName>
                                        </p:attrNameLst>
                                      </p:cBhvr>
                                      <p:to>
                                        <p:strVal val="visible"/>
                                      </p:to>
                                    </p:set>
                                    <p:anim calcmode="lin" valueType="num">
                                      <p:cBhvr>
                                        <p:cTn id="13" dur="1000" fill="hold"/>
                                        <p:tgtEl>
                                          <p:spTgt spid="18435">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8435">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8435">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1843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18435">
                                            <p:txEl>
                                              <p:pRg st="2" end="2"/>
                                            </p:txEl>
                                          </p:spTgt>
                                        </p:tgtEl>
                                        <p:attrNameLst>
                                          <p:attrName>style.visibility</p:attrName>
                                        </p:attrNameLst>
                                      </p:cBhvr>
                                      <p:to>
                                        <p:strVal val="visible"/>
                                      </p:to>
                                    </p:set>
                                    <p:anim calcmode="lin" valueType="num">
                                      <p:cBhvr>
                                        <p:cTn id="21" dur="10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18435">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18435">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1843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8435">
                                            <p:txEl>
                                              <p:pRg st="4" end="4"/>
                                            </p:txEl>
                                          </p:spTgt>
                                        </p:tgtEl>
                                        <p:attrNameLst>
                                          <p:attrName>style.visibility</p:attrName>
                                        </p:attrNameLst>
                                      </p:cBhvr>
                                      <p:to>
                                        <p:strVal val="visible"/>
                                      </p:to>
                                    </p:set>
                                    <p:anim calcmode="lin" valueType="num">
                                      <p:cBhvr>
                                        <p:cTn id="29" dur="1000" fill="hold"/>
                                        <p:tgtEl>
                                          <p:spTgt spid="18435">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18435">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18435">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1843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 calcmode="lin" valueType="num">
                                      <p:cBhvr>
                                        <p:cTn id="37" dur="1000" fill="hold"/>
                                        <p:tgtEl>
                                          <p:spTgt spid="18435">
                                            <p:txEl>
                                              <p:pRg st="6" end="6"/>
                                            </p:txEl>
                                          </p:spTgt>
                                        </p:tgtEl>
                                        <p:attrNameLst>
                                          <p:attrName>ppt_w</p:attrName>
                                        </p:attrNameLst>
                                      </p:cBhvr>
                                      <p:tavLst>
                                        <p:tav tm="0">
                                          <p:val>
                                            <p:fltVal val="0"/>
                                          </p:val>
                                        </p:tav>
                                        <p:tav tm="100000">
                                          <p:val>
                                            <p:strVal val="#ppt_w"/>
                                          </p:val>
                                        </p:tav>
                                      </p:tavLst>
                                    </p:anim>
                                    <p:anim calcmode="lin" valueType="num">
                                      <p:cBhvr>
                                        <p:cTn id="38" dur="1000" fill="hold"/>
                                        <p:tgtEl>
                                          <p:spTgt spid="18435">
                                            <p:txEl>
                                              <p:pRg st="6" end="6"/>
                                            </p:txEl>
                                          </p:spTgt>
                                        </p:tgtEl>
                                        <p:attrNameLst>
                                          <p:attrName>ppt_h</p:attrName>
                                        </p:attrNameLst>
                                      </p:cBhvr>
                                      <p:tavLst>
                                        <p:tav tm="0">
                                          <p:val>
                                            <p:fltVal val="0"/>
                                          </p:val>
                                        </p:tav>
                                        <p:tav tm="100000">
                                          <p:val>
                                            <p:strVal val="#ppt_h"/>
                                          </p:val>
                                        </p:tav>
                                      </p:tavLst>
                                    </p:anim>
                                    <p:anim calcmode="lin" valueType="num">
                                      <p:cBhvr>
                                        <p:cTn id="39" dur="1000" fill="hold"/>
                                        <p:tgtEl>
                                          <p:spTgt spid="18435">
                                            <p:txEl>
                                              <p:pRg st="6" end="6"/>
                                            </p:txEl>
                                          </p:spTgt>
                                        </p:tgtEl>
                                        <p:attrNameLst>
                                          <p:attrName>style.rotation</p:attrName>
                                        </p:attrNameLst>
                                      </p:cBhvr>
                                      <p:tavLst>
                                        <p:tav tm="0">
                                          <p:val>
                                            <p:fltVal val="90"/>
                                          </p:val>
                                        </p:tav>
                                        <p:tav tm="100000">
                                          <p:val>
                                            <p:fltVal val="0"/>
                                          </p:val>
                                        </p:tav>
                                      </p:tavLst>
                                    </p:anim>
                                    <p:animEffect transition="in" filter="fade">
                                      <p:cBhvr>
                                        <p:cTn id="40" dur="1000"/>
                                        <p:tgtEl>
                                          <p:spTgt spid="18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595648" y="159957"/>
            <a:ext cx="7772400" cy="1470025"/>
          </a:xfrm>
        </p:spPr>
        <p:txBody>
          <a:bodyPr/>
          <a:lstStyle/>
          <a:p>
            <a:r>
              <a:rPr lang="en-US" dirty="0" smtClean="0"/>
              <a:t>Who cannot be sued</a:t>
            </a:r>
            <a:endParaRPr lang="en-US" dirty="0"/>
          </a:p>
        </p:txBody>
      </p:sp>
      <p:sp>
        <p:nvSpPr>
          <p:cNvPr id="18435" name="Rectangle 3"/>
          <p:cNvSpPr>
            <a:spLocks noGrp="1" noChangeArrowheads="1"/>
          </p:cNvSpPr>
          <p:nvPr>
            <p:ph type="subTitle" idx="1"/>
          </p:nvPr>
        </p:nvSpPr>
        <p:spPr>
          <a:xfrm>
            <a:off x="450761" y="1468192"/>
            <a:ext cx="8409904" cy="4170608"/>
          </a:xfrm>
        </p:spPr>
        <p:txBody>
          <a:bodyPr/>
          <a:lstStyle/>
          <a:p>
            <a:pPr marL="457200" indent="-457200" algn="just">
              <a:buFont typeface="Arial" panose="020B0604020202020204" pitchFamily="34" charset="0"/>
              <a:buChar char="•"/>
            </a:pPr>
            <a:r>
              <a:rPr lang="en-US" sz="2400" b="1" dirty="0">
                <a:solidFill>
                  <a:schemeClr val="tx1"/>
                </a:solidFill>
              </a:rPr>
              <a:t>Public Officials </a:t>
            </a:r>
            <a:r>
              <a:rPr lang="en-US" sz="2400" b="1" dirty="0" smtClean="0">
                <a:solidFill>
                  <a:schemeClr val="tx1"/>
                </a:solidFill>
              </a:rPr>
              <a:t>: </a:t>
            </a:r>
            <a:r>
              <a:rPr lang="en-US" sz="2000" b="1" dirty="0" smtClean="0">
                <a:solidFill>
                  <a:schemeClr val="accent4">
                    <a:lumMod val="25000"/>
                  </a:schemeClr>
                </a:solidFill>
              </a:rPr>
              <a:t>(acts done under the authority of State) </a:t>
            </a:r>
            <a:r>
              <a:rPr lang="en-US" sz="2000" b="1" dirty="0" smtClean="0">
                <a:solidFill>
                  <a:srgbClr val="FFFF00"/>
                </a:solidFill>
              </a:rPr>
              <a:t>Not liable personally for the torts committed by them in their Official Capacity. </a:t>
            </a:r>
            <a:endParaRPr lang="en-US" sz="2400" b="1" dirty="0">
              <a:solidFill>
                <a:schemeClr val="tx1"/>
              </a:solidFill>
            </a:endParaRPr>
          </a:p>
          <a:p>
            <a:pPr marL="457200" indent="-457200" algn="just">
              <a:buFont typeface="Arial" panose="020B0604020202020204" pitchFamily="34" charset="0"/>
              <a:buChar char="•"/>
            </a:pPr>
            <a:r>
              <a:rPr lang="en-US" sz="2400" b="1" dirty="0">
                <a:solidFill>
                  <a:schemeClr val="tx1"/>
                </a:solidFill>
              </a:rPr>
              <a:t>Infants/ Minor </a:t>
            </a:r>
            <a:r>
              <a:rPr lang="en-US" sz="2400" b="1" dirty="0" smtClean="0">
                <a:solidFill>
                  <a:schemeClr val="tx1"/>
                </a:solidFill>
              </a:rPr>
              <a:t>: </a:t>
            </a:r>
            <a:r>
              <a:rPr lang="en-US" sz="2000" b="1" dirty="0" smtClean="0">
                <a:solidFill>
                  <a:srgbClr val="FFFF00"/>
                </a:solidFill>
              </a:rPr>
              <a:t>can be sued through their Guardian/ Next friend only</a:t>
            </a:r>
            <a:endParaRPr lang="en-US" sz="2400" b="1" dirty="0">
              <a:solidFill>
                <a:schemeClr val="tx1"/>
              </a:solidFill>
            </a:endParaRPr>
          </a:p>
          <a:p>
            <a:pPr marL="457200" indent="-457200" algn="just">
              <a:buFont typeface="Arial" panose="020B0604020202020204" pitchFamily="34" charset="0"/>
              <a:buChar char="•"/>
            </a:pPr>
            <a:r>
              <a:rPr lang="en-US" sz="2400" b="1" dirty="0" smtClean="0">
                <a:solidFill>
                  <a:schemeClr val="tx1"/>
                </a:solidFill>
              </a:rPr>
              <a:t>Lunatics : </a:t>
            </a:r>
            <a:r>
              <a:rPr lang="en-US" sz="2000" dirty="0" smtClean="0">
                <a:solidFill>
                  <a:srgbClr val="FFFF00"/>
                </a:solidFill>
              </a:rPr>
              <a:t>Capacity to be sued depends upon nature of their </a:t>
            </a:r>
            <a:r>
              <a:rPr lang="en-US" sz="2000" b="1" u="sng" dirty="0" smtClean="0">
                <a:solidFill>
                  <a:srgbClr val="00B0F0"/>
                </a:solidFill>
              </a:rPr>
              <a:t>mental illness</a:t>
            </a:r>
            <a:r>
              <a:rPr lang="en-US" sz="2000" dirty="0" smtClean="0">
                <a:solidFill>
                  <a:srgbClr val="FFFF00"/>
                </a:solidFill>
              </a:rPr>
              <a:t>. In case of disease of permanent nature, they cannot be sued. However, in other cases, through Guardian.</a:t>
            </a:r>
          </a:p>
          <a:p>
            <a:pPr marL="457200" indent="-457200">
              <a:buFont typeface="Wingdings" panose="05000000000000000000" pitchFamily="2" charset="2"/>
              <a:buChar char="v"/>
            </a:pPr>
            <a:r>
              <a:rPr lang="en-US" sz="2000" b="1" dirty="0" err="1" smtClean="0">
                <a:solidFill>
                  <a:schemeClr val="tx1"/>
                </a:solidFill>
              </a:rPr>
              <a:t>Drunkness</a:t>
            </a:r>
            <a:endParaRPr lang="en-US" sz="2000" b="1" dirty="0" smtClean="0">
              <a:solidFill>
                <a:schemeClr val="tx1"/>
              </a:solidFill>
            </a:endParaRPr>
          </a:p>
          <a:p>
            <a:r>
              <a:rPr lang="en-US" sz="2000" b="1" dirty="0">
                <a:solidFill>
                  <a:schemeClr val="tx1"/>
                </a:solidFill>
              </a:rPr>
              <a:t> </a:t>
            </a:r>
            <a:r>
              <a:rPr lang="en-US" sz="2000" b="1" dirty="0" smtClean="0">
                <a:solidFill>
                  <a:schemeClr val="tx1"/>
                </a:solidFill>
              </a:rPr>
              <a:t>     </a:t>
            </a:r>
            <a:r>
              <a:rPr lang="en-US" sz="2000" dirty="0">
                <a:solidFill>
                  <a:srgbClr val="FFFF00"/>
                </a:solidFill>
              </a:rPr>
              <a:t>T</a:t>
            </a:r>
            <a:r>
              <a:rPr lang="en-US" sz="2000" dirty="0" smtClean="0">
                <a:solidFill>
                  <a:srgbClr val="FFFF00"/>
                </a:solidFill>
              </a:rPr>
              <a:t>he condition of individual is like that of lunatic but it is not an   excuse. If intoxicated </a:t>
            </a:r>
            <a:r>
              <a:rPr lang="en-US" sz="2000" b="1" u="sng" dirty="0" smtClean="0">
                <a:solidFill>
                  <a:srgbClr val="C00000"/>
                </a:solidFill>
              </a:rPr>
              <a:t>against his own consent</a:t>
            </a:r>
            <a:r>
              <a:rPr lang="en-US" sz="2000" dirty="0" smtClean="0">
                <a:solidFill>
                  <a:srgbClr val="FFFF00"/>
                </a:solidFill>
              </a:rPr>
              <a:t>, cannot be sued otherwise </a:t>
            </a:r>
            <a:r>
              <a:rPr lang="en-US" sz="2000" b="1" u="sng" dirty="0" smtClean="0">
                <a:solidFill>
                  <a:srgbClr val="00CC00"/>
                </a:solidFill>
              </a:rPr>
              <a:t>he will be liable </a:t>
            </a:r>
            <a:r>
              <a:rPr lang="en-US" sz="2000" dirty="0" smtClean="0">
                <a:solidFill>
                  <a:srgbClr val="FFFF00"/>
                </a:solidFill>
              </a:rPr>
              <a:t>and can be sued. </a:t>
            </a:r>
            <a:endParaRPr lang="en-US" sz="2400" b="1" dirty="0">
              <a:solidFill>
                <a:schemeClr val="tx1"/>
              </a:solidFill>
            </a:endParaRPr>
          </a:p>
          <a:p>
            <a:pPr algn="just"/>
            <a:endParaRPr lang="en-US" sz="2400" b="1" dirty="0" smtClean="0">
              <a:solidFill>
                <a:schemeClr val="tx1"/>
              </a:solidFill>
            </a:endParaRPr>
          </a:p>
          <a:p>
            <a:pPr marL="457200" indent="-457200" algn="just">
              <a:buFont typeface="Arial" panose="020B0604020202020204" pitchFamily="34" charset="0"/>
              <a:buChar char="•"/>
            </a:pPr>
            <a:endParaRPr lang="en-US" sz="2400" b="1" dirty="0">
              <a:solidFill>
                <a:schemeClr val="tx1"/>
              </a:solidFill>
            </a:endParaRPr>
          </a:p>
        </p:txBody>
      </p:sp>
    </p:spTree>
    <p:extLst>
      <p:ext uri="{BB962C8B-B14F-4D97-AF65-F5344CB8AC3E}">
        <p14:creationId xmlns:p14="http://schemas.microsoft.com/office/powerpoint/2010/main" val="1459057632"/>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18435">
                                            <p:txEl>
                                              <p:pRg st="0" end="0"/>
                                            </p:txEl>
                                          </p:spTgt>
                                        </p:tgtEl>
                                        <p:attrNameLst>
                                          <p:attrName>style.visibility</p:attrName>
                                        </p:attrNameLst>
                                      </p:cBhvr>
                                      <p:to>
                                        <p:strVal val="visible"/>
                                      </p:to>
                                    </p:set>
                                    <p:animEffect transition="in" filter="circle(in)">
                                      <p:cBhvr>
                                        <p:cTn id="13" dur="2000"/>
                                        <p:tgtEl>
                                          <p:spTgt spid="1843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18435">
                                            <p:txEl>
                                              <p:pRg st="1" end="1"/>
                                            </p:txEl>
                                          </p:spTgt>
                                        </p:tgtEl>
                                        <p:attrNameLst>
                                          <p:attrName>style.visibility</p:attrName>
                                        </p:attrNameLst>
                                      </p:cBhvr>
                                      <p:to>
                                        <p:strVal val="visible"/>
                                      </p:to>
                                    </p:set>
                                    <p:animEffect transition="in" filter="circle(in)">
                                      <p:cBhvr>
                                        <p:cTn id="18" dur="2000"/>
                                        <p:tgtEl>
                                          <p:spTgt spid="1843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18435">
                                            <p:txEl>
                                              <p:pRg st="2" end="2"/>
                                            </p:txEl>
                                          </p:spTgt>
                                        </p:tgtEl>
                                        <p:attrNameLst>
                                          <p:attrName>style.visibility</p:attrName>
                                        </p:attrNameLst>
                                      </p:cBhvr>
                                      <p:to>
                                        <p:strVal val="visible"/>
                                      </p:to>
                                    </p:set>
                                    <p:animEffect transition="in" filter="circle(in)">
                                      <p:cBhvr>
                                        <p:cTn id="23" dur="2000"/>
                                        <p:tgtEl>
                                          <p:spTgt spid="1843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18435">
                                            <p:txEl>
                                              <p:pRg st="3" end="3"/>
                                            </p:txEl>
                                          </p:spTgt>
                                        </p:tgtEl>
                                        <p:attrNameLst>
                                          <p:attrName>style.visibility</p:attrName>
                                        </p:attrNameLst>
                                      </p:cBhvr>
                                      <p:to>
                                        <p:strVal val="visible"/>
                                      </p:to>
                                    </p:set>
                                    <p:animEffect transition="in" filter="circle(in)">
                                      <p:cBhvr>
                                        <p:cTn id="28" dur="2000"/>
                                        <p:tgtEl>
                                          <p:spTgt spid="1843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18435">
                                            <p:txEl>
                                              <p:pRg st="4" end="4"/>
                                            </p:txEl>
                                          </p:spTgt>
                                        </p:tgtEl>
                                        <p:attrNameLst>
                                          <p:attrName>style.visibility</p:attrName>
                                        </p:attrNameLst>
                                      </p:cBhvr>
                                      <p:to>
                                        <p:strVal val="visible"/>
                                      </p:to>
                                    </p:set>
                                    <p:animEffect transition="in" filter="circle(in)">
                                      <p:cBhvr>
                                        <p:cTn id="33" dur="20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			</a:t>
            </a:r>
          </a:p>
        </p:txBody>
      </p:sp>
      <p:sp>
        <p:nvSpPr>
          <p:cNvPr id="16387" name="Rectangle 3"/>
          <p:cNvSpPr>
            <a:spLocks noGrp="1" noChangeArrowheads="1"/>
          </p:cNvSpPr>
          <p:nvPr>
            <p:ph type="body" idx="1"/>
          </p:nvPr>
        </p:nvSpPr>
        <p:spPr>
          <a:xfrm>
            <a:off x="214313" y="865188"/>
            <a:ext cx="8431213" cy="4659312"/>
          </a:xfrm>
          <a:solidFill>
            <a:schemeClr val="accent2">
              <a:lumMod val="50000"/>
            </a:schemeClr>
          </a:solidFill>
          <a:ln>
            <a:solidFill>
              <a:srgbClr val="FF000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3">
            <a:schemeClr val="lt1"/>
          </a:lnRef>
          <a:fillRef idx="1">
            <a:schemeClr val="dk1"/>
          </a:fillRef>
          <a:effectRef idx="1">
            <a:schemeClr val="dk1"/>
          </a:effectRef>
          <a:fontRef idx="minor">
            <a:schemeClr val="lt1"/>
          </a:fontRef>
        </p:style>
        <p:txBody>
          <a:bodyPr/>
          <a:lstStyle/>
          <a:p>
            <a:pPr marL="233363" indent="-233363" algn="ctr">
              <a:spcAft>
                <a:spcPct val="75000"/>
              </a:spcAft>
              <a:buClr>
                <a:srgbClr val="FF9900"/>
              </a:buClr>
              <a:buFontTx/>
              <a:buChar char="•"/>
            </a:pPr>
            <a:endParaRPr lang="en-US" sz="2400" dirty="0"/>
          </a:p>
          <a:p>
            <a:pPr marL="233363" indent="-233363" algn="ctr">
              <a:spcAft>
                <a:spcPct val="75000"/>
              </a:spcAft>
              <a:buClr>
                <a:srgbClr val="FF9900"/>
              </a:buClr>
              <a:buFontTx/>
              <a:buChar char="•"/>
            </a:pPr>
            <a:endParaRPr lang="en-US" sz="2400" dirty="0"/>
          </a:p>
          <a:p>
            <a:pPr marL="233363" indent="-233363" algn="ctr">
              <a:spcAft>
                <a:spcPct val="75000"/>
              </a:spcAft>
              <a:buClr>
                <a:srgbClr val="FF9900"/>
              </a:buClr>
              <a:buFontTx/>
              <a:buChar char="•"/>
            </a:pPr>
            <a:endParaRPr lang="en-US" sz="2400" dirty="0"/>
          </a:p>
          <a:p>
            <a:pPr marL="0" indent="0" algn="ctr">
              <a:spcAft>
                <a:spcPct val="75000"/>
              </a:spcAft>
              <a:buClr>
                <a:srgbClr val="FF9900"/>
              </a:buClr>
            </a:pPr>
            <a:r>
              <a:rPr lang="en-US" sz="3200" b="1" dirty="0" smtClean="0"/>
              <a:t>THANK YOU</a:t>
            </a:r>
            <a:endParaRPr lang="en-US" sz="3200" b="1" dirty="0"/>
          </a:p>
        </p:txBody>
      </p:sp>
    </p:spTree>
    <p:extLst>
      <p:ext uri="{BB962C8B-B14F-4D97-AF65-F5344CB8AC3E}">
        <p14:creationId xmlns:p14="http://schemas.microsoft.com/office/powerpoint/2010/main" val="2757521702"/>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6387">
                                            <p:txEl>
                                              <p:pRg st="3" end="3"/>
                                            </p:txEl>
                                          </p:spTgt>
                                        </p:tgtEl>
                                        <p:attrNameLst>
                                          <p:attrName>style.visibility</p:attrName>
                                        </p:attrNameLst>
                                      </p:cBhvr>
                                      <p:to>
                                        <p:strVal val="visible"/>
                                      </p:to>
                                    </p:set>
                                    <p:animEffect transition="in" filter="slide(fromTop)">
                                      <p:cBhvr>
                                        <p:cTn id="7"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theme/theme1.xml><?xml version="1.0" encoding="utf-8"?>
<a:theme xmlns:a="http://schemas.openxmlformats.org/drawingml/2006/main" name="1_Default Design">
  <a:themeElements>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BACAEF3-1D83-4032-A9F2-70837A54E426}">
  <ds:schemaRefs>
    <ds:schemaRef ds:uri="http://schemas.microsoft.com/office/2006/metadata/longProperties"/>
  </ds:schemaRefs>
</ds:datastoreItem>
</file>

<file path=customXml/itemProps2.xml><?xml version="1.0" encoding="utf-8"?>
<ds:datastoreItem xmlns:ds="http://schemas.openxmlformats.org/officeDocument/2006/customXml" ds:itemID="{EFF724DD-BC7D-4403-BD9D-75B8F6D2B4A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Training presentation Access 2007—Datasheets II Sum, sort, filter, and find your data</Template>
  <TotalTime>0</TotalTime>
  <Words>597</Words>
  <Application>Microsoft Office PowerPoint</Application>
  <PresentationFormat>On-screen Show (4:3)</PresentationFormat>
  <Paragraphs>42</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Tahoma</vt:lpstr>
      <vt:lpstr>Wingdings</vt:lpstr>
      <vt:lpstr>1_Default Design</vt:lpstr>
      <vt:lpstr>Who Cannot Sue  Who Cannot be sued </vt:lpstr>
      <vt:lpstr>Who Cannot Sue</vt:lpstr>
      <vt:lpstr>Continued…</vt:lpstr>
      <vt:lpstr>Who cannot be sued</vt:lpstr>
      <vt:lpstr>Who cannot be sued</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2020-03-30T09:07:19Z</dcterms:created>
  <dcterms:modified xsi:type="dcterms:W3CDTF">2020-05-01T09:59:45Z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TC028276269991</vt:lpwstr>
  </property>
</Properties>
</file>