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92" r:id="rId3"/>
    <p:sldId id="304" r:id="rId4"/>
    <p:sldId id="306" r:id="rId5"/>
    <p:sldId id="308" r:id="rId6"/>
    <p:sldId id="303" r:id="rId7"/>
    <p:sldId id="293" r:id="rId8"/>
    <p:sldId id="297" r:id="rId9"/>
    <p:sldId id="298" r:id="rId10"/>
    <p:sldId id="299" r:id="rId11"/>
    <p:sldId id="286" r:id="rId12"/>
    <p:sldId id="282" r:id="rId13"/>
    <p:sldId id="287" r:id="rId14"/>
    <p:sldId id="290" r:id="rId15"/>
    <p:sldId id="289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5B91C-5456-4AFA-9DCE-A8B838AC633F}" type="doc">
      <dgm:prSet loTypeId="urn:microsoft.com/office/officeart/2005/8/layout/process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BDE9CDE-74C7-4656-B8BB-3E466FCAE718}" type="pres">
      <dgm:prSet presAssocID="{D865B91C-5456-4AFA-9DCE-A8B838AC633F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956D6-153D-4EAC-B5C3-F13135AD36AB}" type="presOf" srcId="{D865B91C-5456-4AFA-9DCE-A8B838AC633F}" destId="{1BDE9CDE-74C7-4656-B8BB-3E466FCAE718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65B91C-5456-4AFA-9DCE-A8B838AC633F}" type="doc">
      <dgm:prSet loTypeId="urn:microsoft.com/office/officeart/2005/8/layout/process2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1BDE9CDE-74C7-4656-B8BB-3E466FCAE718}" type="pres">
      <dgm:prSet presAssocID="{D865B91C-5456-4AFA-9DCE-A8B838AC633F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60C0C-1733-4FA9-9E5D-2F03878BD841}" type="presOf" srcId="{D865B91C-5456-4AFA-9DCE-A8B838AC633F}" destId="{1BDE9CDE-74C7-4656-B8BB-3E466FCAE718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8EB8F-6434-4632-B476-BBB475C92FFC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26B5C-308C-49EB-8CA8-33667F9C51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4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3B6BADE-01B2-4BA4-8FD4-DFFD394FBCA3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BC27-34C1-4B36-88CC-615D58FB62F3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E9A5-1ADE-49A6-A1C4-75D2E9EA38B7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F9FF90-3BB7-4B68-A574-2277B208B5C2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D4715F-9C04-49A3-9415-BCDE6F5424D9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C133B2-F96A-49B3-A08A-2472F9861FE0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C4B2FD4-9668-4644-B3CE-AE5EBC97CBE3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83D8-117D-4303-B86F-25B691F294E6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CD5703-75AF-45D6-A64F-2209C2B349F2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7B0A601-01DA-4C85-A29B-F96A74D5E253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620D84-9DB4-44DD-B2B3-040D9FF0CCF9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DB0F98-3D39-4C77-AB42-EA1D4D2185B1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905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Bernard MT Condensed" pitchFamily="18" charset="0"/>
              </a:rPr>
              <a:t>Bread Proofing	</a:t>
            </a:r>
            <a:endParaRPr lang="en-US" sz="5400" dirty="0">
              <a:latin typeface="Bernard MT Condensed" pitchFamily="18" charset="0"/>
            </a:endParaRPr>
          </a:p>
        </p:txBody>
      </p:sp>
      <p:pic>
        <p:nvPicPr>
          <p:cNvPr id="8" name="Content Placeholder 7" descr="purpose-proofing-dough-800x8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2438400"/>
            <a:ext cx="3733800" cy="3029309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4572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Critical Points for Proofing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2667000"/>
            <a:ext cx="7010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Over Proofing</a:t>
            </a:r>
          </a:p>
          <a:p>
            <a:endParaRPr lang="en-US" sz="4000" b="1" dirty="0" smtClean="0"/>
          </a:p>
          <a:p>
            <a:endParaRPr lang="en-US" sz="4000" b="1" dirty="0" smtClean="0"/>
          </a:p>
          <a:p>
            <a:r>
              <a:rPr lang="en-US" sz="4000" b="1" dirty="0" smtClean="0"/>
              <a:t>Under Proofing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99032"/>
          </a:xfrm>
        </p:spPr>
        <p:txBody>
          <a:bodyPr/>
          <a:lstStyle/>
          <a:p>
            <a:r>
              <a:rPr lang="en-US" b="1" dirty="0" smtClean="0"/>
              <a:t>Over Proofing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6019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3048000"/>
            <a:ext cx="8229600" cy="139903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Bread are over from the pan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Bread are not proper shape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Cracks are present on the bread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Poor flavor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 Proofing</a:t>
            </a:r>
            <a:endParaRPr lang="en-US" b="1" dirty="0"/>
          </a:p>
        </p:txBody>
      </p:sp>
      <p:pic>
        <p:nvPicPr>
          <p:cNvPr id="5" name="Content Placeholder 4" descr="over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81200"/>
            <a:ext cx="4129087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 descr="over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00200"/>
            <a:ext cx="4572000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399032"/>
          </a:xfrm>
        </p:spPr>
        <p:txBody>
          <a:bodyPr/>
          <a:lstStyle/>
          <a:p>
            <a:r>
              <a:rPr lang="en-US" b="1" dirty="0" smtClean="0"/>
              <a:t>Under Proofing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6019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3048000"/>
            <a:ext cx="8229600" cy="139903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Bread are crumby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Bread loose the texture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Bread are de </a:t>
            </a:r>
            <a:r>
              <a:rPr lang="en-US" sz="2800" b="1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shapped</a:t>
            </a: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800" b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84632" lvl="0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800" dirty="0" smtClean="0"/>
              <a:t>     Crust broken</a:t>
            </a:r>
          </a:p>
          <a:p>
            <a:pPr marL="484632" lvl="0">
              <a:spcBef>
                <a:spcPct val="0"/>
              </a:spcBef>
              <a:defRPr/>
            </a:pPr>
            <a:endParaRPr lang="en-US" sz="2800" dirty="0" smtClean="0"/>
          </a:p>
          <a:p>
            <a:pPr marL="484632" lvl="0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800" dirty="0" smtClean="0"/>
              <a:t>     Poor flavor</a:t>
            </a:r>
            <a:endParaRPr lang="en-US" sz="2800" b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Bread</a:t>
            </a:r>
            <a:r>
              <a:rPr kumimoji="0" lang="en-US" sz="2800" b="1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are not proper volume</a:t>
            </a:r>
            <a:endParaRPr kumimoji="0" lang="en-US" sz="28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Under Proofing</a:t>
            </a:r>
            <a:endParaRPr lang="en-US" b="1" dirty="0"/>
          </a:p>
        </p:txBody>
      </p:sp>
      <p:pic>
        <p:nvPicPr>
          <p:cNvPr id="5" name="Content Placeholder 4" descr="under proofing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52600"/>
            <a:ext cx="4419600" cy="48936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under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600200"/>
            <a:ext cx="39624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04800"/>
            <a:ext cx="8062912" cy="1470025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n-US" sz="42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Proper</a:t>
            </a: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Proofing    </a:t>
            </a: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proper proofing 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83058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37506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Proofing Test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220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400" b="1" dirty="0" smtClean="0"/>
              <a:t>Test Is done by Thumb Impression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What is proofing: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72000"/>
          </a:xfrm>
        </p:spPr>
        <p:txBody>
          <a:bodyPr>
            <a:normAutofit fontScale="25000" lnSpcReduction="20000"/>
          </a:bodyPr>
          <a:lstStyle/>
          <a:p>
            <a:r>
              <a:rPr lang="en-US" sz="12800" b="1" dirty="0" smtClean="0"/>
              <a:t>Proofing is a method of leavening</a:t>
            </a:r>
          </a:p>
          <a:p>
            <a:pPr>
              <a:buNone/>
            </a:pPr>
            <a:endParaRPr lang="en-US" sz="12800" b="1" dirty="0" smtClean="0"/>
          </a:p>
          <a:p>
            <a:r>
              <a:rPr lang="en-US" sz="12800" b="1" dirty="0"/>
              <a:t>Proofing means to allow the bread dough to rise at elevated humidity and temperature</a:t>
            </a:r>
          </a:p>
          <a:p>
            <a:pPr>
              <a:buNone/>
            </a:pPr>
            <a:endParaRPr lang="en-US" sz="12800" b="1" dirty="0" smtClean="0"/>
          </a:p>
          <a:p>
            <a:endParaRPr lang="en-US" sz="12800" b="1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600" dirty="0" smtClean="0"/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 </a:t>
            </a:r>
          </a:p>
          <a:p>
            <a:pPr>
              <a:buNone/>
            </a:pPr>
            <a:endParaRPr lang="en-US" sz="3600" b="1" dirty="0" smtClean="0"/>
          </a:p>
          <a:p>
            <a:pPr algn="just"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752600"/>
            <a:ext cx="609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          </a:t>
            </a:r>
            <a:r>
              <a:rPr lang="en-US" sz="3600" b="1" dirty="0" smtClean="0"/>
              <a:t>Intermediate Proofing</a:t>
            </a:r>
          </a:p>
          <a:p>
            <a:pPr>
              <a:buFont typeface="Wingdings" pitchFamily="2" charset="2"/>
              <a:buChar char="q"/>
            </a:pPr>
            <a:endParaRPr lang="en-US" sz="3600" b="1" dirty="0" smtClean="0"/>
          </a:p>
          <a:p>
            <a:pPr>
              <a:buFont typeface="Wingdings" pitchFamily="2" charset="2"/>
              <a:buChar char="q"/>
            </a:pPr>
            <a:endParaRPr lang="en-US" sz="3600" b="1" dirty="0" smtClean="0"/>
          </a:p>
          <a:p>
            <a:pPr>
              <a:buFont typeface="Wingdings" pitchFamily="2" charset="2"/>
              <a:buChar char="q"/>
            </a:pPr>
            <a:endParaRPr lang="en-US" sz="3600" b="1" dirty="0" smtClean="0"/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      Final Proofing</a:t>
            </a:r>
            <a:endParaRPr lang="en-US" sz="2400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990600" y="3810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 Types of Proofing</a:t>
            </a:r>
          </a:p>
        </p:txBody>
      </p:sp>
    </p:spTree>
    <p:extLst>
      <p:ext uri="{BB962C8B-B14F-4D97-AF65-F5344CB8AC3E}">
        <p14:creationId xmlns:p14="http://schemas.microsoft.com/office/powerpoint/2010/main" val="3985448620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752600"/>
            <a:ext cx="6096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3600" b="1" dirty="0" smtClean="0"/>
              <a:t>Intermediate Proofing</a:t>
            </a:r>
            <a:endParaRPr lang="en-US" sz="2400" b="1" dirty="0" smtClean="0"/>
          </a:p>
          <a:p>
            <a:endParaRPr lang="en-US" sz="2000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        </a:t>
            </a:r>
            <a:r>
              <a:rPr lang="en-US" sz="2400" b="1" dirty="0" smtClean="0"/>
              <a:t>It  compensate the loss of co</a:t>
            </a:r>
            <a:r>
              <a:rPr lang="en-US" sz="1200" b="1" dirty="0" smtClean="0"/>
              <a:t>2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        At 37c°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b="1" dirty="0" smtClean="0"/>
              <a:t>        Relative humidity 75%</a:t>
            </a:r>
          </a:p>
          <a:p>
            <a:pPr algn="just">
              <a:buNone/>
            </a:pPr>
            <a:r>
              <a:rPr lang="en-US" sz="2400" b="1" dirty="0" smtClean="0"/>
              <a:t>       	for 10-20 minutes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3810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 Types of Proofing</a:t>
            </a:r>
          </a:p>
        </p:txBody>
      </p:sp>
    </p:spTree>
    <p:extLst>
      <p:ext uri="{BB962C8B-B14F-4D97-AF65-F5344CB8AC3E}">
        <p14:creationId xmlns:p14="http://schemas.microsoft.com/office/powerpoint/2010/main" val="243513506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Final Proofing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133600"/>
            <a:ext cx="8229600" cy="4525963"/>
          </a:xfrm>
          <a:prstGeom prst="rect">
            <a:avLst/>
          </a:prstGeom>
        </p:spPr>
        <p:txBody>
          <a:bodyPr/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Final Proofing at Temp 35c° to 37c°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Relative Humidity 85%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lang="en-US" sz="3000" b="1" dirty="0" smtClean="0"/>
              <a:t>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000" b="1" dirty="0" smtClean="0"/>
              <a:t>for 60 minute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of proofing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82808"/>
            <a:ext cx="8839200" cy="3908392"/>
          </a:xfrm>
        </p:spPr>
        <p:txBody>
          <a:bodyPr/>
          <a:lstStyle/>
          <a:p>
            <a:r>
              <a:rPr lang="en-US" sz="3600" b="1" dirty="0" smtClean="0"/>
              <a:t>Increase the volume</a:t>
            </a:r>
          </a:p>
          <a:p>
            <a:r>
              <a:rPr lang="en-US" sz="3600" b="1" dirty="0" smtClean="0"/>
              <a:t>Improve Flavor</a:t>
            </a:r>
          </a:p>
          <a:p>
            <a:r>
              <a:rPr lang="en-US" sz="3600" b="1" dirty="0" smtClean="0"/>
              <a:t>Relax the dough</a:t>
            </a:r>
          </a:p>
          <a:p>
            <a:r>
              <a:rPr lang="en-US" sz="3600" b="1" dirty="0" smtClean="0"/>
              <a:t>Proper  shape and Texture</a:t>
            </a:r>
          </a:p>
          <a:p>
            <a:r>
              <a:rPr lang="en-US" sz="3600" b="1" dirty="0" smtClean="0"/>
              <a:t>Redistribution of moisture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3987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What Happen in Proofing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Proofing starch converted sugar and dextrin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Yeast produce the co</a:t>
            </a:r>
            <a:r>
              <a:rPr lang="en-US" sz="1800" b="1" dirty="0" smtClean="0"/>
              <a:t>2</a:t>
            </a:r>
            <a:r>
              <a:rPr lang="en-US" b="1" dirty="0" smtClean="0"/>
              <a:t> and alcohol </a:t>
            </a:r>
          </a:p>
          <a:p>
            <a:endParaRPr lang="en-US" b="1" dirty="0" smtClean="0"/>
          </a:p>
          <a:p>
            <a:r>
              <a:rPr lang="en-US" b="1" dirty="0" smtClean="0"/>
              <a:t>Co</a:t>
            </a:r>
            <a:r>
              <a:rPr lang="en-US" sz="1800" b="1" dirty="0" smtClean="0"/>
              <a:t>2</a:t>
            </a:r>
            <a:r>
              <a:rPr lang="en-US" b="1" dirty="0" smtClean="0"/>
              <a:t> Diffuse into the dough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Dough Rise its volume (60-70%)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Proofing Equipment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124200"/>
            <a:ext cx="8229600" cy="139903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lvl="0">
              <a:spcBef>
                <a:spcPct val="0"/>
              </a:spcBef>
              <a:buFont typeface="Wingdings" pitchFamily="2" charset="2"/>
              <a:buChar char="§"/>
            </a:pPr>
            <a:r>
              <a:rPr lang="en-US" sz="3600" b="1" dirty="0" smtClean="0"/>
              <a:t>       Dough Proofer</a:t>
            </a:r>
          </a:p>
          <a:p>
            <a:pPr marL="484632" lvl="0">
              <a:spcBef>
                <a:spcPct val="0"/>
              </a:spcBef>
            </a:pPr>
            <a:endParaRPr lang="en-US" sz="3600" b="1" dirty="0" smtClean="0"/>
          </a:p>
          <a:p>
            <a:pPr marL="484632" lvl="0">
              <a:spcBef>
                <a:spcPct val="0"/>
              </a:spcBef>
            </a:pPr>
            <a:r>
              <a:rPr lang="en-US" sz="3600" b="1" dirty="0" smtClean="0"/>
              <a:t>      </a:t>
            </a:r>
          </a:p>
          <a:p>
            <a:pPr marL="484632" lvl="0">
              <a:spcBef>
                <a:spcPct val="0"/>
              </a:spcBef>
            </a:pPr>
            <a:r>
              <a:rPr lang="en-US" sz="3600" b="1" dirty="0" smtClean="0"/>
              <a:t> </a:t>
            </a:r>
          </a:p>
          <a:p>
            <a:pPr marL="484632" lvl="0">
              <a:spcBef>
                <a:spcPct val="0"/>
              </a:spcBef>
            </a:pPr>
            <a:r>
              <a:rPr lang="en-US" sz="3600" b="1" dirty="0" smtClean="0"/>
              <a:t>       </a:t>
            </a:r>
            <a:endParaRPr kumimoji="0" lang="en-US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Proofing Equipment</a:t>
            </a:r>
            <a:endParaRPr lang="en-US" sz="6000" b="1" dirty="0"/>
          </a:p>
        </p:txBody>
      </p:sp>
      <p:pic>
        <p:nvPicPr>
          <p:cNvPr id="7" name="Picture 6" descr="proof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81200"/>
            <a:ext cx="2572481" cy="32004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525780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lvl="0">
              <a:spcBef>
                <a:spcPct val="0"/>
              </a:spcBef>
            </a:pPr>
            <a:r>
              <a:rPr kumimoji="0" lang="en-US" sz="60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Proofer</a:t>
            </a:r>
            <a:r>
              <a:rPr kumimoji="0" lang="en-US" sz="2800" b="1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Chamber</a:t>
            </a:r>
            <a:r>
              <a:rPr kumimoji="0" lang="en-US" sz="280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lang="en-US" sz="2800" b="1" dirty="0" smtClean="0"/>
              <a:t> </a:t>
            </a:r>
            <a:r>
              <a:rPr kumimoji="0" lang="en-US" sz="280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</a:t>
            </a:r>
            <a:endParaRPr kumimoji="0" lang="en-US" sz="600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235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Bernard MT Condensed</vt:lpstr>
      <vt:lpstr>Calibri</vt:lpstr>
      <vt:lpstr>Century Gothic</vt:lpstr>
      <vt:lpstr>Verdana</vt:lpstr>
      <vt:lpstr>Wingdings</vt:lpstr>
      <vt:lpstr>Wingdings 2</vt:lpstr>
      <vt:lpstr>Verve</vt:lpstr>
      <vt:lpstr>Bread Proofing </vt:lpstr>
      <vt:lpstr>What is proofing:</vt:lpstr>
      <vt:lpstr>PowerPoint Presentation</vt:lpstr>
      <vt:lpstr>PowerPoint Presentation</vt:lpstr>
      <vt:lpstr>PowerPoint Presentation</vt:lpstr>
      <vt:lpstr>Objective of proofing</vt:lpstr>
      <vt:lpstr>What Happen in Proofing</vt:lpstr>
      <vt:lpstr>Proofing Equipment</vt:lpstr>
      <vt:lpstr>Proofing Equipment</vt:lpstr>
      <vt:lpstr>PowerPoint Presentation</vt:lpstr>
      <vt:lpstr>Over Proofing</vt:lpstr>
      <vt:lpstr>Over Proofing</vt:lpstr>
      <vt:lpstr>Under Proofing</vt:lpstr>
      <vt:lpstr>Under Proofing</vt:lpstr>
      <vt:lpstr>PowerPoint Presentation</vt:lpstr>
      <vt:lpstr>Proofing 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SHAKARGUNJ FOOD PRODUCT Pvt. Ltd</dc:title>
  <dc:creator>M Younas</dc:creator>
  <cp:lastModifiedBy>Dr. Mueen</cp:lastModifiedBy>
  <cp:revision>89</cp:revision>
  <dcterms:created xsi:type="dcterms:W3CDTF">2006-08-16T00:00:00Z</dcterms:created>
  <dcterms:modified xsi:type="dcterms:W3CDTF">2020-04-20T08:35:20Z</dcterms:modified>
</cp:coreProperties>
</file>