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26" r:id="rId5"/>
  </p:sldMasterIdLst>
  <p:notesMasterIdLst>
    <p:notesMasterId r:id="rId46"/>
  </p:notesMasterIdLst>
  <p:sldIdLst>
    <p:sldId id="285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56" r:id="rId18"/>
    <p:sldId id="258" r:id="rId19"/>
    <p:sldId id="259" r:id="rId20"/>
    <p:sldId id="260" r:id="rId21"/>
    <p:sldId id="261" r:id="rId22"/>
    <p:sldId id="262" r:id="rId23"/>
    <p:sldId id="264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65" r:id="rId37"/>
    <p:sldId id="257" r:id="rId38"/>
    <p:sldId id="266" r:id="rId39"/>
    <p:sldId id="267" r:id="rId40"/>
    <p:sldId id="263" r:id="rId41"/>
    <p:sldId id="268" r:id="rId42"/>
    <p:sldId id="269" r:id="rId43"/>
    <p:sldId id="270" r:id="rId44"/>
    <p:sldId id="27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2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20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52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43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30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18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1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422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67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028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118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1619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94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159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945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23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850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61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49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73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1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51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80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79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654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13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336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365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67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98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27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76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3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4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66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6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10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69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87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97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40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841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09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2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7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5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up of colorful seashe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sp>
        <p:nvSpPr>
          <p:cNvPr id="10" name="Freeform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11" name="Freeform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12" name="Freeform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195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5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7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t>11/11/2020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3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77340">
              <a:defRPr sz="1200"/>
            </a:lvl6pPr>
            <a:lvl7pPr marL="1577340">
              <a:defRPr sz="1200"/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77340">
              <a:defRPr sz="1200"/>
            </a:lvl6pPr>
            <a:lvl7pPr marL="1577340">
              <a:defRPr sz="1200"/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0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9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5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75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2025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9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360" y="1828801"/>
            <a:ext cx="7200899" cy="3962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3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14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63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40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6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691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42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8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0341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73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48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85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450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85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1696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10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503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14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95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591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5DEBCF-D53D-46BA-8301-613DDA1AAFA8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A254CF-1434-41EC-8A52-A0411A197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B763FD-F0ED-40FC-A281-93E5E302B3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7D6D-50A7-4C2C-A756-221EC0C4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57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9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773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9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7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stackexchange.com/questions/39085/how-do-two-parents-recessive-and-dominant-genes-and-two-complimentary-nucleotid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FE344-096D-4E8A-9E88-17C81A181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950" b="1" i="1" u="sng" dirty="0">
                <a:latin typeface="Vivaldi" panose="03020602050506090804" pitchFamily="66" charset="0"/>
              </a:rPr>
              <a:t>Structure Of Chromosome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7A6C0D-4260-4744-8FFC-5F07F95BD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82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CB23B-3FD4-4182-B2D4-9FF02D8F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944694" y="1253276"/>
            <a:ext cx="6683765" cy="720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C4D447-5099-4EEB-BA4E-598AE9796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909" y="1485096"/>
            <a:ext cx="6686550" cy="38055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 CHROMONEMA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THREAD LIKE COILED STRUCTURES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THICKNESS: 800A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CONSIST </a:t>
            </a:r>
            <a:r>
              <a:rPr lang="en-US" sz="1600"/>
              <a:t>OF 8 </a:t>
            </a:r>
            <a:r>
              <a:rPr lang="en-US" sz="1600" dirty="0"/>
              <a:t>MICROFIBRILS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000" b="1" dirty="0"/>
              <a:t>CHROMOMERES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1600" dirty="0"/>
              <a:t>SMALL DENSE MASSES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MORE DISTINCT: PROPHASE,LEPTOTENE AND ZYGOTENE STAGES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REGION OF TIGHTLY FOLDED DNA</a:t>
            </a:r>
          </a:p>
        </p:txBody>
      </p:sp>
    </p:spTree>
    <p:extLst>
      <p:ext uri="{BB962C8B-B14F-4D97-AF65-F5344CB8AC3E}">
        <p14:creationId xmlns:p14="http://schemas.microsoft.com/office/powerpoint/2010/main" val="22924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8BB83-EB0A-43A6-8151-C08AEF57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45368F-4F6E-4CD1-BFCE-2840BB2FB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694" y="902740"/>
            <a:ext cx="6024158" cy="5052520"/>
          </a:xfrm>
        </p:spPr>
      </p:pic>
    </p:spTree>
    <p:extLst>
      <p:ext uri="{BB962C8B-B14F-4D97-AF65-F5344CB8AC3E}">
        <p14:creationId xmlns:p14="http://schemas.microsoft.com/office/powerpoint/2010/main" val="11087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5C587-4CDA-447D-9C66-7D8403B2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23" y="135892"/>
            <a:ext cx="6683765" cy="96066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C777F-1504-40B5-BD2C-534459FCB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37" y="1481875"/>
            <a:ext cx="7043939" cy="47598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 CHROMATID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METAPHASE; SYMMETRICAL STRUCTURES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SINGLE DNA MOLECULE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ATTACHED BY CENTROMERE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SEPARATED IN ANAPHASE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 CENTROMERE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STRUCTURE IN CHROMONEMA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CONSTRICTION POINT:TWO CHROMONEMATA JOINED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SPINDLE FIBRES ATTACHED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POSITION OF CENTROMERE </a:t>
            </a:r>
          </a:p>
        </p:txBody>
      </p:sp>
    </p:spTree>
    <p:extLst>
      <p:ext uri="{BB962C8B-B14F-4D97-AF65-F5344CB8AC3E}">
        <p14:creationId xmlns:p14="http://schemas.microsoft.com/office/powerpoint/2010/main" val="2895843033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Nayha Munir</a:t>
            </a: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4800" dirty="0"/>
              <a:t>Roll no :BBTF17M020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0486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Depending upon the number of centromeres,</a:t>
            </a:r>
            <a:br>
              <a:rPr lang="en-US" sz="2800" u="sng" dirty="0"/>
            </a:br>
            <a:r>
              <a:rPr lang="en-US" sz="2800" u="sng" dirty="0"/>
              <a:t>Chromosomes may be :</a:t>
            </a:r>
            <a:endParaRPr lang="en-US" u="sng" dirty="0"/>
          </a:p>
        </p:txBody>
      </p:sp>
      <p:sp>
        <p:nvSpPr>
          <p:cNvPr id="1048648" name="Content Placeholder 10486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Monocentric with one centromere.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Dicentric with two centromeres 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Polycentric with more than two.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Acentric  without centromeres.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Diffused or non located centromere</a:t>
            </a:r>
            <a:r>
              <a:rPr lang="en-US" sz="2000" dirty="0"/>
              <a:t>. </a:t>
            </a: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66135" y="2057903"/>
            <a:ext cx="3197931" cy="3733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0486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Depending upon the location of centromere the Chromosomes are categorized into :</a:t>
            </a:r>
          </a:p>
        </p:txBody>
      </p:sp>
      <p:sp>
        <p:nvSpPr>
          <p:cNvPr id="1048650" name="Content Placeholder 10486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romanUcPeriod"/>
            </a:pPr>
            <a:r>
              <a:rPr lang="en-US" sz="2000" dirty="0"/>
              <a:t>Telocentric , rod shaped chromosomes, with centromere occupying the terminal position </a:t>
            </a:r>
          </a:p>
          <a:p>
            <a:pPr marL="457200" indent="-457200">
              <a:buFont typeface="+mj-lt"/>
              <a:buAutoNum type="romanUcPeriod"/>
            </a:pPr>
            <a:r>
              <a:rPr lang="en-US" sz="2000" dirty="0"/>
              <a:t>Acrocentric ,rod shaped chromosomes ,centromere occupying the subterminal position .</a:t>
            </a:r>
          </a:p>
          <a:p>
            <a:pPr marL="457200" indent="-457200">
              <a:buFont typeface="+mj-lt"/>
              <a:buAutoNum type="romanUcPeriod"/>
            </a:pPr>
            <a:r>
              <a:rPr lang="en-US" sz="2000" dirty="0"/>
              <a:t>Submetacentric ,centromere slightly away from the mid point .</a:t>
            </a:r>
          </a:p>
          <a:p>
            <a:pPr marL="457200" indent="-457200">
              <a:buFont typeface="+mj-lt"/>
              <a:buAutoNum type="romanUcPeriod"/>
            </a:pPr>
            <a:r>
              <a:rPr lang="en-US" sz="2000" dirty="0"/>
              <a:t>Metacentric ,V- shaped chromosomes ,centromere lies in the middle of chromosomes </a:t>
            </a:r>
          </a:p>
          <a:p>
            <a:pPr marL="0" indent="0">
              <a:buNone/>
            </a:pPr>
            <a:r>
              <a:rPr lang="en-US" sz="2000" dirty="0"/>
              <a:t>Centromere controls the orientation and movement of the chromosomes .</a:t>
            </a: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0486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2" name="Content Placeholder 10486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740361"/>
            <a:ext cx="7880635" cy="5377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048652"/>
          <p:cNvSpPr>
            <a:spLocks noGrp="1"/>
          </p:cNvSpPr>
          <p:nvPr>
            <p:ph type="title"/>
          </p:nvPr>
        </p:nvSpPr>
        <p:spPr>
          <a:xfrm>
            <a:off x="857250" y="167944"/>
            <a:ext cx="7429499" cy="1064508"/>
          </a:xfrm>
        </p:spPr>
        <p:txBody>
          <a:bodyPr/>
          <a:lstStyle/>
          <a:p>
            <a:r>
              <a:rPr lang="en-US" sz="2800" b="1" u="sng" dirty="0"/>
              <a:t>Secondary constriction and primary constriction :</a:t>
            </a:r>
          </a:p>
        </p:txBody>
      </p:sp>
      <p:sp>
        <p:nvSpPr>
          <p:cNvPr id="1048654" name="Content Placeholder 1048653"/>
          <p:cNvSpPr>
            <a:spLocks noGrp="1"/>
          </p:cNvSpPr>
          <p:nvPr>
            <p:ph idx="1"/>
          </p:nvPr>
        </p:nvSpPr>
        <p:spPr>
          <a:xfrm>
            <a:off x="384313" y="1232452"/>
            <a:ext cx="8494643" cy="515509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The chromosomes besides having primary constriction or centromere possesses secondary constriction at any point of chromosomes .</a:t>
            </a:r>
          </a:p>
          <a:p>
            <a:pPr>
              <a:buFont typeface="Wingdings" charset="2"/>
              <a:buChar char="ü"/>
            </a:pPr>
            <a:r>
              <a:rPr lang="en-US" dirty="0"/>
              <a:t>Secondary constriction can be distinguished from primary constriction because chromosomes bends only at the position of centromere during anaphase .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 region between the secondary constriction and nearest telomere is known as </a:t>
            </a:r>
            <a:r>
              <a:rPr lang="en-US" b="1" dirty="0"/>
              <a:t>satellite.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b="0" i="0" dirty="0"/>
              <a:t>Sat-chromosomes 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b="0" i="0" dirty="0"/>
              <a:t>secondary constriction also called (NOR) 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0486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6" name="Content Placeholder 10486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15211"/>
            <a:ext cx="7816973" cy="602757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/>
              <a:t>Telomeres :</a:t>
            </a:r>
            <a:endParaRPr lang="en-US" b="1" i="1" u="sng" dirty="0"/>
          </a:p>
        </p:txBody>
      </p:sp>
      <p:sp>
        <p:nvSpPr>
          <p:cNvPr id="1048660" name="Content Placeholder 104865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specialized ends of chromosomes which exhibits polarity .</a:t>
            </a:r>
          </a:p>
          <a:p>
            <a:r>
              <a:rPr lang="en-US" dirty="0"/>
              <a:t>Chromosomes due to polarity prevents other chromosomal segments to be fused with it .</a:t>
            </a:r>
          </a:p>
          <a:p>
            <a:r>
              <a:rPr lang="en-US" dirty="0"/>
              <a:t>If chromosomes breaks, broken ends fuse together ,due to lack of telomeres.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INTRODUCTION: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	by </a:t>
            </a:r>
            <a:r>
              <a:rPr lang="en-US" b="1" dirty="0"/>
              <a:t>Strasburger</a:t>
            </a:r>
            <a:r>
              <a:rPr lang="en-US" dirty="0"/>
              <a:t> ( 1815)</a:t>
            </a:r>
          </a:p>
          <a:p>
            <a:r>
              <a:rPr lang="en-US" dirty="0"/>
              <a:t>Named by </a:t>
            </a:r>
            <a:r>
              <a:rPr lang="en-US" dirty="0" err="1"/>
              <a:t>Waldeyer</a:t>
            </a:r>
            <a:r>
              <a:rPr lang="en-US" dirty="0"/>
              <a:t> (1888)</a:t>
            </a:r>
          </a:p>
          <a:p>
            <a:r>
              <a:rPr lang="en-US" b="1" dirty="0" err="1"/>
              <a:t>Chrom</a:t>
            </a:r>
            <a:r>
              <a:rPr lang="en-US" b="1" dirty="0"/>
              <a:t> – soma </a:t>
            </a:r>
          </a:p>
          <a:p>
            <a:r>
              <a:rPr lang="en-US" dirty="0"/>
              <a:t>Rod shaped </a:t>
            </a:r>
          </a:p>
          <a:p>
            <a:r>
              <a:rPr lang="en-US" dirty="0"/>
              <a:t>Seen during metaphase stage of mitosis</a:t>
            </a:r>
          </a:p>
          <a:p>
            <a:r>
              <a:rPr lang="en-US" dirty="0" err="1">
                <a:solidFill>
                  <a:srgbClr val="FF0000"/>
                </a:solidFill>
              </a:rPr>
              <a:t>Chromonemata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3429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Material of chromosome</a:t>
            </a:r>
            <a:r>
              <a:rPr lang="en-US" sz="30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Chromatin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en-US" sz="2400" dirty="0"/>
              <a:t>Combination of DNA and protein</a:t>
            </a:r>
          </a:p>
          <a:p>
            <a:r>
              <a:rPr lang="en-US" sz="2400" dirty="0"/>
              <a:t>Protein is the Histone protein </a:t>
            </a:r>
          </a:p>
          <a:p>
            <a:r>
              <a:rPr lang="en-US" sz="2400" dirty="0"/>
              <a:t>Histone is a  DNA binding protein </a:t>
            </a:r>
          </a:p>
          <a:p>
            <a:r>
              <a:rPr lang="en-US" sz="2400" dirty="0"/>
              <a:t>Condensed form of chromatin is ‘</a:t>
            </a:r>
            <a:r>
              <a:rPr lang="en-US" sz="2400" b="1" dirty="0"/>
              <a:t>Chromosome’.</a:t>
            </a:r>
          </a:p>
          <a:p>
            <a:r>
              <a:rPr lang="en-US" sz="2400" dirty="0"/>
              <a:t>Piece of DNA wound around a protein 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78" y="1168003"/>
            <a:ext cx="5150644" cy="45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189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 Eukaryotes chromosome ,chromatin and the stuff is present.</a:t>
            </a:r>
          </a:p>
          <a:p>
            <a:r>
              <a:rPr lang="en-US" sz="3200" dirty="0"/>
              <a:t>In prokaryotes , only DNA is present.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569843"/>
            <a:ext cx="6709906" cy="5678557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Types of Chromatin</a:t>
            </a:r>
            <a:r>
              <a:rPr lang="en-US" dirty="0"/>
              <a:t>: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Euchromatin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Heterochromatin</a:t>
            </a:r>
          </a:p>
          <a:p>
            <a:r>
              <a:rPr lang="en-US" sz="2800" dirty="0"/>
              <a:t>Euchromatin:</a:t>
            </a:r>
          </a:p>
          <a:p>
            <a:r>
              <a:rPr lang="en-US" sz="2800" dirty="0"/>
              <a:t>Portions of chromosome with ;</a:t>
            </a:r>
          </a:p>
          <a:p>
            <a:r>
              <a:rPr lang="en-US" sz="2800" dirty="0"/>
              <a:t>Lightly packed DNA</a:t>
            </a:r>
          </a:p>
          <a:p>
            <a:r>
              <a:rPr lang="en-US" sz="2800" dirty="0"/>
              <a:t>Partially condensed and lightly stained</a:t>
            </a:r>
          </a:p>
          <a:p>
            <a:r>
              <a:rPr lang="en-US" sz="2800" dirty="0"/>
              <a:t>Packed in 3 to 8 nm fibers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Genes in this portion are structural genes</a:t>
            </a:r>
          </a:p>
          <a:p>
            <a:r>
              <a:rPr lang="en-US" sz="2400" dirty="0"/>
              <a:t>Undergo replication and participates in transcription</a:t>
            </a:r>
          </a:p>
          <a:p>
            <a:r>
              <a:rPr lang="en-US" sz="2400" dirty="0"/>
              <a:t>Chromatin disperse after completion of mitosis</a:t>
            </a:r>
          </a:p>
          <a:p>
            <a:r>
              <a:rPr lang="en-US" sz="2400" dirty="0"/>
              <a:t>It comprises most active portion of genome </a:t>
            </a:r>
          </a:p>
          <a:p>
            <a:r>
              <a:rPr lang="en-US" sz="2400" dirty="0"/>
              <a:t>Play role in phenotypic expression of genes</a:t>
            </a:r>
          </a:p>
        </p:txBody>
      </p:sp>
    </p:spTree>
    <p:extLst>
      <p:ext uri="{BB962C8B-B14F-4D97-AF65-F5344CB8AC3E}">
        <p14:creationId xmlns:p14="http://schemas.microsoft.com/office/powerpoint/2010/main" val="26996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887897"/>
            <a:ext cx="6709906" cy="5360504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Heterochromatin:</a:t>
            </a:r>
          </a:p>
          <a:p>
            <a:pPr marL="0" indent="0">
              <a:buNone/>
            </a:pPr>
            <a:endParaRPr lang="en-US" sz="36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dirty="0"/>
              <a:t>Portions of chromosome with:</a:t>
            </a:r>
          </a:p>
          <a:p>
            <a:r>
              <a:rPr lang="en-US" sz="2800" dirty="0"/>
              <a:t>Tightly packed DNA </a:t>
            </a:r>
          </a:p>
          <a:p>
            <a:r>
              <a:rPr lang="en-US" sz="2800" dirty="0"/>
              <a:t>Condensed and stained darkly </a:t>
            </a:r>
          </a:p>
          <a:p>
            <a:r>
              <a:rPr lang="en-US" sz="2800" dirty="0"/>
              <a:t>DNA is tightly packed in 30nm fibers</a:t>
            </a:r>
          </a:p>
        </p:txBody>
      </p:sp>
    </p:spTree>
    <p:extLst>
      <p:ext uri="{BB962C8B-B14F-4D97-AF65-F5344CB8AC3E}">
        <p14:creationId xmlns:p14="http://schemas.microsoft.com/office/powerpoint/2010/main" val="4057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874643"/>
            <a:ext cx="6709906" cy="5373757"/>
          </a:xfrm>
        </p:spPr>
        <p:txBody>
          <a:bodyPr/>
          <a:lstStyle/>
          <a:p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Definition by HEITZ :</a:t>
            </a:r>
          </a:p>
          <a:p>
            <a:r>
              <a:rPr lang="en-US" sz="2400" dirty="0"/>
              <a:t> regions of chromosomes remains condensed during interphase and early prophase.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Late replication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Limited transcription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Contains very few structural genes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22" y="1614488"/>
            <a:ext cx="5136356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410817"/>
            <a:ext cx="6709906" cy="5837583"/>
          </a:xfrm>
        </p:spPr>
        <p:txBody>
          <a:bodyPr>
            <a:normAutofit/>
          </a:bodyPr>
          <a:lstStyle/>
          <a:p>
            <a:r>
              <a:rPr lang="en-US" sz="27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Types of Heterochromatin: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Constitutive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Facultative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Constitutive:</a:t>
            </a:r>
          </a:p>
          <a:p>
            <a:r>
              <a:rPr lang="en-US" sz="2400" dirty="0"/>
              <a:t>DNA is permanently inactive.</a:t>
            </a:r>
          </a:p>
          <a:p>
            <a:r>
              <a:rPr lang="en-US" sz="2400" dirty="0"/>
              <a:t>Is usually repetitive and forms structural functions such as </a:t>
            </a:r>
            <a:r>
              <a:rPr lang="en-US" sz="2400" b="1" dirty="0"/>
              <a:t>centromere </a:t>
            </a:r>
            <a:r>
              <a:rPr lang="en-US" sz="2400" dirty="0"/>
              <a:t>and </a:t>
            </a:r>
            <a:r>
              <a:rPr lang="en-US" sz="2400" b="1" dirty="0"/>
              <a:t>telomere.</a:t>
            </a:r>
            <a:r>
              <a:rPr lang="en-US" sz="2400" dirty="0"/>
              <a:t> 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Facultative:</a:t>
            </a:r>
          </a:p>
          <a:p>
            <a:r>
              <a:rPr lang="en-US" sz="2400" dirty="0"/>
              <a:t>It is actively transcribed.</a:t>
            </a:r>
          </a:p>
          <a:p>
            <a:r>
              <a:rPr lang="en-US" sz="2400" dirty="0"/>
              <a:t>It is the result of genes that are silenced through a mechanism such as </a:t>
            </a:r>
            <a:r>
              <a:rPr lang="en-US" sz="2400" b="1" dirty="0"/>
              <a:t>Methylation.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83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539" y="1458567"/>
            <a:ext cx="8448142" cy="1257301"/>
          </a:xfrm>
        </p:spPr>
        <p:txBody>
          <a:bodyPr/>
          <a:lstStyle/>
          <a:p>
            <a:r>
              <a:rPr lang="en-US" b="1" u="sng" dirty="0">
                <a:latin typeface="SimSun-ExtB" panose="02010609060101010101" pitchFamily="49" charset="-122"/>
                <a:ea typeface="SimSun-ExtB" panose="02010609060101010101" pitchFamily="49" charset="-122"/>
              </a:rPr>
              <a:t>CHROMOSOME NUMBER: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40" y="2894772"/>
            <a:ext cx="8448141" cy="3214479"/>
          </a:xfrm>
        </p:spPr>
        <p:txBody>
          <a:bodyPr>
            <a:normAutofit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2100" dirty="0"/>
              <a:t>Constant for a specie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2100" dirty="0" err="1"/>
              <a:t>Namatode</a:t>
            </a:r>
            <a:r>
              <a:rPr lang="en-US" sz="2100" dirty="0"/>
              <a:t>, Ascaris </a:t>
            </a:r>
            <a:r>
              <a:rPr lang="en-US" sz="2100" dirty="0" err="1"/>
              <a:t>megalocephalus</a:t>
            </a:r>
            <a:r>
              <a:rPr lang="en-US" sz="2100" dirty="0"/>
              <a:t> </a:t>
            </a:r>
            <a:r>
              <a:rPr lang="en-US" sz="2100" dirty="0" err="1"/>
              <a:t>univalens</a:t>
            </a:r>
            <a:endParaRPr lang="en-US" sz="2100" dirty="0"/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2100" dirty="0"/>
              <a:t>PLANTS: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2100" dirty="0" err="1"/>
              <a:t>Haplopappus</a:t>
            </a:r>
            <a:r>
              <a:rPr lang="en-US" sz="2100" dirty="0"/>
              <a:t> </a:t>
            </a:r>
            <a:r>
              <a:rPr lang="en-US" sz="2100" dirty="0" err="1"/>
              <a:t>gracilis</a:t>
            </a:r>
            <a:r>
              <a:rPr lang="en-US" sz="2100" dirty="0"/>
              <a:t>- pteridophyte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2100" dirty="0"/>
              <a:t>Importance 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Chemical Composition of Chromatin: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Chromatin is composed of :</a:t>
            </a:r>
          </a:p>
          <a:p>
            <a:r>
              <a:rPr lang="en-US" sz="2400" dirty="0"/>
              <a:t>DNA</a:t>
            </a:r>
          </a:p>
          <a:p>
            <a:r>
              <a:rPr lang="en-US" sz="2400" dirty="0"/>
              <a:t>RNA</a:t>
            </a:r>
          </a:p>
          <a:p>
            <a:r>
              <a:rPr lang="en-US" sz="2400" dirty="0"/>
              <a:t>Proteins</a:t>
            </a:r>
          </a:p>
          <a:p>
            <a:r>
              <a:rPr lang="en-US" sz="2400" dirty="0"/>
              <a:t>Purified chromatin isolated from interphase nuclei consists of:</a:t>
            </a:r>
          </a:p>
          <a:p>
            <a:r>
              <a:rPr lang="en-US" sz="2400" dirty="0"/>
              <a:t>30-40% DNA </a:t>
            </a:r>
          </a:p>
          <a:p>
            <a:r>
              <a:rPr lang="en-US" sz="2400" dirty="0"/>
              <a:t>50 -60% Proteins</a:t>
            </a:r>
          </a:p>
          <a:p>
            <a:r>
              <a:rPr lang="en-US" sz="2400" dirty="0"/>
              <a:t>0.5-10%RNA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Ultrastructure of Chromosome: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Studies reveals:</a:t>
            </a:r>
          </a:p>
          <a:p>
            <a:r>
              <a:rPr lang="en-US" sz="2800" dirty="0"/>
              <a:t>Chromosomes have very fine fibrils</a:t>
            </a:r>
          </a:p>
          <a:p>
            <a:r>
              <a:rPr lang="en-US" sz="2800" dirty="0"/>
              <a:t>Thickness of 2nm-4nm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9984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C2286-B868-4C5F-878F-80AAEFE96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299" y="2260599"/>
            <a:ext cx="5111752" cy="1372036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Vivaldi" panose="03020602050506090804" pitchFamily="66" charset="0"/>
              </a:rPr>
              <a:t>Mishal Shahid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788C40-0375-447E-BD49-8B85991E0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043" y="3632634"/>
            <a:ext cx="6858000" cy="1241822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ivaldi" panose="03020602050506090804" pitchFamily="66" charset="0"/>
              </a:rPr>
              <a:t>Roll # 31</a:t>
            </a:r>
          </a:p>
        </p:txBody>
      </p:sp>
    </p:spTree>
    <p:extLst>
      <p:ext uri="{BB962C8B-B14F-4D97-AF65-F5344CB8AC3E}">
        <p14:creationId xmlns:p14="http://schemas.microsoft.com/office/powerpoint/2010/main" val="4130811001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59C5A-C5E4-46B1-A8D0-80990A5A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3601"/>
            <a:ext cx="7886700" cy="1550963"/>
          </a:xfrm>
        </p:spPr>
        <p:txBody>
          <a:bodyPr/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Folded Fibre Model of Chromosomes</a:t>
            </a:r>
            <a:r>
              <a:rPr lang="en-US" dirty="0"/>
              <a:t>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00ECA8-DF13-423C-81F3-F7C6CEDF8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93548"/>
            <a:ext cx="7886700" cy="2638627"/>
          </a:xfrm>
        </p:spPr>
        <p:txBody>
          <a:bodyPr/>
          <a:lstStyle/>
          <a:p>
            <a:r>
              <a:rPr lang="en-US" sz="2400" dirty="0"/>
              <a:t>Du Praw in 1965. </a:t>
            </a:r>
          </a:p>
          <a:p>
            <a:r>
              <a:rPr lang="en-US" sz="2400" dirty="0"/>
              <a:t>Chromatin fibre of 230A diameter.</a:t>
            </a:r>
          </a:p>
          <a:p>
            <a:r>
              <a:rPr lang="en-US" sz="2400" dirty="0"/>
              <a:t>having coiled DNA double helix .</a:t>
            </a:r>
          </a:p>
          <a:p>
            <a:r>
              <a:rPr lang="en-US" sz="2400" dirty="0"/>
              <a:t>Histone and non-histone protein coating.</a:t>
            </a:r>
          </a:p>
          <a:p>
            <a:r>
              <a:rPr lang="en-US" sz="2400" dirty="0"/>
              <a:t>Folding of chromatin fibre result in chromatin.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5847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6C84C8-463E-4E20-9A45-BA41D61C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1532499"/>
            <a:ext cx="7200897" cy="373165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Two copies of chromatin fibre are formed from DNA replication in interface.</a:t>
            </a:r>
          </a:p>
          <a:p>
            <a:r>
              <a:rPr lang="en-US" sz="2400" dirty="0"/>
              <a:t>Two sister chromatids formed are held together.</a:t>
            </a:r>
          </a:p>
          <a:p>
            <a:r>
              <a:rPr lang="en-US" sz="2400" dirty="0"/>
              <a:t>Folds up to form visible chromosome at prophase.</a:t>
            </a:r>
          </a:p>
          <a:p>
            <a:r>
              <a:rPr lang="en-US" sz="2400" dirty="0"/>
              <a:t> in centromeric region, chromatin fibres are continuous and pass from one arm to the other for each sister chromatid.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sister chromatids are held close in this region up to the beginning of their separation during anaphase</a:t>
            </a:r>
          </a:p>
        </p:txBody>
      </p:sp>
    </p:spTree>
    <p:extLst>
      <p:ext uri="{BB962C8B-B14F-4D97-AF65-F5344CB8AC3E}">
        <p14:creationId xmlns:p14="http://schemas.microsoft.com/office/powerpoint/2010/main" val="1755109243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B6CC99-844F-4BD0-9072-4E86971A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1891225"/>
            <a:ext cx="7200897" cy="3372926"/>
          </a:xfrm>
        </p:spPr>
        <p:txBody>
          <a:bodyPr>
            <a:normAutofit/>
          </a:bodyPr>
          <a:lstStyle/>
          <a:p>
            <a:r>
              <a:rPr lang="en-US" sz="2400" dirty="0"/>
              <a:t>Suggests a small amount of DNA is synthesized before the sister chromatids actually separate. </a:t>
            </a:r>
          </a:p>
          <a:p>
            <a:r>
              <a:rPr lang="en-US" sz="2400" dirty="0"/>
              <a:t>Chromatin fibres are proposed to be of “A” and “B” type. The A type fibre is intermediate between the extended DNA double helix and the fully packed B type fibre. DNA double helix is 20 A in diameter; it associates with histones to form a nucleohistone fibril.</a:t>
            </a:r>
          </a:p>
        </p:txBody>
      </p:sp>
    </p:spTree>
    <p:extLst>
      <p:ext uri="{BB962C8B-B14F-4D97-AF65-F5344CB8AC3E}">
        <p14:creationId xmlns:p14="http://schemas.microsoft.com/office/powerpoint/2010/main" val="5294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0CDDA4-2CE7-44B5-994E-35E35569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" y="1426992"/>
            <a:ext cx="8187398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71776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EF9A0-0F30-4EAA-A357-03AF756C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2" y="1593848"/>
            <a:ext cx="7200897" cy="1278599"/>
          </a:xfrm>
        </p:spPr>
        <p:txBody>
          <a:bodyPr/>
          <a:lstStyle/>
          <a:p>
            <a:r>
              <a:rPr lang="en-US" b="1" dirty="0"/>
              <a:t>Karyotype and ideogram;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BBCD44-3459-4FE1-8392-88D2B1E6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735287"/>
            <a:ext cx="7200897" cy="2528865"/>
          </a:xfrm>
        </p:spPr>
        <p:txBody>
          <a:bodyPr>
            <a:normAutofit/>
          </a:bodyPr>
          <a:lstStyle/>
          <a:p>
            <a:r>
              <a:rPr lang="en-US" sz="2400" dirty="0"/>
              <a:t>Number and appearance of chromosomes in nucleus.</a:t>
            </a:r>
          </a:p>
          <a:p>
            <a:r>
              <a:rPr lang="en-US" sz="2400" dirty="0"/>
              <a:t>Complete set of chromosomes in a specie.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Length, position of centromere, banding pattern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Preparation and study in </a:t>
            </a:r>
            <a:r>
              <a:rPr lang="en-US" sz="2400" b="1" dirty="0">
                <a:solidFill>
                  <a:srgbClr val="C00000"/>
                </a:solidFill>
              </a:rPr>
              <a:t>cytogenetics.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Giemsa dye.</a:t>
            </a:r>
          </a:p>
        </p:txBody>
      </p:sp>
    </p:spTree>
    <p:extLst>
      <p:ext uri="{BB962C8B-B14F-4D97-AF65-F5344CB8AC3E}">
        <p14:creationId xmlns:p14="http://schemas.microsoft.com/office/powerpoint/2010/main" val="6516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C58450-C318-43FC-8578-369D49B7D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1785718"/>
            <a:ext cx="7200897" cy="3587261"/>
          </a:xfrm>
        </p:spPr>
        <p:txBody>
          <a:bodyPr>
            <a:normAutofit/>
          </a:bodyPr>
          <a:lstStyle/>
          <a:p>
            <a:r>
              <a:rPr lang="en-US" sz="2400" b="1" dirty="0"/>
              <a:t>Karyology;   </a:t>
            </a:r>
            <a:r>
              <a:rPr lang="en-US" sz="2400" dirty="0"/>
              <a:t>Study of whole sets of chromosomes.</a:t>
            </a:r>
          </a:p>
          <a:p>
            <a:r>
              <a:rPr lang="en-US" sz="2400" b="1" dirty="0"/>
              <a:t>Karyogram or ideogram; </a:t>
            </a:r>
            <a:r>
              <a:rPr lang="en-US" sz="2400" dirty="0"/>
              <a:t>diagrammatic representation of karyotype.</a:t>
            </a:r>
          </a:p>
          <a:p>
            <a:r>
              <a:rPr lang="en-US" sz="2400" dirty="0"/>
              <a:t>No of chromosomes in somatic cells of individual .i.e. somatic no</a:t>
            </a:r>
            <a:r>
              <a:rPr lang="en-US" sz="2400" b="1" dirty="0"/>
              <a:t>. 2n.</a:t>
            </a:r>
          </a:p>
          <a:p>
            <a:r>
              <a:rPr lang="en-US" sz="2400" dirty="0"/>
              <a:t>In germ-line (sex cells) chromosome no; </a:t>
            </a:r>
            <a:r>
              <a:rPr lang="en-US" sz="2400" b="1" dirty="0"/>
              <a:t>n.</a:t>
            </a:r>
          </a:p>
          <a:p>
            <a:r>
              <a:rPr lang="en-US" sz="2400" dirty="0"/>
              <a:t> humans; 2n = 46.</a:t>
            </a:r>
          </a:p>
        </p:txBody>
      </p:sp>
    </p:spTree>
    <p:extLst>
      <p:ext uri="{BB962C8B-B14F-4D97-AF65-F5344CB8AC3E}">
        <p14:creationId xmlns:p14="http://schemas.microsoft.com/office/powerpoint/2010/main" val="19508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5FC35-30AD-4C3E-9579-8AB26957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2" y="1593849"/>
            <a:ext cx="7200897" cy="983176"/>
          </a:xfrm>
        </p:spPr>
        <p:txBody>
          <a:bodyPr>
            <a:normAutofit/>
          </a:bodyPr>
          <a:lstStyle/>
          <a:p>
            <a:r>
              <a:rPr lang="en-US" b="1" dirty="0"/>
              <a:t>Uses of karyotype;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609D2C-6C6F-4BFE-9D17-452C75CC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671983"/>
            <a:ext cx="7200897" cy="2592169"/>
          </a:xfrm>
        </p:spPr>
        <p:txBody>
          <a:bodyPr>
            <a:normAutofit/>
          </a:bodyPr>
          <a:lstStyle/>
          <a:p>
            <a:r>
              <a:rPr lang="en-US" sz="2400" dirty="0"/>
              <a:t>Information about evolutionary events.</a:t>
            </a:r>
          </a:p>
          <a:p>
            <a:r>
              <a:rPr lang="en-US" sz="2400" dirty="0"/>
              <a:t>Taxonomic relationships.</a:t>
            </a:r>
          </a:p>
          <a:p>
            <a:r>
              <a:rPr lang="en-US" sz="2400" dirty="0"/>
              <a:t>Cellular functions.</a:t>
            </a:r>
          </a:p>
          <a:p>
            <a:r>
              <a:rPr lang="en-US" sz="2400" dirty="0"/>
              <a:t>Chromosomal aberrations.</a:t>
            </a:r>
          </a:p>
        </p:txBody>
      </p:sp>
    </p:spTree>
    <p:extLst>
      <p:ext uri="{BB962C8B-B14F-4D97-AF65-F5344CB8AC3E}">
        <p14:creationId xmlns:p14="http://schemas.microsoft.com/office/powerpoint/2010/main" val="354943351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60779-95CF-4F86-96BE-BBD3923E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60" y="1085851"/>
            <a:ext cx="7200900" cy="39758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B857D96-1940-4ADB-9B5E-EE2F131C9F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0360" y="1413845"/>
          <a:ext cx="7200900" cy="431855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xmlns="" val="1570162902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xmlns="" val="2441030131"/>
                    </a:ext>
                  </a:extLst>
                </a:gridCol>
              </a:tblGrid>
              <a:tr h="496174">
                <a:tc>
                  <a:txBody>
                    <a:bodyPr/>
                    <a:lstStyle/>
                    <a:p>
                      <a:r>
                        <a:rPr lang="en-CA" sz="1000" dirty="0"/>
                        <a:t>ANIMALS &amp; PLANTS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NUMBER OF CHROMOSOMES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638289199"/>
                  </a:ext>
                </a:extLst>
              </a:tr>
              <a:tr h="496174">
                <a:tc>
                  <a:txBody>
                    <a:bodyPr/>
                    <a:lstStyle/>
                    <a:p>
                      <a:r>
                        <a:rPr lang="en-CA" sz="1000" dirty="0"/>
                        <a:t>Paramecium aurelia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30-40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937006368"/>
                  </a:ext>
                </a:extLst>
              </a:tr>
              <a:tr h="496174">
                <a:tc>
                  <a:txBody>
                    <a:bodyPr/>
                    <a:lstStyle/>
                    <a:p>
                      <a:r>
                        <a:rPr lang="en-CA" sz="1000" dirty="0"/>
                        <a:t>Hydra vulgaris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9975078"/>
                  </a:ext>
                </a:extLst>
              </a:tr>
              <a:tr h="496174">
                <a:tc>
                  <a:txBody>
                    <a:bodyPr/>
                    <a:lstStyle/>
                    <a:p>
                      <a:r>
                        <a:rPr lang="en-CA" sz="1000" dirty="0"/>
                        <a:t>Ascaris </a:t>
                      </a:r>
                      <a:r>
                        <a:rPr lang="en-CA" sz="1000" dirty="0" err="1"/>
                        <a:t>lumbriocoides</a:t>
                      </a:r>
                      <a:endParaRPr lang="en-CA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086232459"/>
                  </a:ext>
                </a:extLst>
              </a:tr>
              <a:tr h="496174">
                <a:tc>
                  <a:txBody>
                    <a:bodyPr/>
                    <a:lstStyle/>
                    <a:p>
                      <a:r>
                        <a:rPr lang="en-CA" sz="1000" dirty="0"/>
                        <a:t>Musca </a:t>
                      </a:r>
                      <a:r>
                        <a:rPr lang="en-CA" sz="1000" dirty="0" err="1"/>
                        <a:t>domestica</a:t>
                      </a:r>
                      <a:endParaRPr lang="en-CA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977577191"/>
                  </a:ext>
                </a:extLst>
              </a:tr>
              <a:tr h="496174">
                <a:tc>
                  <a:txBody>
                    <a:bodyPr/>
                    <a:lstStyle/>
                    <a:p>
                      <a:r>
                        <a:rPr lang="en-CA" sz="1000" dirty="0"/>
                        <a:t>Homo sapiens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46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45267951"/>
                  </a:ext>
                </a:extLst>
              </a:tr>
              <a:tr h="496174">
                <a:tc>
                  <a:txBody>
                    <a:bodyPr/>
                    <a:lstStyle/>
                    <a:p>
                      <a:r>
                        <a:rPr lang="en-CA" sz="1000" dirty="0"/>
                        <a:t>Mucor </a:t>
                      </a:r>
                      <a:r>
                        <a:rPr lang="en-CA" sz="1000" dirty="0" err="1"/>
                        <a:t>heimalis</a:t>
                      </a:r>
                      <a:r>
                        <a:rPr lang="en-CA" sz="10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60329833"/>
                  </a:ext>
                </a:extLst>
              </a:tr>
              <a:tr h="845333">
                <a:tc>
                  <a:txBody>
                    <a:bodyPr/>
                    <a:lstStyle/>
                    <a:p>
                      <a:r>
                        <a:rPr lang="en-CA" sz="1000" dirty="0"/>
                        <a:t>Allium </a:t>
                      </a:r>
                      <a:r>
                        <a:rPr lang="en-CA" sz="1000" dirty="0" err="1"/>
                        <a:t>cepa</a:t>
                      </a:r>
                      <a:r>
                        <a:rPr lang="en-CA" sz="1000" dirty="0"/>
                        <a:t> </a:t>
                      </a:r>
                    </a:p>
                    <a:p>
                      <a:endParaRPr lang="en-CA" sz="1000" dirty="0"/>
                    </a:p>
                    <a:p>
                      <a:r>
                        <a:rPr lang="en-CA" sz="1000" dirty="0"/>
                        <a:t>Aspergillus </a:t>
                      </a:r>
                      <a:r>
                        <a:rPr lang="en-CA" sz="1000" dirty="0" err="1"/>
                        <a:t>nidulans</a:t>
                      </a:r>
                      <a:endParaRPr lang="en-CA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000" dirty="0"/>
                        <a:t>16</a:t>
                      </a:r>
                    </a:p>
                    <a:p>
                      <a:endParaRPr lang="en-CA" sz="1000" dirty="0"/>
                    </a:p>
                    <a:p>
                      <a:r>
                        <a:rPr lang="en-CA" sz="1000" dirty="0"/>
                        <a:t>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40753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0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56ABF2-87EC-4F89-AFFC-D564EE410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1036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537F1F-B7F1-4272-937F-BD515EF2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Autosome and Sex chromosomes: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6CD64D-E344-43D9-8734-E79936FB2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 Nettie Steven and Edmund Beecher (1905).</a:t>
            </a:r>
          </a:p>
          <a:p>
            <a:r>
              <a:rPr lang="en-CA" dirty="0"/>
              <a:t>Autosomes = 22 pairs.</a:t>
            </a:r>
          </a:p>
          <a:p>
            <a:r>
              <a:rPr lang="en-CA" dirty="0"/>
              <a:t>The number indicate their size.</a:t>
            </a:r>
          </a:p>
          <a:p>
            <a:r>
              <a:rPr lang="en-CA" dirty="0"/>
              <a:t>Sex chromosome = 1 pair.</a:t>
            </a:r>
          </a:p>
          <a:p>
            <a:r>
              <a:rPr lang="en-CA" dirty="0"/>
              <a:t>Male= heteromorphic.</a:t>
            </a:r>
          </a:p>
          <a:p>
            <a:r>
              <a:rPr lang="en-CA" dirty="0"/>
              <a:t>Female= homomorphic.</a:t>
            </a:r>
          </a:p>
          <a:p>
            <a:pPr marL="3429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921733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FCFBF-7E94-4FFB-8AF5-2F5A0E4D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 CHROMOSOMES: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C2A6E349-D334-41C4-9E8E-C29DAD861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25672" y="2228850"/>
            <a:ext cx="4890276" cy="2971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22A9AD-E70F-49FA-AE1E-2AE0F562C569}"/>
              </a:ext>
            </a:extLst>
          </p:cNvPr>
          <p:cNvSpPr txBox="1"/>
          <p:nvPr/>
        </p:nvSpPr>
        <p:spPr>
          <a:xfrm>
            <a:off x="2125672" y="5200650"/>
            <a:ext cx="489027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CA" sz="675">
                <a:solidFill>
                  <a:srgbClr val="634823"/>
                </a:solidFill>
                <a:latin typeface="Corbel"/>
                <a:hlinkClick r:id="rId3" tooltip="http://biology.stackexchange.com/questions/39085/how-do-two-parents-recessive-and-dominant-genes-and-two-complimentary-nucleotid"/>
              </a:rPr>
              <a:t>This Photo</a:t>
            </a:r>
            <a:r>
              <a:rPr lang="en-CA" sz="675">
                <a:solidFill>
                  <a:srgbClr val="634823"/>
                </a:solidFill>
                <a:latin typeface="Corbel"/>
              </a:rPr>
              <a:t> by Unknown Author is licensed under </a:t>
            </a:r>
            <a:r>
              <a:rPr lang="en-CA" sz="675">
                <a:solidFill>
                  <a:srgbClr val="634823"/>
                </a:solidFill>
                <a:latin typeface="Corbel"/>
                <a:hlinkClick r:id="rId4" tooltip="https://creativecommons.org/licenses/by-sa/3.0/"/>
              </a:rPr>
              <a:t>CC BY-SA</a:t>
            </a:r>
            <a:endParaRPr lang="en-CA" sz="675">
              <a:solidFill>
                <a:srgbClr val="634823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751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4BAB5C-905F-49C6-8619-F5487982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7043" y="3793122"/>
            <a:ext cx="6686549" cy="844712"/>
          </a:xfrm>
        </p:spPr>
        <p:txBody>
          <a:bodyPr>
            <a:normAutofit/>
          </a:bodyPr>
          <a:lstStyle/>
          <a:p>
            <a:r>
              <a:rPr lang="en-US" sz="4050" b="1" dirty="0"/>
              <a:t>Roll no 48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83FF5524-F7DD-413C-BD88-559899DD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7043" y="1569173"/>
            <a:ext cx="5469915" cy="1697086"/>
          </a:xfrm>
        </p:spPr>
        <p:txBody>
          <a:bodyPr/>
          <a:lstStyle/>
          <a:p>
            <a:r>
              <a:rPr lang="en-US" b="1" dirty="0"/>
              <a:t>Hafsa Saeed</a:t>
            </a:r>
          </a:p>
        </p:txBody>
      </p:sp>
    </p:spTree>
    <p:extLst>
      <p:ext uri="{BB962C8B-B14F-4D97-AF65-F5344CB8AC3E}">
        <p14:creationId xmlns:p14="http://schemas.microsoft.com/office/powerpoint/2010/main" val="30800797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21E0E-0145-45A9-8C5D-F2FCCDBC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Morphology of chromosome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973741-82F4-47AD-A147-3B5F29A0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500" b="1" dirty="0"/>
              <a:t> </a:t>
            </a:r>
            <a:r>
              <a:rPr lang="en-US" sz="2800" b="1" u="sng" dirty="0"/>
              <a:t>PELLICLE   </a:t>
            </a:r>
            <a:r>
              <a:rPr lang="en-US" sz="1500" b="1" dirty="0"/>
              <a:t>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OUTER ENVELOPE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THIN, ACHROMATIC SUBSTANCES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/>
              <a:t> MATRIX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JELLY-LIKE SUBSTANCE,CHROMONEMATA EMBEDDED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ENCLOSED BY PELLICLE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NON-GENETIC MATERIAL</a:t>
            </a:r>
          </a:p>
        </p:txBody>
      </p:sp>
    </p:spTree>
    <p:extLst>
      <p:ext uri="{BB962C8B-B14F-4D97-AF65-F5344CB8AC3E}">
        <p14:creationId xmlns:p14="http://schemas.microsoft.com/office/powerpoint/2010/main" val="137937248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75776E-C04C-48F1-9ABA-42A3C214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058D202-3693-4000-AC18-DA46D57A6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169" y="1214639"/>
            <a:ext cx="6683765" cy="4276758"/>
          </a:xfrm>
        </p:spPr>
      </p:pic>
    </p:spTree>
    <p:extLst>
      <p:ext uri="{BB962C8B-B14F-4D97-AF65-F5344CB8AC3E}">
        <p14:creationId xmlns:p14="http://schemas.microsoft.com/office/powerpoint/2010/main" val="25653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eashells nature presentation (widescreen).potx" id="{E6B84A40-AED6-4169-B416-9F411F9C11B8}" vid="{719C1255-A7E7-42CE-9EEC-76ECFA1A94CA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689</TotalTime>
  <Words>977</Words>
  <Application>Microsoft Office PowerPoint</Application>
  <PresentationFormat>On-screen Show (4:3)</PresentationFormat>
  <Paragraphs>189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Circuit</vt:lpstr>
      <vt:lpstr>Organic</vt:lpstr>
      <vt:lpstr>Ion</vt:lpstr>
      <vt:lpstr>Seashells 16x9</vt:lpstr>
      <vt:lpstr>Wisp</vt:lpstr>
      <vt:lpstr>Structure Of Chromosome</vt:lpstr>
      <vt:lpstr>INTRODUCTION:</vt:lpstr>
      <vt:lpstr>CHROMOSOME NUMBER:</vt:lpstr>
      <vt:lpstr>PowerPoint Presentation</vt:lpstr>
      <vt:lpstr>Autosome and Sex chromosomes:</vt:lpstr>
      <vt:lpstr>HUMAN CHROMOSOMES:</vt:lpstr>
      <vt:lpstr>Hafsa Saeed</vt:lpstr>
      <vt:lpstr>Morphology of chromosome</vt:lpstr>
      <vt:lpstr>PowerPoint Presentation</vt:lpstr>
      <vt:lpstr>PowerPoint Presentation</vt:lpstr>
      <vt:lpstr>PowerPoint Presentation</vt:lpstr>
      <vt:lpstr>PowerPoint Presentation</vt:lpstr>
      <vt:lpstr>Nayha Munir</vt:lpstr>
      <vt:lpstr>Depending upon the number of centromeres, Chromosomes may be :</vt:lpstr>
      <vt:lpstr>Depending upon the location of centromere the Chromosomes are categorized into :</vt:lpstr>
      <vt:lpstr>PowerPoint Presentation</vt:lpstr>
      <vt:lpstr>Secondary constriction and primary constriction :</vt:lpstr>
      <vt:lpstr>PowerPoint Presentation</vt:lpstr>
      <vt:lpstr>Telomeres :</vt:lpstr>
      <vt:lpstr>Material of chromosome: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Composition of Chromatin:</vt:lpstr>
      <vt:lpstr>Ultrastructure of Chromosome:</vt:lpstr>
      <vt:lpstr>Mishal Shahid </vt:lpstr>
      <vt:lpstr>Folded Fibre Model of Chromosomes;</vt:lpstr>
      <vt:lpstr>PowerPoint Presentation</vt:lpstr>
      <vt:lpstr>PowerPoint Presentation</vt:lpstr>
      <vt:lpstr>PowerPoint Presentation</vt:lpstr>
      <vt:lpstr>Karyotype and ideogram;   </vt:lpstr>
      <vt:lpstr>PowerPoint Presentation</vt:lpstr>
      <vt:lpstr>Uses of karyotype;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Nayha Munir</dc:title>
  <dc:creator>Dr Waqas</dc:creator>
  <cp:lastModifiedBy>MyUserName</cp:lastModifiedBy>
  <cp:revision>12</cp:revision>
  <dcterms:created xsi:type="dcterms:W3CDTF">2015-05-11T23:30:45Z</dcterms:created>
  <dcterms:modified xsi:type="dcterms:W3CDTF">2020-11-11T04:42:07Z</dcterms:modified>
</cp:coreProperties>
</file>