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303" r:id="rId5"/>
    <p:sldId id="259" r:id="rId6"/>
    <p:sldId id="260" r:id="rId7"/>
    <p:sldId id="261" r:id="rId8"/>
    <p:sldId id="297" r:id="rId9"/>
    <p:sldId id="262" r:id="rId10"/>
    <p:sldId id="263" r:id="rId11"/>
    <p:sldId id="264" r:id="rId12"/>
    <p:sldId id="298" r:id="rId13"/>
    <p:sldId id="265" r:id="rId14"/>
    <p:sldId id="266" r:id="rId15"/>
    <p:sldId id="267" r:id="rId16"/>
    <p:sldId id="268" r:id="rId17"/>
    <p:sldId id="269" r:id="rId18"/>
    <p:sldId id="299" r:id="rId19"/>
    <p:sldId id="270" r:id="rId20"/>
    <p:sldId id="271" r:id="rId21"/>
    <p:sldId id="272" r:id="rId22"/>
    <p:sldId id="300" r:id="rId23"/>
    <p:sldId id="273" r:id="rId24"/>
    <p:sldId id="274" r:id="rId25"/>
    <p:sldId id="276" r:id="rId26"/>
    <p:sldId id="277" r:id="rId27"/>
    <p:sldId id="278" r:id="rId28"/>
    <p:sldId id="301"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302" r:id="rId42"/>
    <p:sldId id="291" r:id="rId43"/>
    <p:sldId id="292" r:id="rId44"/>
    <p:sldId id="294" r:id="rId45"/>
    <p:sldId id="295" r:id="rId46"/>
    <p:sldId id="296" r:id="rId47"/>
  </p:sldIdLst>
  <p:sldSz cx="12192000" cy="6858000"/>
  <p:notesSz cx="12192000" cy="6858000"/>
  <p:embeddedFontLst>
    <p:embeddedFont>
      <p:font typeface="Calibri" pitchFamily="34" charset="0"/>
      <p:regular r:id="rId48"/>
      <p:bold r:id="rId49"/>
      <p:italic r:id="rId50"/>
      <p:boldItalic r:id="rId51"/>
    </p:embeddedFont>
    <p:embeddedFont>
      <p:font typeface="Wingdings 2" pitchFamily="18" charset="2"/>
      <p:regular r:id="rId52"/>
    </p:embeddedFont>
    <p:embeddedFont>
      <p:font typeface="Garamond" pitchFamily="18" charset="0"/>
      <p:regular r:id="rId53"/>
      <p:bold r:id="rId54"/>
      <p: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62"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02020"/>
          </a:solidFill>
        </p:spPr>
        <p:txBody>
          <a:bodyPr wrap="square" lIns="0" tIns="0" rIns="0" bIns="0" rtlCol="0"/>
          <a:lstStyle/>
          <a:p>
            <a:endParaRPr/>
          </a:p>
        </p:txBody>
      </p:sp>
      <p:sp>
        <p:nvSpPr>
          <p:cNvPr id="17" name="bk object 17"/>
          <p:cNvSpPr/>
          <p:nvPr/>
        </p:nvSpPr>
        <p:spPr>
          <a:xfrm>
            <a:off x="0" y="0"/>
            <a:ext cx="12192000" cy="2185416"/>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0" y="0"/>
            <a:ext cx="12192000" cy="2185670"/>
          </a:xfrm>
          <a:custGeom>
            <a:avLst/>
            <a:gdLst/>
            <a:ahLst/>
            <a:cxnLst/>
            <a:rect l="l" t="t" r="r" b="b"/>
            <a:pathLst>
              <a:path w="12192000" h="2185670">
                <a:moveTo>
                  <a:pt x="12192000" y="0"/>
                </a:moveTo>
                <a:lnTo>
                  <a:pt x="0" y="0"/>
                </a:lnTo>
                <a:lnTo>
                  <a:pt x="0" y="1887092"/>
                </a:lnTo>
                <a:lnTo>
                  <a:pt x="1996058" y="1887092"/>
                </a:lnTo>
                <a:lnTo>
                  <a:pt x="2377059" y="2172716"/>
                </a:lnTo>
                <a:lnTo>
                  <a:pt x="2385441" y="2175891"/>
                </a:lnTo>
                <a:lnTo>
                  <a:pt x="2398141" y="2180716"/>
                </a:lnTo>
                <a:lnTo>
                  <a:pt x="2410841" y="2185416"/>
                </a:lnTo>
                <a:lnTo>
                  <a:pt x="2421509" y="2185416"/>
                </a:lnTo>
                <a:lnTo>
                  <a:pt x="2434209" y="2185416"/>
                </a:lnTo>
                <a:lnTo>
                  <a:pt x="2444750" y="2180716"/>
                </a:lnTo>
                <a:lnTo>
                  <a:pt x="2457450" y="2175891"/>
                </a:lnTo>
                <a:lnTo>
                  <a:pt x="2465959" y="2172716"/>
                </a:lnTo>
                <a:lnTo>
                  <a:pt x="2846959" y="1887092"/>
                </a:lnTo>
                <a:lnTo>
                  <a:pt x="12192000" y="1887092"/>
                </a:lnTo>
                <a:lnTo>
                  <a:pt x="12192000" y="0"/>
                </a:lnTo>
                <a:close/>
              </a:path>
            </a:pathLst>
          </a:custGeom>
          <a:ln w="9144">
            <a:solidFill>
              <a:srgbClr val="00C5BA"/>
            </a:solidFill>
          </a:ln>
        </p:spPr>
        <p:txBody>
          <a:bodyPr wrap="square" lIns="0" tIns="0" rIns="0" bIns="0" rtlCol="0"/>
          <a:lstStyle/>
          <a:p>
            <a:endParaRPr/>
          </a:p>
        </p:txBody>
      </p:sp>
      <p:sp>
        <p:nvSpPr>
          <p:cNvPr id="2" name="Holder 2"/>
          <p:cNvSpPr>
            <a:spLocks noGrp="1"/>
          </p:cNvSpPr>
          <p:nvPr>
            <p:ph type="ctrTitle"/>
          </p:nvPr>
        </p:nvSpPr>
        <p:spPr>
          <a:xfrm>
            <a:off x="888898" y="736218"/>
            <a:ext cx="10414203" cy="6350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02020"/>
          </a:solidFill>
        </p:spPr>
        <p:txBody>
          <a:bodyPr wrap="square" lIns="0" tIns="0" rIns="0" bIns="0" rtlCol="0"/>
          <a:lstStyle/>
          <a:p>
            <a:endParaRPr/>
          </a:p>
        </p:txBody>
      </p:sp>
      <p:sp>
        <p:nvSpPr>
          <p:cNvPr id="17" name="bk object 17"/>
          <p:cNvSpPr/>
          <p:nvPr/>
        </p:nvSpPr>
        <p:spPr>
          <a:xfrm>
            <a:off x="0" y="0"/>
            <a:ext cx="12192000" cy="2185416"/>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0" y="0"/>
            <a:ext cx="12192000" cy="2185670"/>
          </a:xfrm>
          <a:custGeom>
            <a:avLst/>
            <a:gdLst/>
            <a:ahLst/>
            <a:cxnLst/>
            <a:rect l="l" t="t" r="r" b="b"/>
            <a:pathLst>
              <a:path w="12192000" h="2185670">
                <a:moveTo>
                  <a:pt x="12192000" y="0"/>
                </a:moveTo>
                <a:lnTo>
                  <a:pt x="0" y="0"/>
                </a:lnTo>
                <a:lnTo>
                  <a:pt x="0" y="1887092"/>
                </a:lnTo>
                <a:lnTo>
                  <a:pt x="1996058" y="1887092"/>
                </a:lnTo>
                <a:lnTo>
                  <a:pt x="2377059" y="2172716"/>
                </a:lnTo>
                <a:lnTo>
                  <a:pt x="2385441" y="2175891"/>
                </a:lnTo>
                <a:lnTo>
                  <a:pt x="2398141" y="2180716"/>
                </a:lnTo>
                <a:lnTo>
                  <a:pt x="2410841" y="2185416"/>
                </a:lnTo>
                <a:lnTo>
                  <a:pt x="2421509" y="2185416"/>
                </a:lnTo>
                <a:lnTo>
                  <a:pt x="2434209" y="2185416"/>
                </a:lnTo>
                <a:lnTo>
                  <a:pt x="2444750" y="2180716"/>
                </a:lnTo>
                <a:lnTo>
                  <a:pt x="2457450" y="2175891"/>
                </a:lnTo>
                <a:lnTo>
                  <a:pt x="2465959" y="2172716"/>
                </a:lnTo>
                <a:lnTo>
                  <a:pt x="2846959" y="1887092"/>
                </a:lnTo>
                <a:lnTo>
                  <a:pt x="12192000" y="1887092"/>
                </a:lnTo>
                <a:lnTo>
                  <a:pt x="12192000" y="0"/>
                </a:lnTo>
                <a:close/>
              </a:path>
            </a:pathLst>
          </a:custGeom>
          <a:ln w="9144">
            <a:solidFill>
              <a:srgbClr val="00C5BA"/>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rgbClr val="FDFDFD"/>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FDFDFD"/>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4/12/2020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02020"/>
          </a:solidFill>
        </p:spPr>
        <p:txBody>
          <a:bodyPr wrap="square" lIns="0" tIns="0" rIns="0" bIns="0" rtlCol="0"/>
          <a:lstStyle/>
          <a:p>
            <a:endParaRPr/>
          </a:p>
        </p:txBody>
      </p:sp>
      <p:sp>
        <p:nvSpPr>
          <p:cNvPr id="17" name="bk object 17"/>
          <p:cNvSpPr/>
          <p:nvPr/>
        </p:nvSpPr>
        <p:spPr>
          <a:xfrm>
            <a:off x="0" y="0"/>
            <a:ext cx="12192000" cy="2185416"/>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0" y="0"/>
            <a:ext cx="12192000" cy="2185670"/>
          </a:xfrm>
          <a:custGeom>
            <a:avLst/>
            <a:gdLst/>
            <a:ahLst/>
            <a:cxnLst/>
            <a:rect l="l" t="t" r="r" b="b"/>
            <a:pathLst>
              <a:path w="12192000" h="2185670">
                <a:moveTo>
                  <a:pt x="12192000" y="0"/>
                </a:moveTo>
                <a:lnTo>
                  <a:pt x="0" y="0"/>
                </a:lnTo>
                <a:lnTo>
                  <a:pt x="0" y="1887092"/>
                </a:lnTo>
                <a:lnTo>
                  <a:pt x="1996058" y="1887092"/>
                </a:lnTo>
                <a:lnTo>
                  <a:pt x="2377059" y="2172716"/>
                </a:lnTo>
                <a:lnTo>
                  <a:pt x="2385441" y="2175891"/>
                </a:lnTo>
                <a:lnTo>
                  <a:pt x="2398141" y="2180716"/>
                </a:lnTo>
                <a:lnTo>
                  <a:pt x="2410841" y="2185416"/>
                </a:lnTo>
                <a:lnTo>
                  <a:pt x="2421509" y="2185416"/>
                </a:lnTo>
                <a:lnTo>
                  <a:pt x="2434209" y="2185416"/>
                </a:lnTo>
                <a:lnTo>
                  <a:pt x="2444750" y="2180716"/>
                </a:lnTo>
                <a:lnTo>
                  <a:pt x="2457450" y="2175891"/>
                </a:lnTo>
                <a:lnTo>
                  <a:pt x="2465959" y="2172716"/>
                </a:lnTo>
                <a:lnTo>
                  <a:pt x="2846959" y="1887092"/>
                </a:lnTo>
                <a:lnTo>
                  <a:pt x="12192000" y="1887092"/>
                </a:lnTo>
                <a:lnTo>
                  <a:pt x="12192000" y="0"/>
                </a:lnTo>
                <a:close/>
              </a:path>
            </a:pathLst>
          </a:custGeom>
          <a:ln w="9144">
            <a:solidFill>
              <a:srgbClr val="00C5BA"/>
            </a:solidFill>
          </a:ln>
        </p:spPr>
        <p:txBody>
          <a:bodyPr wrap="square" lIns="0" tIns="0" rIns="0" bIns="0" rtlCol="0"/>
          <a:lstStyle/>
          <a:p>
            <a:endParaRPr/>
          </a:p>
        </p:txBody>
      </p:sp>
      <p:sp>
        <p:nvSpPr>
          <p:cNvPr id="19" name="bk object 19"/>
          <p:cNvSpPr/>
          <p:nvPr/>
        </p:nvSpPr>
        <p:spPr>
          <a:xfrm>
            <a:off x="542544" y="556259"/>
            <a:ext cx="7010400" cy="1173480"/>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rgbClr val="FDFDFD"/>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4/12/2020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4/12/2020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02020"/>
          </a:solidFill>
        </p:spPr>
        <p:txBody>
          <a:bodyPr wrap="square" lIns="0" tIns="0" rIns="0" bIns="0" rtlCol="0"/>
          <a:lstStyle/>
          <a:p>
            <a:endParaRPr/>
          </a:p>
        </p:txBody>
      </p:sp>
      <p:sp>
        <p:nvSpPr>
          <p:cNvPr id="2" name="Holder 2"/>
          <p:cNvSpPr>
            <a:spLocks noGrp="1"/>
          </p:cNvSpPr>
          <p:nvPr>
            <p:ph type="title"/>
          </p:nvPr>
        </p:nvSpPr>
        <p:spPr>
          <a:xfrm>
            <a:off x="888898" y="733171"/>
            <a:ext cx="10414203" cy="635000"/>
          </a:xfrm>
          <a:prstGeom prst="rect">
            <a:avLst/>
          </a:prstGeom>
        </p:spPr>
        <p:txBody>
          <a:bodyPr wrap="square" lIns="0" tIns="0" rIns="0" bIns="0">
            <a:spAutoFit/>
          </a:bodyPr>
          <a:lstStyle>
            <a:lvl1pPr>
              <a:defRPr sz="4000" b="1" i="0">
                <a:solidFill>
                  <a:srgbClr val="FDFDFD"/>
                </a:solidFill>
                <a:latin typeface="Times New Roman"/>
                <a:cs typeface="Times New Roman"/>
              </a:defRPr>
            </a:lvl1pPr>
          </a:lstStyle>
          <a:p>
            <a:endParaRPr/>
          </a:p>
        </p:txBody>
      </p:sp>
      <p:sp>
        <p:nvSpPr>
          <p:cNvPr id="3" name="Holder 3"/>
          <p:cNvSpPr>
            <a:spLocks noGrp="1"/>
          </p:cNvSpPr>
          <p:nvPr>
            <p:ph type="body" idx="1"/>
          </p:nvPr>
        </p:nvSpPr>
        <p:spPr>
          <a:xfrm>
            <a:off x="888898" y="2910332"/>
            <a:ext cx="10414203" cy="270891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4/12/2020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temcells.nih.gov/info/pages/glossary.aspx"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52014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12192000" cy="5201920"/>
          </a:xfrm>
          <a:custGeom>
            <a:avLst/>
            <a:gdLst/>
            <a:ahLst/>
            <a:cxnLst/>
            <a:rect l="l" t="t" r="r" b="b"/>
            <a:pathLst>
              <a:path w="12192000" h="5201920">
                <a:moveTo>
                  <a:pt x="0" y="0"/>
                </a:moveTo>
                <a:lnTo>
                  <a:pt x="0" y="4902962"/>
                </a:lnTo>
                <a:lnTo>
                  <a:pt x="1996058" y="4902962"/>
                </a:lnTo>
                <a:lnTo>
                  <a:pt x="2377059" y="5188712"/>
                </a:lnTo>
                <a:lnTo>
                  <a:pt x="2385441" y="5191887"/>
                </a:lnTo>
                <a:lnTo>
                  <a:pt x="2398141" y="5196586"/>
                </a:lnTo>
                <a:lnTo>
                  <a:pt x="2410841" y="5201412"/>
                </a:lnTo>
                <a:lnTo>
                  <a:pt x="2421509" y="5201412"/>
                </a:lnTo>
                <a:lnTo>
                  <a:pt x="2434209" y="5201412"/>
                </a:lnTo>
                <a:lnTo>
                  <a:pt x="2444750" y="5196586"/>
                </a:lnTo>
                <a:lnTo>
                  <a:pt x="2457450" y="5191887"/>
                </a:lnTo>
                <a:lnTo>
                  <a:pt x="2465959" y="5188712"/>
                </a:lnTo>
                <a:lnTo>
                  <a:pt x="2846959" y="4902962"/>
                </a:lnTo>
                <a:lnTo>
                  <a:pt x="12192000" y="4902962"/>
                </a:lnTo>
                <a:lnTo>
                  <a:pt x="12192000" y="0"/>
                </a:lnTo>
              </a:path>
            </a:pathLst>
          </a:custGeom>
          <a:ln w="9144">
            <a:solidFill>
              <a:srgbClr val="00C5BA"/>
            </a:solidFill>
          </a:ln>
        </p:spPr>
        <p:txBody>
          <a:bodyPr wrap="square" lIns="0" tIns="0" rIns="0" bIns="0" rtlCol="0"/>
          <a:lstStyle/>
          <a:p>
            <a:endParaRPr/>
          </a:p>
        </p:txBody>
      </p:sp>
      <p:sp>
        <p:nvSpPr>
          <p:cNvPr id="4" name="object 4"/>
          <p:cNvSpPr/>
          <p:nvPr/>
        </p:nvSpPr>
        <p:spPr>
          <a:xfrm>
            <a:off x="435863" y="3291840"/>
            <a:ext cx="4434840" cy="154686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888898" y="3505200"/>
            <a:ext cx="6654902" cy="843821"/>
          </a:xfrm>
          <a:prstGeom prst="rect">
            <a:avLst/>
          </a:prstGeom>
        </p:spPr>
        <p:txBody>
          <a:bodyPr vert="horz" wrap="square" lIns="0" tIns="12700" rIns="0" bIns="0" rtlCol="0">
            <a:spAutoFit/>
          </a:bodyPr>
          <a:lstStyle/>
          <a:p>
            <a:pPr marL="12700">
              <a:lnSpc>
                <a:spcPct val="100000"/>
              </a:lnSpc>
              <a:spcBef>
                <a:spcPts val="100"/>
              </a:spcBef>
            </a:pPr>
            <a:r>
              <a:rPr sz="5400" b="1" spc="-5" dirty="0">
                <a:solidFill>
                  <a:srgbClr val="FDFDFD"/>
                </a:solidFill>
                <a:latin typeface="Arial"/>
                <a:cs typeface="Arial"/>
              </a:rPr>
              <a:t>Stem</a:t>
            </a:r>
            <a:r>
              <a:rPr sz="5400" b="1" spc="-80" dirty="0">
                <a:solidFill>
                  <a:srgbClr val="FDFDFD"/>
                </a:solidFill>
                <a:latin typeface="Arial"/>
                <a:cs typeface="Arial"/>
              </a:rPr>
              <a:t> </a:t>
            </a:r>
            <a:r>
              <a:rPr sz="5400" b="1" dirty="0" smtClean="0">
                <a:solidFill>
                  <a:srgbClr val="FDFDFD"/>
                </a:solidFill>
                <a:latin typeface="Arial"/>
                <a:cs typeface="Arial"/>
              </a:rPr>
              <a:t>Cells</a:t>
            </a:r>
            <a:r>
              <a:rPr lang="en-US" sz="5400" b="1" dirty="0" smtClean="0">
                <a:solidFill>
                  <a:srgbClr val="FDFDFD"/>
                </a:solidFill>
                <a:latin typeface="Arial"/>
                <a:cs typeface="Arial"/>
              </a:rPr>
              <a:t> Culture</a:t>
            </a:r>
            <a:endParaRPr sz="5400" dirty="0">
              <a:latin typeface="Arial"/>
              <a:cs typeface="Arial"/>
            </a:endParaRPr>
          </a:p>
        </p:txBody>
      </p:sp>
      <p:sp>
        <p:nvSpPr>
          <p:cNvPr id="6" name="object 6"/>
          <p:cNvSpPr/>
          <p:nvPr/>
        </p:nvSpPr>
        <p:spPr>
          <a:xfrm>
            <a:off x="710183" y="5177028"/>
            <a:ext cx="2741676" cy="586740"/>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888898" y="5281421"/>
            <a:ext cx="238760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a:cs typeface="Arial"/>
              </a:rPr>
              <a:t>Cell and </a:t>
            </a:r>
            <a:r>
              <a:rPr sz="1800" spc="-15" dirty="0">
                <a:solidFill>
                  <a:srgbClr val="FFFFFF"/>
                </a:solidFill>
                <a:latin typeface="Arial"/>
                <a:cs typeface="Arial"/>
              </a:rPr>
              <a:t>Tissue</a:t>
            </a:r>
            <a:r>
              <a:rPr sz="1800" spc="-55" dirty="0">
                <a:solidFill>
                  <a:srgbClr val="FFFFFF"/>
                </a:solidFill>
                <a:latin typeface="Arial"/>
                <a:cs typeface="Arial"/>
              </a:rPr>
              <a:t> </a:t>
            </a:r>
            <a:r>
              <a:rPr sz="1800" spc="-5" dirty="0">
                <a:solidFill>
                  <a:srgbClr val="FFFFFF"/>
                </a:solidFill>
                <a:latin typeface="Arial"/>
                <a:cs typeface="Arial"/>
              </a:rPr>
              <a:t>Culture</a:t>
            </a:r>
            <a:endParaRPr sz="18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2544" y="556259"/>
            <a:ext cx="2378964" cy="117348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88898" y="736218"/>
            <a:ext cx="1689735" cy="635000"/>
          </a:xfrm>
          <a:prstGeom prst="rect">
            <a:avLst/>
          </a:prstGeom>
        </p:spPr>
        <p:txBody>
          <a:bodyPr vert="horz" wrap="square" lIns="0" tIns="12065" rIns="0" bIns="0" rtlCol="0">
            <a:spAutoFit/>
          </a:bodyPr>
          <a:lstStyle/>
          <a:p>
            <a:pPr marL="12700">
              <a:lnSpc>
                <a:spcPct val="100000"/>
              </a:lnSpc>
              <a:spcBef>
                <a:spcPts val="95"/>
              </a:spcBef>
            </a:pPr>
            <a:r>
              <a:rPr spc="-5" dirty="0">
                <a:latin typeface="Arial"/>
                <a:cs typeface="Arial"/>
              </a:rPr>
              <a:t>TYPES</a:t>
            </a:r>
          </a:p>
        </p:txBody>
      </p:sp>
      <p:sp>
        <p:nvSpPr>
          <p:cNvPr id="4" name="object 4"/>
          <p:cNvSpPr/>
          <p:nvPr/>
        </p:nvSpPr>
        <p:spPr>
          <a:xfrm>
            <a:off x="818388" y="3012948"/>
            <a:ext cx="10553700" cy="680085"/>
          </a:xfrm>
          <a:custGeom>
            <a:avLst/>
            <a:gdLst/>
            <a:ahLst/>
            <a:cxnLst/>
            <a:rect l="l" t="t" r="r" b="b"/>
            <a:pathLst>
              <a:path w="10553700" h="680085">
                <a:moveTo>
                  <a:pt x="10553700" y="0"/>
                </a:moveTo>
                <a:lnTo>
                  <a:pt x="0" y="0"/>
                </a:lnTo>
                <a:lnTo>
                  <a:pt x="0" y="679703"/>
                </a:lnTo>
                <a:lnTo>
                  <a:pt x="10553700" y="679703"/>
                </a:lnTo>
                <a:lnTo>
                  <a:pt x="10553700" y="0"/>
                </a:lnTo>
                <a:close/>
              </a:path>
            </a:pathLst>
          </a:custGeom>
          <a:solidFill>
            <a:srgbClr val="FFFFFF">
              <a:alpha val="90194"/>
            </a:srgbClr>
          </a:solidFill>
        </p:spPr>
        <p:txBody>
          <a:bodyPr wrap="square" lIns="0" tIns="0" rIns="0" bIns="0" rtlCol="0"/>
          <a:lstStyle/>
          <a:p>
            <a:endParaRPr/>
          </a:p>
        </p:txBody>
      </p:sp>
      <p:sp>
        <p:nvSpPr>
          <p:cNvPr id="5" name="object 5"/>
          <p:cNvSpPr/>
          <p:nvPr/>
        </p:nvSpPr>
        <p:spPr>
          <a:xfrm>
            <a:off x="818388" y="3012948"/>
            <a:ext cx="10553700" cy="680085"/>
          </a:xfrm>
          <a:custGeom>
            <a:avLst/>
            <a:gdLst/>
            <a:ahLst/>
            <a:cxnLst/>
            <a:rect l="l" t="t" r="r" b="b"/>
            <a:pathLst>
              <a:path w="10553700" h="680085">
                <a:moveTo>
                  <a:pt x="0" y="679703"/>
                </a:moveTo>
                <a:lnTo>
                  <a:pt x="10553700" y="679703"/>
                </a:lnTo>
                <a:lnTo>
                  <a:pt x="10553700" y="0"/>
                </a:lnTo>
                <a:lnTo>
                  <a:pt x="0" y="0"/>
                </a:lnTo>
                <a:lnTo>
                  <a:pt x="0" y="679703"/>
                </a:lnTo>
                <a:close/>
              </a:path>
            </a:pathLst>
          </a:custGeom>
          <a:ln w="15239">
            <a:solidFill>
              <a:srgbClr val="EE755F"/>
            </a:solidFill>
          </a:ln>
        </p:spPr>
        <p:txBody>
          <a:bodyPr wrap="square" lIns="0" tIns="0" rIns="0" bIns="0" rtlCol="0"/>
          <a:lstStyle/>
          <a:p>
            <a:endParaRPr/>
          </a:p>
        </p:txBody>
      </p:sp>
      <p:sp>
        <p:nvSpPr>
          <p:cNvPr id="6" name="object 6"/>
          <p:cNvSpPr/>
          <p:nvPr/>
        </p:nvSpPr>
        <p:spPr>
          <a:xfrm>
            <a:off x="1347216" y="2613660"/>
            <a:ext cx="7386955" cy="797560"/>
          </a:xfrm>
          <a:custGeom>
            <a:avLst/>
            <a:gdLst/>
            <a:ahLst/>
            <a:cxnLst/>
            <a:rect l="l" t="t" r="r" b="b"/>
            <a:pathLst>
              <a:path w="7386955" h="797560">
                <a:moveTo>
                  <a:pt x="7253985" y="0"/>
                </a:moveTo>
                <a:lnTo>
                  <a:pt x="132842" y="0"/>
                </a:lnTo>
                <a:lnTo>
                  <a:pt x="90838" y="6768"/>
                </a:lnTo>
                <a:lnTo>
                  <a:pt x="54370" y="25619"/>
                </a:lnTo>
                <a:lnTo>
                  <a:pt x="25619" y="54370"/>
                </a:lnTo>
                <a:lnTo>
                  <a:pt x="6768" y="90838"/>
                </a:lnTo>
                <a:lnTo>
                  <a:pt x="0" y="132841"/>
                </a:lnTo>
                <a:lnTo>
                  <a:pt x="0" y="664210"/>
                </a:lnTo>
                <a:lnTo>
                  <a:pt x="6768" y="706213"/>
                </a:lnTo>
                <a:lnTo>
                  <a:pt x="25619" y="742681"/>
                </a:lnTo>
                <a:lnTo>
                  <a:pt x="54370" y="771432"/>
                </a:lnTo>
                <a:lnTo>
                  <a:pt x="90838" y="790283"/>
                </a:lnTo>
                <a:lnTo>
                  <a:pt x="132842" y="797051"/>
                </a:lnTo>
                <a:lnTo>
                  <a:pt x="7253985" y="797051"/>
                </a:lnTo>
                <a:lnTo>
                  <a:pt x="7295989" y="790283"/>
                </a:lnTo>
                <a:lnTo>
                  <a:pt x="7332457" y="771432"/>
                </a:lnTo>
                <a:lnTo>
                  <a:pt x="7361208" y="742681"/>
                </a:lnTo>
                <a:lnTo>
                  <a:pt x="7380059" y="706213"/>
                </a:lnTo>
                <a:lnTo>
                  <a:pt x="7386828" y="664210"/>
                </a:lnTo>
                <a:lnTo>
                  <a:pt x="7386828" y="132841"/>
                </a:lnTo>
                <a:lnTo>
                  <a:pt x="7380059" y="90838"/>
                </a:lnTo>
                <a:lnTo>
                  <a:pt x="7361208" y="54370"/>
                </a:lnTo>
                <a:lnTo>
                  <a:pt x="7332457" y="25619"/>
                </a:lnTo>
                <a:lnTo>
                  <a:pt x="7295989" y="6768"/>
                </a:lnTo>
                <a:lnTo>
                  <a:pt x="7253985" y="0"/>
                </a:lnTo>
                <a:close/>
              </a:path>
            </a:pathLst>
          </a:custGeom>
          <a:solidFill>
            <a:srgbClr val="EE755F"/>
          </a:solidFill>
        </p:spPr>
        <p:txBody>
          <a:bodyPr wrap="square" lIns="0" tIns="0" rIns="0" bIns="0" rtlCol="0"/>
          <a:lstStyle/>
          <a:p>
            <a:endParaRPr/>
          </a:p>
        </p:txBody>
      </p:sp>
      <p:sp>
        <p:nvSpPr>
          <p:cNvPr id="7" name="object 7"/>
          <p:cNvSpPr/>
          <p:nvPr/>
        </p:nvSpPr>
        <p:spPr>
          <a:xfrm>
            <a:off x="1347216" y="2613660"/>
            <a:ext cx="7386955" cy="797560"/>
          </a:xfrm>
          <a:custGeom>
            <a:avLst/>
            <a:gdLst/>
            <a:ahLst/>
            <a:cxnLst/>
            <a:rect l="l" t="t" r="r" b="b"/>
            <a:pathLst>
              <a:path w="7386955" h="797560">
                <a:moveTo>
                  <a:pt x="0" y="132841"/>
                </a:moveTo>
                <a:lnTo>
                  <a:pt x="6768" y="90838"/>
                </a:lnTo>
                <a:lnTo>
                  <a:pt x="25619" y="54370"/>
                </a:lnTo>
                <a:lnTo>
                  <a:pt x="54370" y="25619"/>
                </a:lnTo>
                <a:lnTo>
                  <a:pt x="90838" y="6768"/>
                </a:lnTo>
                <a:lnTo>
                  <a:pt x="132842" y="0"/>
                </a:lnTo>
                <a:lnTo>
                  <a:pt x="7253985" y="0"/>
                </a:lnTo>
                <a:lnTo>
                  <a:pt x="7295989" y="6768"/>
                </a:lnTo>
                <a:lnTo>
                  <a:pt x="7332457" y="25619"/>
                </a:lnTo>
                <a:lnTo>
                  <a:pt x="7361208" y="54370"/>
                </a:lnTo>
                <a:lnTo>
                  <a:pt x="7380059" y="90838"/>
                </a:lnTo>
                <a:lnTo>
                  <a:pt x="7386828" y="132841"/>
                </a:lnTo>
                <a:lnTo>
                  <a:pt x="7386828" y="664210"/>
                </a:lnTo>
                <a:lnTo>
                  <a:pt x="7380059" y="706213"/>
                </a:lnTo>
                <a:lnTo>
                  <a:pt x="7361208" y="742681"/>
                </a:lnTo>
                <a:lnTo>
                  <a:pt x="7332457" y="771432"/>
                </a:lnTo>
                <a:lnTo>
                  <a:pt x="7295989" y="790283"/>
                </a:lnTo>
                <a:lnTo>
                  <a:pt x="7253985" y="797051"/>
                </a:lnTo>
                <a:lnTo>
                  <a:pt x="132842" y="797051"/>
                </a:lnTo>
                <a:lnTo>
                  <a:pt x="90838" y="790283"/>
                </a:lnTo>
                <a:lnTo>
                  <a:pt x="54370" y="771432"/>
                </a:lnTo>
                <a:lnTo>
                  <a:pt x="25619" y="742681"/>
                </a:lnTo>
                <a:lnTo>
                  <a:pt x="6768" y="706213"/>
                </a:lnTo>
                <a:lnTo>
                  <a:pt x="0" y="664210"/>
                </a:lnTo>
                <a:lnTo>
                  <a:pt x="0" y="132841"/>
                </a:lnTo>
                <a:close/>
              </a:path>
            </a:pathLst>
          </a:custGeom>
          <a:ln w="15239">
            <a:solidFill>
              <a:srgbClr val="FFFFFF"/>
            </a:solidFill>
          </a:ln>
        </p:spPr>
        <p:txBody>
          <a:bodyPr wrap="square" lIns="0" tIns="0" rIns="0" bIns="0" rtlCol="0"/>
          <a:lstStyle/>
          <a:p>
            <a:endParaRPr/>
          </a:p>
        </p:txBody>
      </p:sp>
      <p:sp>
        <p:nvSpPr>
          <p:cNvPr id="8" name="object 8"/>
          <p:cNvSpPr/>
          <p:nvPr/>
        </p:nvSpPr>
        <p:spPr>
          <a:xfrm>
            <a:off x="818388" y="4236720"/>
            <a:ext cx="10553700" cy="681355"/>
          </a:xfrm>
          <a:custGeom>
            <a:avLst/>
            <a:gdLst/>
            <a:ahLst/>
            <a:cxnLst/>
            <a:rect l="l" t="t" r="r" b="b"/>
            <a:pathLst>
              <a:path w="10553700" h="681354">
                <a:moveTo>
                  <a:pt x="10553700" y="0"/>
                </a:moveTo>
                <a:lnTo>
                  <a:pt x="0" y="0"/>
                </a:lnTo>
                <a:lnTo>
                  <a:pt x="0" y="681227"/>
                </a:lnTo>
                <a:lnTo>
                  <a:pt x="10553700" y="681227"/>
                </a:lnTo>
                <a:lnTo>
                  <a:pt x="10553700" y="0"/>
                </a:lnTo>
                <a:close/>
              </a:path>
            </a:pathLst>
          </a:custGeom>
          <a:solidFill>
            <a:srgbClr val="FFFFFF">
              <a:alpha val="90194"/>
            </a:srgbClr>
          </a:solidFill>
        </p:spPr>
        <p:txBody>
          <a:bodyPr wrap="square" lIns="0" tIns="0" rIns="0" bIns="0" rtlCol="0"/>
          <a:lstStyle/>
          <a:p>
            <a:endParaRPr/>
          </a:p>
        </p:txBody>
      </p:sp>
      <p:sp>
        <p:nvSpPr>
          <p:cNvPr id="9" name="object 9"/>
          <p:cNvSpPr/>
          <p:nvPr/>
        </p:nvSpPr>
        <p:spPr>
          <a:xfrm>
            <a:off x="818388" y="4236720"/>
            <a:ext cx="10553700" cy="681355"/>
          </a:xfrm>
          <a:custGeom>
            <a:avLst/>
            <a:gdLst/>
            <a:ahLst/>
            <a:cxnLst/>
            <a:rect l="l" t="t" r="r" b="b"/>
            <a:pathLst>
              <a:path w="10553700" h="681354">
                <a:moveTo>
                  <a:pt x="0" y="681227"/>
                </a:moveTo>
                <a:lnTo>
                  <a:pt x="10553700" y="681227"/>
                </a:lnTo>
                <a:lnTo>
                  <a:pt x="10553700" y="0"/>
                </a:lnTo>
                <a:lnTo>
                  <a:pt x="0" y="0"/>
                </a:lnTo>
                <a:lnTo>
                  <a:pt x="0" y="681227"/>
                </a:lnTo>
                <a:close/>
              </a:path>
            </a:pathLst>
          </a:custGeom>
          <a:ln w="15240">
            <a:solidFill>
              <a:srgbClr val="57E8ED"/>
            </a:solidFill>
          </a:ln>
        </p:spPr>
        <p:txBody>
          <a:bodyPr wrap="square" lIns="0" tIns="0" rIns="0" bIns="0" rtlCol="0"/>
          <a:lstStyle/>
          <a:p>
            <a:endParaRPr/>
          </a:p>
        </p:txBody>
      </p:sp>
      <p:sp>
        <p:nvSpPr>
          <p:cNvPr id="10" name="object 10"/>
          <p:cNvSpPr/>
          <p:nvPr/>
        </p:nvSpPr>
        <p:spPr>
          <a:xfrm>
            <a:off x="1347216" y="3838955"/>
            <a:ext cx="7386955" cy="797560"/>
          </a:xfrm>
          <a:custGeom>
            <a:avLst/>
            <a:gdLst/>
            <a:ahLst/>
            <a:cxnLst/>
            <a:rect l="l" t="t" r="r" b="b"/>
            <a:pathLst>
              <a:path w="7386955" h="797560">
                <a:moveTo>
                  <a:pt x="7253985" y="0"/>
                </a:moveTo>
                <a:lnTo>
                  <a:pt x="132842" y="0"/>
                </a:lnTo>
                <a:lnTo>
                  <a:pt x="90838" y="6768"/>
                </a:lnTo>
                <a:lnTo>
                  <a:pt x="54370" y="25619"/>
                </a:lnTo>
                <a:lnTo>
                  <a:pt x="25619" y="54370"/>
                </a:lnTo>
                <a:lnTo>
                  <a:pt x="6768" y="90838"/>
                </a:lnTo>
                <a:lnTo>
                  <a:pt x="0" y="132842"/>
                </a:lnTo>
                <a:lnTo>
                  <a:pt x="0" y="664210"/>
                </a:lnTo>
                <a:lnTo>
                  <a:pt x="6768" y="706213"/>
                </a:lnTo>
                <a:lnTo>
                  <a:pt x="25619" y="742681"/>
                </a:lnTo>
                <a:lnTo>
                  <a:pt x="54370" y="771432"/>
                </a:lnTo>
                <a:lnTo>
                  <a:pt x="90838" y="790283"/>
                </a:lnTo>
                <a:lnTo>
                  <a:pt x="132842" y="797052"/>
                </a:lnTo>
                <a:lnTo>
                  <a:pt x="7253985" y="797052"/>
                </a:lnTo>
                <a:lnTo>
                  <a:pt x="7295989" y="790283"/>
                </a:lnTo>
                <a:lnTo>
                  <a:pt x="7332457" y="771432"/>
                </a:lnTo>
                <a:lnTo>
                  <a:pt x="7361208" y="742681"/>
                </a:lnTo>
                <a:lnTo>
                  <a:pt x="7380059" y="706213"/>
                </a:lnTo>
                <a:lnTo>
                  <a:pt x="7386828" y="664210"/>
                </a:lnTo>
                <a:lnTo>
                  <a:pt x="7386828" y="132842"/>
                </a:lnTo>
                <a:lnTo>
                  <a:pt x="7380059" y="90838"/>
                </a:lnTo>
                <a:lnTo>
                  <a:pt x="7361208" y="54370"/>
                </a:lnTo>
                <a:lnTo>
                  <a:pt x="7332457" y="25619"/>
                </a:lnTo>
                <a:lnTo>
                  <a:pt x="7295989" y="6768"/>
                </a:lnTo>
                <a:lnTo>
                  <a:pt x="7253985" y="0"/>
                </a:lnTo>
                <a:close/>
              </a:path>
            </a:pathLst>
          </a:custGeom>
          <a:solidFill>
            <a:srgbClr val="57E8ED"/>
          </a:solidFill>
        </p:spPr>
        <p:txBody>
          <a:bodyPr wrap="square" lIns="0" tIns="0" rIns="0" bIns="0" rtlCol="0"/>
          <a:lstStyle/>
          <a:p>
            <a:endParaRPr/>
          </a:p>
        </p:txBody>
      </p:sp>
      <p:sp>
        <p:nvSpPr>
          <p:cNvPr id="11" name="object 11"/>
          <p:cNvSpPr/>
          <p:nvPr/>
        </p:nvSpPr>
        <p:spPr>
          <a:xfrm>
            <a:off x="1347216" y="3838955"/>
            <a:ext cx="7386955" cy="797560"/>
          </a:xfrm>
          <a:custGeom>
            <a:avLst/>
            <a:gdLst/>
            <a:ahLst/>
            <a:cxnLst/>
            <a:rect l="l" t="t" r="r" b="b"/>
            <a:pathLst>
              <a:path w="7386955" h="797560">
                <a:moveTo>
                  <a:pt x="0" y="132842"/>
                </a:moveTo>
                <a:lnTo>
                  <a:pt x="6768" y="90838"/>
                </a:lnTo>
                <a:lnTo>
                  <a:pt x="25619" y="54370"/>
                </a:lnTo>
                <a:lnTo>
                  <a:pt x="54370" y="25619"/>
                </a:lnTo>
                <a:lnTo>
                  <a:pt x="90838" y="6768"/>
                </a:lnTo>
                <a:lnTo>
                  <a:pt x="132842" y="0"/>
                </a:lnTo>
                <a:lnTo>
                  <a:pt x="7253985" y="0"/>
                </a:lnTo>
                <a:lnTo>
                  <a:pt x="7295989" y="6768"/>
                </a:lnTo>
                <a:lnTo>
                  <a:pt x="7332457" y="25619"/>
                </a:lnTo>
                <a:lnTo>
                  <a:pt x="7361208" y="54370"/>
                </a:lnTo>
                <a:lnTo>
                  <a:pt x="7380059" y="90838"/>
                </a:lnTo>
                <a:lnTo>
                  <a:pt x="7386828" y="132842"/>
                </a:lnTo>
                <a:lnTo>
                  <a:pt x="7386828" y="664210"/>
                </a:lnTo>
                <a:lnTo>
                  <a:pt x="7380059" y="706213"/>
                </a:lnTo>
                <a:lnTo>
                  <a:pt x="7361208" y="742681"/>
                </a:lnTo>
                <a:lnTo>
                  <a:pt x="7332457" y="771432"/>
                </a:lnTo>
                <a:lnTo>
                  <a:pt x="7295989" y="790283"/>
                </a:lnTo>
                <a:lnTo>
                  <a:pt x="7253985" y="797052"/>
                </a:lnTo>
                <a:lnTo>
                  <a:pt x="132842" y="797052"/>
                </a:lnTo>
                <a:lnTo>
                  <a:pt x="90838" y="790283"/>
                </a:lnTo>
                <a:lnTo>
                  <a:pt x="54370" y="771432"/>
                </a:lnTo>
                <a:lnTo>
                  <a:pt x="25619" y="742681"/>
                </a:lnTo>
                <a:lnTo>
                  <a:pt x="6768" y="706213"/>
                </a:lnTo>
                <a:lnTo>
                  <a:pt x="0" y="664210"/>
                </a:lnTo>
                <a:lnTo>
                  <a:pt x="0" y="132842"/>
                </a:lnTo>
                <a:close/>
              </a:path>
            </a:pathLst>
          </a:custGeom>
          <a:ln w="15239">
            <a:solidFill>
              <a:srgbClr val="FFFFFF"/>
            </a:solidFill>
          </a:ln>
        </p:spPr>
        <p:txBody>
          <a:bodyPr wrap="square" lIns="0" tIns="0" rIns="0" bIns="0" rtlCol="0"/>
          <a:lstStyle/>
          <a:p>
            <a:endParaRPr/>
          </a:p>
        </p:txBody>
      </p:sp>
      <p:sp>
        <p:nvSpPr>
          <p:cNvPr id="12" name="object 12"/>
          <p:cNvSpPr/>
          <p:nvPr/>
        </p:nvSpPr>
        <p:spPr>
          <a:xfrm>
            <a:off x="818388" y="5462015"/>
            <a:ext cx="10553700" cy="680085"/>
          </a:xfrm>
          <a:custGeom>
            <a:avLst/>
            <a:gdLst/>
            <a:ahLst/>
            <a:cxnLst/>
            <a:rect l="l" t="t" r="r" b="b"/>
            <a:pathLst>
              <a:path w="10553700" h="680085">
                <a:moveTo>
                  <a:pt x="10553700" y="0"/>
                </a:moveTo>
                <a:lnTo>
                  <a:pt x="0" y="0"/>
                </a:lnTo>
                <a:lnTo>
                  <a:pt x="0" y="679704"/>
                </a:lnTo>
                <a:lnTo>
                  <a:pt x="10553700" y="679704"/>
                </a:lnTo>
                <a:lnTo>
                  <a:pt x="10553700" y="0"/>
                </a:lnTo>
                <a:close/>
              </a:path>
            </a:pathLst>
          </a:custGeom>
          <a:solidFill>
            <a:srgbClr val="FFFFFF">
              <a:alpha val="90194"/>
            </a:srgbClr>
          </a:solidFill>
        </p:spPr>
        <p:txBody>
          <a:bodyPr wrap="square" lIns="0" tIns="0" rIns="0" bIns="0" rtlCol="0"/>
          <a:lstStyle/>
          <a:p>
            <a:endParaRPr/>
          </a:p>
        </p:txBody>
      </p:sp>
      <p:sp>
        <p:nvSpPr>
          <p:cNvPr id="13" name="object 13"/>
          <p:cNvSpPr/>
          <p:nvPr/>
        </p:nvSpPr>
        <p:spPr>
          <a:xfrm>
            <a:off x="818388" y="5462015"/>
            <a:ext cx="10553700" cy="680085"/>
          </a:xfrm>
          <a:custGeom>
            <a:avLst/>
            <a:gdLst/>
            <a:ahLst/>
            <a:cxnLst/>
            <a:rect l="l" t="t" r="r" b="b"/>
            <a:pathLst>
              <a:path w="10553700" h="680085">
                <a:moveTo>
                  <a:pt x="0" y="679704"/>
                </a:moveTo>
                <a:lnTo>
                  <a:pt x="10553700" y="679704"/>
                </a:lnTo>
                <a:lnTo>
                  <a:pt x="10553700" y="0"/>
                </a:lnTo>
                <a:lnTo>
                  <a:pt x="0" y="0"/>
                </a:lnTo>
                <a:lnTo>
                  <a:pt x="0" y="679704"/>
                </a:lnTo>
                <a:close/>
              </a:path>
            </a:pathLst>
          </a:custGeom>
          <a:ln w="15239">
            <a:solidFill>
              <a:srgbClr val="EC515C"/>
            </a:solidFill>
          </a:ln>
        </p:spPr>
        <p:txBody>
          <a:bodyPr wrap="square" lIns="0" tIns="0" rIns="0" bIns="0" rtlCol="0"/>
          <a:lstStyle/>
          <a:p>
            <a:endParaRPr/>
          </a:p>
        </p:txBody>
      </p:sp>
      <p:sp>
        <p:nvSpPr>
          <p:cNvPr id="14" name="object 14"/>
          <p:cNvSpPr/>
          <p:nvPr/>
        </p:nvSpPr>
        <p:spPr>
          <a:xfrm>
            <a:off x="1347216" y="5062728"/>
            <a:ext cx="7386955" cy="797560"/>
          </a:xfrm>
          <a:custGeom>
            <a:avLst/>
            <a:gdLst/>
            <a:ahLst/>
            <a:cxnLst/>
            <a:rect l="l" t="t" r="r" b="b"/>
            <a:pathLst>
              <a:path w="7386955" h="797560">
                <a:moveTo>
                  <a:pt x="7253985" y="0"/>
                </a:moveTo>
                <a:lnTo>
                  <a:pt x="132842" y="0"/>
                </a:lnTo>
                <a:lnTo>
                  <a:pt x="90838" y="6768"/>
                </a:lnTo>
                <a:lnTo>
                  <a:pt x="54370" y="25619"/>
                </a:lnTo>
                <a:lnTo>
                  <a:pt x="25619" y="54370"/>
                </a:lnTo>
                <a:lnTo>
                  <a:pt x="6768" y="90838"/>
                </a:lnTo>
                <a:lnTo>
                  <a:pt x="0" y="132842"/>
                </a:lnTo>
                <a:lnTo>
                  <a:pt x="0" y="664210"/>
                </a:lnTo>
                <a:lnTo>
                  <a:pt x="6768" y="706198"/>
                </a:lnTo>
                <a:lnTo>
                  <a:pt x="25619" y="742665"/>
                </a:lnTo>
                <a:lnTo>
                  <a:pt x="54370" y="771421"/>
                </a:lnTo>
                <a:lnTo>
                  <a:pt x="90838" y="790279"/>
                </a:lnTo>
                <a:lnTo>
                  <a:pt x="132842" y="797052"/>
                </a:lnTo>
                <a:lnTo>
                  <a:pt x="7253985" y="797052"/>
                </a:lnTo>
                <a:lnTo>
                  <a:pt x="7295989" y="790279"/>
                </a:lnTo>
                <a:lnTo>
                  <a:pt x="7332457" y="771421"/>
                </a:lnTo>
                <a:lnTo>
                  <a:pt x="7361208" y="742665"/>
                </a:lnTo>
                <a:lnTo>
                  <a:pt x="7380059" y="706198"/>
                </a:lnTo>
                <a:lnTo>
                  <a:pt x="7386828" y="664210"/>
                </a:lnTo>
                <a:lnTo>
                  <a:pt x="7386828" y="132842"/>
                </a:lnTo>
                <a:lnTo>
                  <a:pt x="7380059" y="90838"/>
                </a:lnTo>
                <a:lnTo>
                  <a:pt x="7361208" y="54370"/>
                </a:lnTo>
                <a:lnTo>
                  <a:pt x="7332457" y="25619"/>
                </a:lnTo>
                <a:lnTo>
                  <a:pt x="7295989" y="6768"/>
                </a:lnTo>
                <a:lnTo>
                  <a:pt x="7253985" y="0"/>
                </a:lnTo>
                <a:close/>
              </a:path>
            </a:pathLst>
          </a:custGeom>
          <a:solidFill>
            <a:srgbClr val="EC515C"/>
          </a:solidFill>
        </p:spPr>
        <p:txBody>
          <a:bodyPr wrap="square" lIns="0" tIns="0" rIns="0" bIns="0" rtlCol="0"/>
          <a:lstStyle/>
          <a:p>
            <a:endParaRPr/>
          </a:p>
        </p:txBody>
      </p:sp>
      <p:sp>
        <p:nvSpPr>
          <p:cNvPr id="15" name="object 15"/>
          <p:cNvSpPr/>
          <p:nvPr/>
        </p:nvSpPr>
        <p:spPr>
          <a:xfrm>
            <a:off x="1347216" y="5062728"/>
            <a:ext cx="7386955" cy="797560"/>
          </a:xfrm>
          <a:custGeom>
            <a:avLst/>
            <a:gdLst/>
            <a:ahLst/>
            <a:cxnLst/>
            <a:rect l="l" t="t" r="r" b="b"/>
            <a:pathLst>
              <a:path w="7386955" h="797560">
                <a:moveTo>
                  <a:pt x="0" y="132842"/>
                </a:moveTo>
                <a:lnTo>
                  <a:pt x="6768" y="90838"/>
                </a:lnTo>
                <a:lnTo>
                  <a:pt x="25619" y="54370"/>
                </a:lnTo>
                <a:lnTo>
                  <a:pt x="54370" y="25619"/>
                </a:lnTo>
                <a:lnTo>
                  <a:pt x="90838" y="6768"/>
                </a:lnTo>
                <a:lnTo>
                  <a:pt x="132842" y="0"/>
                </a:lnTo>
                <a:lnTo>
                  <a:pt x="7253985" y="0"/>
                </a:lnTo>
                <a:lnTo>
                  <a:pt x="7295989" y="6768"/>
                </a:lnTo>
                <a:lnTo>
                  <a:pt x="7332457" y="25619"/>
                </a:lnTo>
                <a:lnTo>
                  <a:pt x="7361208" y="54370"/>
                </a:lnTo>
                <a:lnTo>
                  <a:pt x="7380059" y="90838"/>
                </a:lnTo>
                <a:lnTo>
                  <a:pt x="7386828" y="132842"/>
                </a:lnTo>
                <a:lnTo>
                  <a:pt x="7386828" y="664210"/>
                </a:lnTo>
                <a:lnTo>
                  <a:pt x="7380059" y="706198"/>
                </a:lnTo>
                <a:lnTo>
                  <a:pt x="7361208" y="742665"/>
                </a:lnTo>
                <a:lnTo>
                  <a:pt x="7332457" y="771421"/>
                </a:lnTo>
                <a:lnTo>
                  <a:pt x="7295989" y="790279"/>
                </a:lnTo>
                <a:lnTo>
                  <a:pt x="7253985" y="797052"/>
                </a:lnTo>
                <a:lnTo>
                  <a:pt x="132842" y="797052"/>
                </a:lnTo>
                <a:lnTo>
                  <a:pt x="90838" y="790279"/>
                </a:lnTo>
                <a:lnTo>
                  <a:pt x="54370" y="771421"/>
                </a:lnTo>
                <a:lnTo>
                  <a:pt x="25619" y="742665"/>
                </a:lnTo>
                <a:lnTo>
                  <a:pt x="6768" y="706198"/>
                </a:lnTo>
                <a:lnTo>
                  <a:pt x="0" y="664210"/>
                </a:lnTo>
                <a:lnTo>
                  <a:pt x="0" y="132842"/>
                </a:lnTo>
                <a:close/>
              </a:path>
            </a:pathLst>
          </a:custGeom>
          <a:ln w="15239">
            <a:solidFill>
              <a:srgbClr val="FFFFFF"/>
            </a:solidFill>
          </a:ln>
        </p:spPr>
        <p:txBody>
          <a:bodyPr wrap="square" lIns="0" tIns="0" rIns="0" bIns="0" rtlCol="0"/>
          <a:lstStyle/>
          <a:p>
            <a:endParaRPr/>
          </a:p>
        </p:txBody>
      </p:sp>
      <p:sp>
        <p:nvSpPr>
          <p:cNvPr id="16" name="object 16"/>
          <p:cNvSpPr txBox="1"/>
          <p:nvPr/>
        </p:nvSpPr>
        <p:spPr>
          <a:xfrm>
            <a:off x="1652397" y="2761869"/>
            <a:ext cx="4560570" cy="2886710"/>
          </a:xfrm>
          <a:prstGeom prst="rect">
            <a:avLst/>
          </a:prstGeom>
        </p:spPr>
        <p:txBody>
          <a:bodyPr vert="horz" wrap="square" lIns="0" tIns="12700" rIns="0" bIns="0" rtlCol="0">
            <a:spAutoFit/>
          </a:bodyPr>
          <a:lstStyle/>
          <a:p>
            <a:pPr marL="12700">
              <a:lnSpc>
                <a:spcPct val="100000"/>
              </a:lnSpc>
              <a:spcBef>
                <a:spcPts val="100"/>
              </a:spcBef>
            </a:pPr>
            <a:r>
              <a:rPr sz="2700" spc="-5" dirty="0">
                <a:solidFill>
                  <a:srgbClr val="FFFFFF"/>
                </a:solidFill>
                <a:latin typeface="Arial"/>
                <a:cs typeface="Arial"/>
              </a:rPr>
              <a:t>Embryonic </a:t>
            </a:r>
            <a:r>
              <a:rPr sz="2700" dirty="0">
                <a:solidFill>
                  <a:srgbClr val="FFFFFF"/>
                </a:solidFill>
                <a:latin typeface="Arial"/>
                <a:cs typeface="Arial"/>
              </a:rPr>
              <a:t>stem</a:t>
            </a:r>
            <a:r>
              <a:rPr sz="2700" spc="-15" dirty="0">
                <a:solidFill>
                  <a:srgbClr val="FFFFFF"/>
                </a:solidFill>
                <a:latin typeface="Arial"/>
                <a:cs typeface="Arial"/>
              </a:rPr>
              <a:t> </a:t>
            </a:r>
            <a:r>
              <a:rPr sz="2700" spc="-5" dirty="0">
                <a:solidFill>
                  <a:srgbClr val="FFFFFF"/>
                </a:solidFill>
                <a:latin typeface="Arial"/>
                <a:cs typeface="Arial"/>
              </a:rPr>
              <a:t>cells</a:t>
            </a:r>
            <a:endParaRPr sz="2700" dirty="0">
              <a:latin typeface="Arial"/>
              <a:cs typeface="Arial"/>
            </a:endParaRPr>
          </a:p>
          <a:p>
            <a:pPr>
              <a:lnSpc>
                <a:spcPct val="100000"/>
              </a:lnSpc>
            </a:pPr>
            <a:endParaRPr sz="3000" dirty="0">
              <a:latin typeface="Arial"/>
              <a:cs typeface="Arial"/>
            </a:endParaRPr>
          </a:p>
          <a:p>
            <a:pPr>
              <a:lnSpc>
                <a:spcPct val="100000"/>
              </a:lnSpc>
              <a:spcBef>
                <a:spcPts val="20"/>
              </a:spcBef>
            </a:pPr>
            <a:endParaRPr sz="2550" dirty="0">
              <a:latin typeface="Arial"/>
              <a:cs typeface="Arial"/>
            </a:endParaRPr>
          </a:p>
          <a:p>
            <a:pPr marL="12700">
              <a:lnSpc>
                <a:spcPct val="100000"/>
              </a:lnSpc>
            </a:pPr>
            <a:r>
              <a:rPr sz="2700" dirty="0">
                <a:solidFill>
                  <a:srgbClr val="FFFFFF"/>
                </a:solidFill>
                <a:latin typeface="Arial"/>
                <a:cs typeface="Arial"/>
              </a:rPr>
              <a:t>Adult stem</a:t>
            </a:r>
            <a:r>
              <a:rPr sz="2700" spc="-30" dirty="0">
                <a:solidFill>
                  <a:srgbClr val="FFFFFF"/>
                </a:solidFill>
                <a:latin typeface="Arial"/>
                <a:cs typeface="Arial"/>
              </a:rPr>
              <a:t> </a:t>
            </a:r>
            <a:r>
              <a:rPr sz="2700" dirty="0">
                <a:solidFill>
                  <a:srgbClr val="FFFFFF"/>
                </a:solidFill>
                <a:latin typeface="Arial"/>
                <a:cs typeface="Arial"/>
              </a:rPr>
              <a:t>cells</a:t>
            </a:r>
            <a:endParaRPr sz="2700" dirty="0">
              <a:latin typeface="Arial"/>
              <a:cs typeface="Arial"/>
            </a:endParaRPr>
          </a:p>
          <a:p>
            <a:pPr>
              <a:lnSpc>
                <a:spcPct val="100000"/>
              </a:lnSpc>
            </a:pPr>
            <a:endParaRPr sz="3000" dirty="0">
              <a:latin typeface="Arial"/>
              <a:cs typeface="Arial"/>
            </a:endParaRPr>
          </a:p>
          <a:p>
            <a:pPr>
              <a:lnSpc>
                <a:spcPct val="100000"/>
              </a:lnSpc>
              <a:spcBef>
                <a:spcPts val="25"/>
              </a:spcBef>
            </a:pPr>
            <a:endParaRPr sz="2550" dirty="0">
              <a:latin typeface="Arial"/>
              <a:cs typeface="Arial"/>
            </a:endParaRPr>
          </a:p>
          <a:p>
            <a:pPr marL="12700">
              <a:lnSpc>
                <a:spcPct val="100000"/>
              </a:lnSpc>
            </a:pPr>
            <a:r>
              <a:rPr sz="2700" spc="-5" dirty="0">
                <a:solidFill>
                  <a:srgbClr val="FFFFFF"/>
                </a:solidFill>
                <a:latin typeface="Arial"/>
                <a:cs typeface="Arial"/>
              </a:rPr>
              <a:t>Induced pluripotent </a:t>
            </a:r>
            <a:r>
              <a:rPr sz="2700" dirty="0">
                <a:solidFill>
                  <a:srgbClr val="FFFFFF"/>
                </a:solidFill>
                <a:latin typeface="Arial"/>
                <a:cs typeface="Arial"/>
              </a:rPr>
              <a:t>stem</a:t>
            </a:r>
            <a:r>
              <a:rPr sz="2700" spc="5" dirty="0">
                <a:solidFill>
                  <a:srgbClr val="FFFFFF"/>
                </a:solidFill>
                <a:latin typeface="Arial"/>
                <a:cs typeface="Arial"/>
              </a:rPr>
              <a:t> </a:t>
            </a:r>
            <a:r>
              <a:rPr sz="2700" spc="-5" dirty="0">
                <a:solidFill>
                  <a:srgbClr val="FFFFFF"/>
                </a:solidFill>
                <a:latin typeface="Arial"/>
                <a:cs typeface="Arial"/>
              </a:rPr>
              <a:t>cells</a:t>
            </a:r>
            <a:endParaRPr sz="2700" dirty="0">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2544" y="556259"/>
            <a:ext cx="7296911" cy="117348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88898" y="736218"/>
            <a:ext cx="6464300" cy="635000"/>
          </a:xfrm>
          <a:prstGeom prst="rect">
            <a:avLst/>
          </a:prstGeom>
        </p:spPr>
        <p:txBody>
          <a:bodyPr vert="horz" wrap="square" lIns="0" tIns="12065" rIns="0" bIns="0" rtlCol="0">
            <a:spAutoFit/>
          </a:bodyPr>
          <a:lstStyle/>
          <a:p>
            <a:pPr marL="12700">
              <a:lnSpc>
                <a:spcPct val="100000"/>
              </a:lnSpc>
              <a:spcBef>
                <a:spcPts val="95"/>
              </a:spcBef>
            </a:pPr>
            <a:r>
              <a:rPr spc="-25" dirty="0">
                <a:latin typeface="Arial"/>
                <a:cs typeface="Arial"/>
              </a:rPr>
              <a:t>EMBRYONIC </a:t>
            </a:r>
            <a:r>
              <a:rPr spc="-5" dirty="0">
                <a:latin typeface="Arial"/>
                <a:cs typeface="Arial"/>
              </a:rPr>
              <a:t>STEM</a:t>
            </a:r>
            <a:r>
              <a:rPr spc="15" dirty="0">
                <a:latin typeface="Arial"/>
                <a:cs typeface="Arial"/>
              </a:rPr>
              <a:t> </a:t>
            </a:r>
            <a:r>
              <a:rPr spc="-10" dirty="0">
                <a:latin typeface="Arial"/>
                <a:cs typeface="Arial"/>
              </a:rPr>
              <a:t>CELLS</a:t>
            </a:r>
          </a:p>
        </p:txBody>
      </p:sp>
      <p:sp>
        <p:nvSpPr>
          <p:cNvPr id="5" name="object 5"/>
          <p:cNvSpPr/>
          <p:nvPr/>
        </p:nvSpPr>
        <p:spPr>
          <a:xfrm>
            <a:off x="2865501" y="4215765"/>
            <a:ext cx="64135" cy="17145"/>
          </a:xfrm>
          <a:custGeom>
            <a:avLst/>
            <a:gdLst/>
            <a:ahLst/>
            <a:cxnLst/>
            <a:rect l="l" t="t" r="r" b="b"/>
            <a:pathLst>
              <a:path w="64135" h="17145">
                <a:moveTo>
                  <a:pt x="64007" y="0"/>
                </a:moveTo>
                <a:lnTo>
                  <a:pt x="0" y="0"/>
                </a:lnTo>
                <a:lnTo>
                  <a:pt x="0" y="16763"/>
                </a:lnTo>
                <a:lnTo>
                  <a:pt x="64007" y="16763"/>
                </a:lnTo>
                <a:lnTo>
                  <a:pt x="64007" y="0"/>
                </a:lnTo>
                <a:close/>
              </a:path>
            </a:pathLst>
          </a:custGeom>
          <a:solidFill>
            <a:srgbClr val="FFFFFF"/>
          </a:solidFill>
        </p:spPr>
        <p:txBody>
          <a:bodyPr wrap="square" lIns="0" tIns="0" rIns="0" bIns="0" rtlCol="0"/>
          <a:lstStyle/>
          <a:p>
            <a:endParaRPr/>
          </a:p>
        </p:txBody>
      </p:sp>
      <p:sp>
        <p:nvSpPr>
          <p:cNvPr id="6" name="object 6"/>
          <p:cNvSpPr txBox="1"/>
          <p:nvPr/>
        </p:nvSpPr>
        <p:spPr>
          <a:xfrm>
            <a:off x="609600" y="2286000"/>
            <a:ext cx="11201400" cy="3894015"/>
          </a:xfrm>
          <a:prstGeom prst="rect">
            <a:avLst/>
          </a:prstGeom>
        </p:spPr>
        <p:txBody>
          <a:bodyPr vert="horz" wrap="square" lIns="0" tIns="142875" rIns="0" bIns="0" rtlCol="0">
            <a:spAutoFit/>
          </a:bodyPr>
          <a:lstStyle/>
          <a:p>
            <a:pPr marL="76835">
              <a:lnSpc>
                <a:spcPct val="100000"/>
              </a:lnSpc>
              <a:spcBef>
                <a:spcPts val="1125"/>
              </a:spcBef>
            </a:pPr>
            <a:r>
              <a:rPr sz="3200" b="1" u="heavy" spc="-35" dirty="0">
                <a:solidFill>
                  <a:srgbClr val="00C5BA"/>
                </a:solidFill>
                <a:uFill>
                  <a:solidFill>
                    <a:srgbClr val="00C5BA"/>
                  </a:solidFill>
                </a:uFill>
                <a:latin typeface="Arial"/>
                <a:cs typeface="Arial"/>
              </a:rPr>
              <a:t>OBTAIN</a:t>
            </a:r>
            <a:endParaRPr sz="3200" dirty="0">
              <a:latin typeface="Arial"/>
              <a:cs typeface="Arial"/>
            </a:endParaRPr>
          </a:p>
          <a:p>
            <a:pPr marL="12700">
              <a:lnSpc>
                <a:spcPct val="100000"/>
              </a:lnSpc>
              <a:spcBef>
                <a:spcPts val="1035"/>
              </a:spcBef>
              <a:tabLst>
                <a:tab pos="355600" algn="l"/>
              </a:tabLst>
            </a:pPr>
            <a:r>
              <a:rPr sz="1800" dirty="0">
                <a:solidFill>
                  <a:srgbClr val="00C5BA"/>
                </a:solidFill>
                <a:latin typeface="Wingdings 2"/>
                <a:cs typeface="Wingdings 2"/>
              </a:rPr>
              <a:t></a:t>
            </a:r>
            <a:r>
              <a:rPr sz="1800" dirty="0">
                <a:solidFill>
                  <a:srgbClr val="00C5BA"/>
                </a:solidFill>
                <a:latin typeface="Times New Roman"/>
                <a:cs typeface="Times New Roman"/>
              </a:rPr>
              <a:t>	</a:t>
            </a:r>
            <a:r>
              <a:rPr sz="2400" spc="-5" dirty="0">
                <a:solidFill>
                  <a:srgbClr val="FFFFFF"/>
                </a:solidFill>
                <a:latin typeface="Arial"/>
                <a:cs typeface="Arial"/>
              </a:rPr>
              <a:t>These are derived </a:t>
            </a:r>
            <a:r>
              <a:rPr sz="2400" dirty="0">
                <a:solidFill>
                  <a:srgbClr val="FFFFFF"/>
                </a:solidFill>
                <a:latin typeface="Arial"/>
                <a:cs typeface="Arial"/>
              </a:rPr>
              <a:t>from </a:t>
            </a:r>
            <a:r>
              <a:rPr sz="2400" spc="-10" dirty="0">
                <a:solidFill>
                  <a:srgbClr val="FFFFFF"/>
                </a:solidFill>
                <a:latin typeface="Arial"/>
                <a:cs typeface="Arial"/>
              </a:rPr>
              <a:t>embryos which </a:t>
            </a:r>
            <a:r>
              <a:rPr sz="2400" spc="-5" dirty="0">
                <a:solidFill>
                  <a:srgbClr val="FFFFFF"/>
                </a:solidFill>
                <a:latin typeface="Arial"/>
                <a:cs typeface="Arial"/>
              </a:rPr>
              <a:t>are fertilized </a:t>
            </a:r>
            <a:r>
              <a:rPr sz="2400" dirty="0">
                <a:solidFill>
                  <a:srgbClr val="FFFFFF"/>
                </a:solidFill>
                <a:latin typeface="Arial"/>
                <a:cs typeface="Arial"/>
              </a:rPr>
              <a:t>in</a:t>
            </a:r>
            <a:r>
              <a:rPr sz="2400" spc="90" dirty="0">
                <a:solidFill>
                  <a:srgbClr val="FFFFFF"/>
                </a:solidFill>
                <a:latin typeface="Arial"/>
                <a:cs typeface="Arial"/>
              </a:rPr>
              <a:t> </a:t>
            </a:r>
            <a:r>
              <a:rPr sz="2400" dirty="0" smtClean="0">
                <a:solidFill>
                  <a:srgbClr val="FFFFFF"/>
                </a:solidFill>
                <a:latin typeface="Arial"/>
                <a:cs typeface="Arial"/>
              </a:rPr>
              <a:t>vitro</a:t>
            </a:r>
            <a:endParaRPr lang="en-US" sz="2400" dirty="0" smtClean="0">
              <a:solidFill>
                <a:srgbClr val="FFFFFF"/>
              </a:solidFill>
              <a:latin typeface="Arial"/>
              <a:cs typeface="Arial"/>
            </a:endParaRPr>
          </a:p>
          <a:p>
            <a:pPr marL="12700">
              <a:lnSpc>
                <a:spcPct val="100000"/>
              </a:lnSpc>
              <a:spcBef>
                <a:spcPts val="1035"/>
              </a:spcBef>
              <a:tabLst>
                <a:tab pos="355600" algn="l"/>
              </a:tabLst>
            </a:pPr>
            <a:endParaRPr sz="2400" dirty="0">
              <a:latin typeface="Arial"/>
              <a:cs typeface="Arial"/>
            </a:endParaRPr>
          </a:p>
          <a:p>
            <a:pPr marL="76835">
              <a:lnSpc>
                <a:spcPct val="100000"/>
              </a:lnSpc>
              <a:spcBef>
                <a:spcPts val="1035"/>
              </a:spcBef>
            </a:pPr>
            <a:r>
              <a:rPr sz="3200" b="1" u="heavy" dirty="0">
                <a:solidFill>
                  <a:srgbClr val="00C5BA"/>
                </a:solidFill>
                <a:uFill>
                  <a:solidFill>
                    <a:srgbClr val="00C5BA"/>
                  </a:solidFill>
                </a:uFill>
                <a:latin typeface="Arial"/>
                <a:cs typeface="Arial"/>
              </a:rPr>
              <a:t>GROWTH</a:t>
            </a:r>
            <a:endParaRPr sz="3200" dirty="0">
              <a:latin typeface="Arial"/>
              <a:cs typeface="Arial"/>
            </a:endParaRPr>
          </a:p>
          <a:p>
            <a:pPr marL="355600" marR="333375" indent="-343535">
              <a:lnSpc>
                <a:spcPct val="100000"/>
              </a:lnSpc>
              <a:spcBef>
                <a:spcPts val="1030"/>
              </a:spcBef>
              <a:tabLst>
                <a:tab pos="419734" algn="l"/>
              </a:tabLst>
            </a:pPr>
            <a:r>
              <a:rPr sz="1800" dirty="0">
                <a:solidFill>
                  <a:srgbClr val="00C5BA"/>
                </a:solidFill>
                <a:latin typeface="Wingdings 2"/>
                <a:cs typeface="Wingdings 2"/>
              </a:rPr>
              <a:t></a:t>
            </a:r>
            <a:r>
              <a:rPr sz="1800" dirty="0">
                <a:solidFill>
                  <a:srgbClr val="00C5BA"/>
                </a:solidFill>
                <a:latin typeface="Times New Roman"/>
                <a:cs typeface="Times New Roman"/>
              </a:rPr>
              <a:t>		</a:t>
            </a:r>
            <a:r>
              <a:rPr sz="2400" spc="-5" dirty="0">
                <a:solidFill>
                  <a:srgbClr val="FFFFFF"/>
                </a:solidFill>
                <a:latin typeface="Arial"/>
                <a:cs typeface="Arial"/>
              </a:rPr>
              <a:t>generated by transferring cells </a:t>
            </a:r>
            <a:r>
              <a:rPr sz="2400" dirty="0">
                <a:solidFill>
                  <a:srgbClr val="FFFFFF"/>
                </a:solidFill>
                <a:latin typeface="Arial"/>
                <a:cs typeface="Arial"/>
              </a:rPr>
              <a:t>from </a:t>
            </a:r>
            <a:r>
              <a:rPr sz="2400" spc="-5" dirty="0">
                <a:solidFill>
                  <a:srgbClr val="FFFFFF"/>
                </a:solidFill>
                <a:latin typeface="Arial"/>
                <a:cs typeface="Arial"/>
              </a:rPr>
              <a:t>a preimplantation-stage </a:t>
            </a:r>
            <a:r>
              <a:rPr sz="2400" spc="-10" dirty="0">
                <a:solidFill>
                  <a:srgbClr val="FFFFFF"/>
                </a:solidFill>
                <a:latin typeface="Arial"/>
                <a:cs typeface="Arial"/>
              </a:rPr>
              <a:t>embryo </a:t>
            </a:r>
            <a:r>
              <a:rPr sz="2400" spc="-5" dirty="0">
                <a:solidFill>
                  <a:srgbClr val="FFFFFF"/>
                </a:solidFill>
                <a:latin typeface="Arial"/>
                <a:cs typeface="Arial"/>
              </a:rPr>
              <a:t>into a plastic laboratory  culture dish that contains a nutrient broth </a:t>
            </a:r>
            <a:r>
              <a:rPr sz="2400" spc="-15" dirty="0">
                <a:solidFill>
                  <a:srgbClr val="FFFFFF"/>
                </a:solidFill>
                <a:latin typeface="Arial"/>
                <a:cs typeface="Arial"/>
              </a:rPr>
              <a:t>known </a:t>
            </a:r>
            <a:r>
              <a:rPr sz="2400" spc="-5" dirty="0">
                <a:solidFill>
                  <a:srgbClr val="FFFFFF"/>
                </a:solidFill>
                <a:latin typeface="Arial"/>
                <a:cs typeface="Arial"/>
              </a:rPr>
              <a:t>as culture</a:t>
            </a:r>
            <a:r>
              <a:rPr sz="2400" spc="150" dirty="0">
                <a:solidFill>
                  <a:srgbClr val="FFFFFF"/>
                </a:solidFill>
                <a:latin typeface="Arial"/>
                <a:cs typeface="Arial"/>
              </a:rPr>
              <a:t> </a:t>
            </a:r>
            <a:r>
              <a:rPr sz="2400" spc="-5" dirty="0">
                <a:solidFill>
                  <a:srgbClr val="FFFFFF"/>
                </a:solidFill>
                <a:latin typeface="Arial"/>
                <a:cs typeface="Arial"/>
              </a:rPr>
              <a:t>medium</a:t>
            </a:r>
            <a:endParaRPr sz="2400" dirty="0">
              <a:latin typeface="Arial"/>
              <a:cs typeface="Arial"/>
            </a:endParaRPr>
          </a:p>
          <a:p>
            <a:pPr marL="355600" marR="5080" indent="-343535">
              <a:lnSpc>
                <a:spcPct val="100000"/>
              </a:lnSpc>
              <a:spcBef>
                <a:spcPts val="1035"/>
              </a:spcBef>
              <a:tabLst>
                <a:tab pos="355600" algn="l"/>
              </a:tabLst>
            </a:pPr>
            <a:r>
              <a:rPr sz="1800" spc="-5" dirty="0" smtClean="0">
                <a:solidFill>
                  <a:srgbClr val="FFFFFF"/>
                </a:solidFill>
                <a:latin typeface="Arial"/>
                <a:cs typeface="Arial"/>
              </a:rPr>
              <a:t>.</a:t>
            </a:r>
            <a:endParaRPr sz="1800" dirty="0">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295400"/>
            <a:ext cx="10820400" cy="3062377"/>
          </a:xfrm>
          <a:prstGeom prst="rect">
            <a:avLst/>
          </a:prstGeom>
        </p:spPr>
        <p:txBody>
          <a:bodyPr wrap="square">
            <a:spAutoFit/>
          </a:bodyPr>
          <a:lstStyle/>
          <a:p>
            <a:pPr marL="355600" marR="5080" indent="-343535">
              <a:lnSpc>
                <a:spcPct val="100000"/>
              </a:lnSpc>
              <a:spcBef>
                <a:spcPts val="1035"/>
              </a:spcBef>
              <a:buFont typeface="Wingdings 2"/>
              <a:buChar char=""/>
              <a:tabLst>
                <a:tab pos="355600" algn="l"/>
              </a:tabLst>
            </a:pPr>
            <a:r>
              <a:rPr lang="en-US" sz="2400" dirty="0" smtClean="0">
                <a:solidFill>
                  <a:srgbClr val="FFFFFF"/>
                </a:solidFill>
                <a:latin typeface="Arial"/>
                <a:cs typeface="Arial"/>
              </a:rPr>
              <a:t>The </a:t>
            </a:r>
            <a:r>
              <a:rPr lang="en-US" sz="2400" spc="-5" dirty="0" smtClean="0">
                <a:solidFill>
                  <a:srgbClr val="FFFFFF"/>
                </a:solidFill>
                <a:latin typeface="Arial"/>
                <a:cs typeface="Arial"/>
              </a:rPr>
              <a:t>inner surface of </a:t>
            </a:r>
            <a:r>
              <a:rPr lang="en-US" sz="2400" dirty="0" smtClean="0">
                <a:solidFill>
                  <a:srgbClr val="FFFFFF"/>
                </a:solidFill>
                <a:latin typeface="Arial"/>
                <a:cs typeface="Arial"/>
              </a:rPr>
              <a:t>the </a:t>
            </a:r>
            <a:r>
              <a:rPr lang="en-US" sz="2400" spc="-5" dirty="0" smtClean="0">
                <a:solidFill>
                  <a:srgbClr val="FFFFFF"/>
                </a:solidFill>
                <a:latin typeface="Arial"/>
                <a:cs typeface="Arial"/>
              </a:rPr>
              <a:t>culture dish </a:t>
            </a:r>
            <a:r>
              <a:rPr lang="en-US" sz="2400" spc="-20" dirty="0" smtClean="0">
                <a:solidFill>
                  <a:srgbClr val="FFFFFF"/>
                </a:solidFill>
                <a:latin typeface="Arial"/>
                <a:cs typeface="Arial"/>
              </a:rPr>
              <a:t>was </a:t>
            </a:r>
            <a:r>
              <a:rPr lang="en-US" sz="2400" spc="-5" dirty="0" smtClean="0">
                <a:solidFill>
                  <a:srgbClr val="FFFFFF"/>
                </a:solidFill>
                <a:latin typeface="Arial"/>
                <a:cs typeface="Arial"/>
              </a:rPr>
              <a:t>coated </a:t>
            </a:r>
            <a:r>
              <a:rPr lang="en-US" sz="2400" spc="-15" dirty="0" smtClean="0">
                <a:solidFill>
                  <a:srgbClr val="FFFFFF"/>
                </a:solidFill>
                <a:latin typeface="Arial"/>
                <a:cs typeface="Arial"/>
              </a:rPr>
              <a:t>with </a:t>
            </a:r>
            <a:r>
              <a:rPr lang="en-US" sz="2400" spc="-5" dirty="0" smtClean="0">
                <a:solidFill>
                  <a:srgbClr val="FFFFFF"/>
                </a:solidFill>
                <a:latin typeface="Arial"/>
                <a:cs typeface="Arial"/>
              </a:rPr>
              <a:t>mouse </a:t>
            </a:r>
            <a:r>
              <a:rPr lang="en-US" sz="2400" spc="-10" dirty="0" smtClean="0">
                <a:solidFill>
                  <a:srgbClr val="FFFFFF"/>
                </a:solidFill>
                <a:latin typeface="Arial"/>
                <a:cs typeface="Arial"/>
              </a:rPr>
              <a:t>embryonic </a:t>
            </a:r>
            <a:r>
              <a:rPr lang="en-US" sz="2400" spc="-5" dirty="0" smtClean="0">
                <a:solidFill>
                  <a:srgbClr val="FFFFFF"/>
                </a:solidFill>
                <a:latin typeface="Arial"/>
                <a:cs typeface="Arial"/>
              </a:rPr>
              <a:t>skin cells called a feeder  </a:t>
            </a:r>
            <a:r>
              <a:rPr lang="en-US" sz="2400" spc="-25" dirty="0" smtClean="0">
                <a:solidFill>
                  <a:srgbClr val="FFFFFF"/>
                </a:solidFill>
                <a:latin typeface="Arial"/>
                <a:cs typeface="Arial"/>
              </a:rPr>
              <a:t>layer.</a:t>
            </a:r>
          </a:p>
          <a:p>
            <a:pPr marL="355600" marR="5080" indent="-343535">
              <a:lnSpc>
                <a:spcPct val="100000"/>
              </a:lnSpc>
              <a:spcBef>
                <a:spcPts val="1035"/>
              </a:spcBef>
              <a:buFont typeface="Wingdings 2"/>
              <a:buChar char=""/>
              <a:tabLst>
                <a:tab pos="355600" algn="l"/>
              </a:tabLst>
            </a:pPr>
            <a:endParaRPr lang="en-US" sz="2400" spc="-25" dirty="0">
              <a:solidFill>
                <a:srgbClr val="FFFFFF"/>
              </a:solidFill>
              <a:latin typeface="Arial"/>
              <a:cs typeface="Arial"/>
            </a:endParaRPr>
          </a:p>
          <a:p>
            <a:pPr marL="355600" marR="5080" indent="-343535">
              <a:lnSpc>
                <a:spcPct val="100000"/>
              </a:lnSpc>
              <a:spcBef>
                <a:spcPts val="1035"/>
              </a:spcBef>
              <a:buFont typeface="Wingdings 2"/>
              <a:buChar char=""/>
              <a:tabLst>
                <a:tab pos="355600" algn="l"/>
              </a:tabLst>
            </a:pPr>
            <a:endParaRPr lang="en-US" sz="2400" dirty="0" smtClean="0">
              <a:latin typeface="Arial"/>
              <a:cs typeface="Arial"/>
            </a:endParaRPr>
          </a:p>
          <a:p>
            <a:pPr marL="355600" marR="17780" indent="-343535">
              <a:lnSpc>
                <a:spcPct val="100000"/>
              </a:lnSpc>
              <a:spcBef>
                <a:spcPts val="1030"/>
              </a:spcBef>
              <a:tabLst>
                <a:tab pos="355600" algn="l"/>
              </a:tabLst>
            </a:pPr>
            <a:r>
              <a:rPr lang="en-US" sz="2400" dirty="0" smtClean="0">
                <a:solidFill>
                  <a:srgbClr val="00C5BA"/>
                </a:solidFill>
                <a:latin typeface="Wingdings 2"/>
                <a:cs typeface="Wingdings 2"/>
              </a:rPr>
              <a:t></a:t>
            </a:r>
            <a:r>
              <a:rPr lang="en-US" sz="2400" dirty="0" smtClean="0">
                <a:solidFill>
                  <a:srgbClr val="00C5BA"/>
                </a:solidFill>
                <a:latin typeface="Times New Roman"/>
                <a:cs typeface="Times New Roman"/>
              </a:rPr>
              <a:t>	</a:t>
            </a:r>
            <a:r>
              <a:rPr lang="en-US" sz="2400" dirty="0" smtClean="0">
                <a:solidFill>
                  <a:srgbClr val="FFFFFF"/>
                </a:solidFill>
                <a:latin typeface="Arial"/>
                <a:cs typeface="Arial"/>
              </a:rPr>
              <a:t>The </a:t>
            </a:r>
            <a:r>
              <a:rPr lang="en-US" sz="2400" spc="-5" dirty="0" smtClean="0">
                <a:solidFill>
                  <a:srgbClr val="FFFFFF"/>
                </a:solidFill>
                <a:latin typeface="Arial"/>
                <a:cs typeface="Arial"/>
              </a:rPr>
              <a:t>mouse cells in </a:t>
            </a:r>
            <a:r>
              <a:rPr lang="en-US" sz="2400" dirty="0" smtClean="0">
                <a:solidFill>
                  <a:srgbClr val="FFFFFF"/>
                </a:solidFill>
                <a:latin typeface="Arial"/>
                <a:cs typeface="Arial"/>
              </a:rPr>
              <a:t>the </a:t>
            </a:r>
            <a:r>
              <a:rPr lang="en-US" sz="2400" spc="-5" dirty="0" smtClean="0">
                <a:solidFill>
                  <a:srgbClr val="FFFFFF"/>
                </a:solidFill>
                <a:latin typeface="Arial"/>
                <a:cs typeface="Arial"/>
              </a:rPr>
              <a:t>bottom of the culture dish provide </a:t>
            </a:r>
            <a:r>
              <a:rPr lang="en-US" sz="2400" dirty="0" smtClean="0">
                <a:solidFill>
                  <a:srgbClr val="FFFFFF"/>
                </a:solidFill>
                <a:latin typeface="Arial"/>
                <a:cs typeface="Arial"/>
              </a:rPr>
              <a:t>the </a:t>
            </a:r>
            <a:r>
              <a:rPr lang="en-US" sz="2400" spc="-5" dirty="0" smtClean="0">
                <a:solidFill>
                  <a:srgbClr val="FFFFFF"/>
                </a:solidFill>
                <a:latin typeface="Arial"/>
                <a:cs typeface="Arial"/>
              </a:rPr>
              <a:t>cells a </a:t>
            </a:r>
            <a:r>
              <a:rPr lang="en-US" sz="2400" dirty="0" smtClean="0">
                <a:solidFill>
                  <a:srgbClr val="FFFFFF"/>
                </a:solidFill>
                <a:latin typeface="Arial"/>
                <a:cs typeface="Arial"/>
              </a:rPr>
              <a:t>sticky </a:t>
            </a:r>
            <a:r>
              <a:rPr lang="en-US" sz="2400" spc="-5" dirty="0" smtClean="0">
                <a:solidFill>
                  <a:srgbClr val="FFFFFF"/>
                </a:solidFill>
                <a:latin typeface="Arial"/>
                <a:cs typeface="Arial"/>
              </a:rPr>
              <a:t>surface </a:t>
            </a:r>
            <a:r>
              <a:rPr lang="en-US" sz="2400" dirty="0" smtClean="0">
                <a:solidFill>
                  <a:srgbClr val="FFFFFF"/>
                </a:solidFill>
                <a:latin typeface="Arial"/>
                <a:cs typeface="Arial"/>
              </a:rPr>
              <a:t>to </a:t>
            </a:r>
            <a:r>
              <a:rPr lang="en-US" sz="2400" spc="-15" dirty="0" smtClean="0">
                <a:solidFill>
                  <a:srgbClr val="FFFFFF"/>
                </a:solidFill>
                <a:latin typeface="Arial"/>
                <a:cs typeface="Arial"/>
              </a:rPr>
              <a:t>which </a:t>
            </a:r>
            <a:r>
              <a:rPr lang="en-US" sz="2400" spc="-5" dirty="0" smtClean="0">
                <a:solidFill>
                  <a:srgbClr val="FFFFFF"/>
                </a:solidFill>
                <a:latin typeface="Arial"/>
                <a:cs typeface="Arial"/>
              </a:rPr>
              <a:t>they  can attach. Also, </a:t>
            </a:r>
            <a:r>
              <a:rPr lang="en-US" sz="2400" dirty="0" smtClean="0">
                <a:solidFill>
                  <a:srgbClr val="FFFFFF"/>
                </a:solidFill>
                <a:latin typeface="Arial"/>
                <a:cs typeface="Arial"/>
              </a:rPr>
              <a:t>the </a:t>
            </a:r>
            <a:r>
              <a:rPr lang="en-US" sz="2400" spc="-5" dirty="0" smtClean="0">
                <a:solidFill>
                  <a:srgbClr val="FFFFFF"/>
                </a:solidFill>
                <a:latin typeface="Arial"/>
                <a:cs typeface="Arial"/>
              </a:rPr>
              <a:t>feeder cells release nutrients into the culture</a:t>
            </a:r>
            <a:r>
              <a:rPr lang="en-US" sz="2400" spc="-15" dirty="0" smtClean="0">
                <a:solidFill>
                  <a:srgbClr val="FFFFFF"/>
                </a:solidFill>
                <a:latin typeface="Arial"/>
                <a:cs typeface="Arial"/>
              </a:rPr>
              <a:t> </a:t>
            </a:r>
            <a:r>
              <a:rPr lang="en-US" sz="2400" spc="-5" dirty="0" smtClean="0">
                <a:solidFill>
                  <a:srgbClr val="FFFFFF"/>
                </a:solidFill>
                <a:latin typeface="Arial"/>
                <a:cs typeface="Arial"/>
              </a:rPr>
              <a:t>medium</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7690" y="673735"/>
            <a:ext cx="11480165" cy="5641929"/>
          </a:xfrm>
          <a:prstGeom prst="rect">
            <a:avLst/>
          </a:prstGeom>
        </p:spPr>
        <p:txBody>
          <a:bodyPr vert="horz" wrap="square" lIns="0" tIns="12065" rIns="0" bIns="0" rtlCol="0">
            <a:spAutoFit/>
          </a:bodyPr>
          <a:lstStyle/>
          <a:p>
            <a:pPr marL="76200">
              <a:lnSpc>
                <a:spcPct val="100000"/>
              </a:lnSpc>
              <a:spcBef>
                <a:spcPts val="95"/>
              </a:spcBef>
            </a:pPr>
            <a:r>
              <a:rPr sz="3200" b="1" u="heavy" spc="-20" dirty="0" smtClean="0">
                <a:solidFill>
                  <a:srgbClr val="00C5BA"/>
                </a:solidFill>
                <a:uFill>
                  <a:solidFill>
                    <a:srgbClr val="00C5BA"/>
                  </a:solidFill>
                </a:uFill>
                <a:latin typeface="Arial"/>
                <a:cs typeface="Arial"/>
              </a:rPr>
              <a:t>DIFFERENTIATION</a:t>
            </a:r>
            <a:endParaRPr lang="en-US" sz="3200" b="1" u="heavy" spc="-20" dirty="0" smtClean="0">
              <a:solidFill>
                <a:srgbClr val="00C5BA"/>
              </a:solidFill>
              <a:uFill>
                <a:solidFill>
                  <a:srgbClr val="00C5BA"/>
                </a:solidFill>
              </a:uFill>
              <a:latin typeface="Arial"/>
              <a:cs typeface="Arial"/>
            </a:endParaRPr>
          </a:p>
          <a:p>
            <a:pPr marL="76200">
              <a:lnSpc>
                <a:spcPct val="100000"/>
              </a:lnSpc>
              <a:spcBef>
                <a:spcPts val="95"/>
              </a:spcBef>
            </a:pPr>
            <a:endParaRPr sz="2800" dirty="0">
              <a:latin typeface="Arial"/>
              <a:cs typeface="Arial"/>
            </a:endParaRPr>
          </a:p>
          <a:p>
            <a:pPr marL="12700" marR="107950">
              <a:lnSpc>
                <a:spcPct val="100000"/>
              </a:lnSpc>
            </a:pPr>
            <a:r>
              <a:rPr sz="2400" spc="-5" dirty="0">
                <a:solidFill>
                  <a:srgbClr val="FFFFFF"/>
                </a:solidFill>
                <a:latin typeface="Arial"/>
                <a:cs typeface="Arial"/>
              </a:rPr>
              <a:t>Embryonic stem </a:t>
            </a:r>
            <a:r>
              <a:rPr sz="2400" dirty="0">
                <a:solidFill>
                  <a:srgbClr val="FFFFFF"/>
                </a:solidFill>
                <a:latin typeface="Arial"/>
                <a:cs typeface="Arial"/>
              </a:rPr>
              <a:t>cells that </a:t>
            </a:r>
            <a:r>
              <a:rPr sz="2400" spc="-5" dirty="0">
                <a:solidFill>
                  <a:srgbClr val="FFFFFF"/>
                </a:solidFill>
                <a:latin typeface="Arial"/>
                <a:cs typeface="Arial"/>
              </a:rPr>
              <a:t>have </a:t>
            </a:r>
            <a:r>
              <a:rPr sz="2400" dirty="0">
                <a:solidFill>
                  <a:srgbClr val="FFFFFF"/>
                </a:solidFill>
                <a:latin typeface="Arial"/>
                <a:cs typeface="Arial"/>
              </a:rPr>
              <a:t>proliferated in cell culture for </a:t>
            </a:r>
            <a:r>
              <a:rPr sz="2400" spc="-5" dirty="0">
                <a:solidFill>
                  <a:srgbClr val="FFFFFF"/>
                </a:solidFill>
                <a:latin typeface="Arial"/>
                <a:cs typeface="Arial"/>
              </a:rPr>
              <a:t>six or more  months without differentiating, are </a:t>
            </a:r>
            <a:r>
              <a:rPr sz="2400" dirty="0">
                <a:solidFill>
                  <a:srgbClr val="FFFFFF"/>
                </a:solidFill>
                <a:latin typeface="Arial"/>
                <a:cs typeface="Arial"/>
              </a:rPr>
              <a:t>pluripotent, and appear </a:t>
            </a:r>
            <a:r>
              <a:rPr sz="2400" spc="-5" dirty="0">
                <a:solidFill>
                  <a:srgbClr val="FFFFFF"/>
                </a:solidFill>
                <a:latin typeface="Arial"/>
                <a:cs typeface="Arial"/>
              </a:rPr>
              <a:t>genetically  normal are </a:t>
            </a:r>
            <a:r>
              <a:rPr sz="2400" dirty="0">
                <a:solidFill>
                  <a:srgbClr val="FFFFFF"/>
                </a:solidFill>
                <a:latin typeface="Arial"/>
                <a:cs typeface="Arial"/>
              </a:rPr>
              <a:t>referred </a:t>
            </a:r>
            <a:r>
              <a:rPr sz="2400" spc="-5" dirty="0">
                <a:solidFill>
                  <a:srgbClr val="FFFFFF"/>
                </a:solidFill>
                <a:latin typeface="Arial"/>
                <a:cs typeface="Arial"/>
              </a:rPr>
              <a:t>to as an embryonic stem cell</a:t>
            </a:r>
            <a:r>
              <a:rPr sz="2400" spc="150" dirty="0">
                <a:solidFill>
                  <a:srgbClr val="FFFFFF"/>
                </a:solidFill>
                <a:latin typeface="Arial"/>
                <a:cs typeface="Arial"/>
              </a:rPr>
              <a:t> </a:t>
            </a:r>
            <a:r>
              <a:rPr sz="2400" spc="-5" dirty="0">
                <a:solidFill>
                  <a:srgbClr val="FFFFFF"/>
                </a:solidFill>
                <a:latin typeface="Arial"/>
                <a:cs typeface="Arial"/>
              </a:rPr>
              <a:t>line</a:t>
            </a:r>
            <a:endParaRPr sz="2400" dirty="0">
              <a:latin typeface="Arial"/>
              <a:cs typeface="Arial"/>
            </a:endParaRPr>
          </a:p>
          <a:p>
            <a:pPr>
              <a:lnSpc>
                <a:spcPct val="100000"/>
              </a:lnSpc>
              <a:spcBef>
                <a:spcPts val="30"/>
              </a:spcBef>
            </a:pPr>
            <a:endParaRPr sz="2900" dirty="0">
              <a:latin typeface="Arial"/>
              <a:cs typeface="Arial"/>
            </a:endParaRPr>
          </a:p>
          <a:p>
            <a:pPr marL="111760">
              <a:lnSpc>
                <a:spcPct val="100000"/>
              </a:lnSpc>
            </a:pPr>
            <a:r>
              <a:rPr sz="3200" b="1" u="heavy" spc="-20" dirty="0" smtClean="0">
                <a:solidFill>
                  <a:srgbClr val="00C5BA"/>
                </a:solidFill>
                <a:uFill>
                  <a:solidFill>
                    <a:srgbClr val="00C5BA"/>
                  </a:solidFill>
                </a:uFill>
                <a:latin typeface="Arial"/>
                <a:cs typeface="Arial"/>
              </a:rPr>
              <a:t>IDENTIFICATION</a:t>
            </a:r>
            <a:endParaRPr lang="en-US" sz="3200" b="1" u="heavy" spc="-20" dirty="0" smtClean="0">
              <a:solidFill>
                <a:srgbClr val="00C5BA"/>
              </a:solidFill>
              <a:uFill>
                <a:solidFill>
                  <a:srgbClr val="00C5BA"/>
                </a:solidFill>
              </a:uFill>
              <a:latin typeface="Arial"/>
              <a:cs typeface="Arial"/>
            </a:endParaRPr>
          </a:p>
          <a:p>
            <a:pPr marL="111760">
              <a:lnSpc>
                <a:spcPct val="100000"/>
              </a:lnSpc>
            </a:pPr>
            <a:endParaRPr sz="2800" dirty="0">
              <a:latin typeface="Arial"/>
              <a:cs typeface="Arial"/>
            </a:endParaRPr>
          </a:p>
          <a:p>
            <a:pPr marL="12700">
              <a:lnSpc>
                <a:spcPct val="100000"/>
              </a:lnSpc>
            </a:pPr>
            <a:r>
              <a:rPr sz="2400" spc="-5" dirty="0">
                <a:solidFill>
                  <a:srgbClr val="FFFFFF"/>
                </a:solidFill>
                <a:latin typeface="Arial"/>
                <a:cs typeface="Arial"/>
              </a:rPr>
              <a:t>This </a:t>
            </a:r>
            <a:r>
              <a:rPr sz="2400" dirty="0">
                <a:solidFill>
                  <a:srgbClr val="FFFFFF"/>
                </a:solidFill>
                <a:latin typeface="Arial"/>
                <a:cs typeface="Arial"/>
              </a:rPr>
              <a:t>process </a:t>
            </a:r>
            <a:r>
              <a:rPr sz="2400" spc="-5" dirty="0">
                <a:solidFill>
                  <a:srgbClr val="FFFFFF"/>
                </a:solidFill>
                <a:latin typeface="Arial"/>
                <a:cs typeface="Arial"/>
              </a:rPr>
              <a:t>is called</a:t>
            </a:r>
            <a:r>
              <a:rPr sz="2400" spc="5" dirty="0">
                <a:solidFill>
                  <a:srgbClr val="FFFFFF"/>
                </a:solidFill>
                <a:latin typeface="Arial"/>
                <a:cs typeface="Arial"/>
              </a:rPr>
              <a:t> </a:t>
            </a:r>
            <a:r>
              <a:rPr sz="2400" dirty="0">
                <a:solidFill>
                  <a:srgbClr val="FFFFFF"/>
                </a:solidFill>
                <a:latin typeface="Arial"/>
                <a:cs typeface="Arial"/>
              </a:rPr>
              <a:t>characterization</a:t>
            </a:r>
            <a:endParaRPr sz="2400" dirty="0">
              <a:latin typeface="Arial"/>
              <a:cs typeface="Arial"/>
            </a:endParaRPr>
          </a:p>
          <a:p>
            <a:pPr marL="12700" marR="42545">
              <a:lnSpc>
                <a:spcPct val="100000"/>
              </a:lnSpc>
            </a:pPr>
            <a:r>
              <a:rPr sz="2400" spc="-5" dirty="0">
                <a:solidFill>
                  <a:srgbClr val="FFFFFF"/>
                </a:solidFill>
                <a:latin typeface="Arial"/>
                <a:cs typeface="Arial"/>
              </a:rPr>
              <a:t>Growing and </a:t>
            </a:r>
            <a:r>
              <a:rPr sz="2400" dirty="0">
                <a:solidFill>
                  <a:srgbClr val="FFFFFF"/>
                </a:solidFill>
                <a:latin typeface="Arial"/>
                <a:cs typeface="Arial"/>
              </a:rPr>
              <a:t>subculturing </a:t>
            </a:r>
            <a:r>
              <a:rPr sz="2400" spc="-5" dirty="0">
                <a:solidFill>
                  <a:srgbClr val="FFFFFF"/>
                </a:solidFill>
                <a:latin typeface="Arial"/>
                <a:cs typeface="Arial"/>
              </a:rPr>
              <a:t>the stem </a:t>
            </a:r>
            <a:r>
              <a:rPr sz="2400" dirty="0">
                <a:solidFill>
                  <a:srgbClr val="FFFFFF"/>
                </a:solidFill>
                <a:latin typeface="Arial"/>
                <a:cs typeface="Arial"/>
              </a:rPr>
              <a:t>cells </a:t>
            </a:r>
            <a:r>
              <a:rPr sz="2400" spc="-5" dirty="0">
                <a:solidFill>
                  <a:srgbClr val="FFFFFF"/>
                </a:solidFill>
                <a:latin typeface="Arial"/>
                <a:cs typeface="Arial"/>
              </a:rPr>
              <a:t>for many months to see </a:t>
            </a:r>
            <a:r>
              <a:rPr sz="2400" dirty="0">
                <a:solidFill>
                  <a:srgbClr val="FFFFFF"/>
                </a:solidFill>
                <a:latin typeface="Arial"/>
                <a:cs typeface="Arial"/>
              </a:rPr>
              <a:t>that </a:t>
            </a:r>
            <a:r>
              <a:rPr sz="2400" spc="-5" dirty="0">
                <a:solidFill>
                  <a:srgbClr val="FFFFFF"/>
                </a:solidFill>
                <a:latin typeface="Arial"/>
                <a:cs typeface="Arial"/>
              </a:rPr>
              <a:t>the  </a:t>
            </a:r>
            <a:r>
              <a:rPr sz="2400" dirty="0">
                <a:solidFill>
                  <a:srgbClr val="FFFFFF"/>
                </a:solidFill>
                <a:latin typeface="Arial"/>
                <a:cs typeface="Arial"/>
              </a:rPr>
              <a:t>cells look healthy and </a:t>
            </a:r>
            <a:r>
              <a:rPr sz="2400" spc="-5" dirty="0">
                <a:solidFill>
                  <a:srgbClr val="FFFFFF"/>
                </a:solidFill>
                <a:latin typeface="Arial"/>
                <a:cs typeface="Arial"/>
              </a:rPr>
              <a:t>remain</a:t>
            </a:r>
            <a:r>
              <a:rPr sz="2400" spc="10" dirty="0">
                <a:solidFill>
                  <a:srgbClr val="FFFFFF"/>
                </a:solidFill>
                <a:latin typeface="Arial"/>
                <a:cs typeface="Arial"/>
              </a:rPr>
              <a:t> </a:t>
            </a:r>
            <a:r>
              <a:rPr sz="2400" spc="-5" dirty="0">
                <a:solidFill>
                  <a:srgbClr val="FFFFFF"/>
                </a:solidFill>
                <a:latin typeface="Arial"/>
                <a:cs typeface="Arial"/>
              </a:rPr>
              <a:t>undifferentiated.</a:t>
            </a:r>
            <a:endParaRPr sz="2400" dirty="0">
              <a:latin typeface="Arial"/>
              <a:cs typeface="Arial"/>
            </a:endParaRPr>
          </a:p>
          <a:p>
            <a:pPr marL="12700" marR="5080">
              <a:lnSpc>
                <a:spcPct val="100000"/>
              </a:lnSpc>
            </a:pPr>
            <a:r>
              <a:rPr sz="2400" spc="-10" dirty="0">
                <a:solidFill>
                  <a:srgbClr val="FFFFFF"/>
                </a:solidFill>
                <a:latin typeface="Arial"/>
                <a:cs typeface="Arial"/>
              </a:rPr>
              <a:t>Transcription </a:t>
            </a:r>
            <a:r>
              <a:rPr sz="2400" dirty="0">
                <a:solidFill>
                  <a:srgbClr val="FFFFFF"/>
                </a:solidFill>
                <a:latin typeface="Arial"/>
                <a:cs typeface="Arial"/>
              </a:rPr>
              <a:t>factors </a:t>
            </a:r>
            <a:r>
              <a:rPr sz="2400" spc="-5" dirty="0">
                <a:solidFill>
                  <a:srgbClr val="FFFFFF"/>
                </a:solidFill>
                <a:latin typeface="Arial"/>
                <a:cs typeface="Arial"/>
              </a:rPr>
              <a:t>help </a:t>
            </a:r>
            <a:r>
              <a:rPr sz="2400" dirty="0">
                <a:solidFill>
                  <a:srgbClr val="FFFFFF"/>
                </a:solidFill>
                <a:latin typeface="Arial"/>
                <a:cs typeface="Arial"/>
              </a:rPr>
              <a:t>turn genes </a:t>
            </a:r>
            <a:r>
              <a:rPr sz="2400" spc="-5" dirty="0">
                <a:solidFill>
                  <a:srgbClr val="FFFFFF"/>
                </a:solidFill>
                <a:latin typeface="Arial"/>
                <a:cs typeface="Arial"/>
              </a:rPr>
              <a:t>on </a:t>
            </a:r>
            <a:r>
              <a:rPr sz="2400" dirty="0">
                <a:solidFill>
                  <a:srgbClr val="FFFFFF"/>
                </a:solidFill>
                <a:latin typeface="Arial"/>
                <a:cs typeface="Arial"/>
              </a:rPr>
              <a:t>and </a:t>
            </a:r>
            <a:r>
              <a:rPr sz="2400" spc="-15" dirty="0">
                <a:solidFill>
                  <a:srgbClr val="FFFFFF"/>
                </a:solidFill>
                <a:latin typeface="Arial"/>
                <a:cs typeface="Arial"/>
              </a:rPr>
              <a:t>off </a:t>
            </a:r>
            <a:r>
              <a:rPr sz="2400" spc="-5" dirty="0">
                <a:solidFill>
                  <a:srgbClr val="FFFFFF"/>
                </a:solidFill>
                <a:latin typeface="Arial"/>
                <a:cs typeface="Arial"/>
              </a:rPr>
              <a:t>at the </a:t>
            </a:r>
            <a:r>
              <a:rPr sz="2400" dirty="0">
                <a:solidFill>
                  <a:srgbClr val="FFFFFF"/>
                </a:solidFill>
                <a:latin typeface="Arial"/>
                <a:cs typeface="Arial"/>
              </a:rPr>
              <a:t>right </a:t>
            </a:r>
            <a:r>
              <a:rPr sz="2400" spc="-5" dirty="0">
                <a:solidFill>
                  <a:srgbClr val="FFFFFF"/>
                </a:solidFill>
                <a:latin typeface="Arial"/>
                <a:cs typeface="Arial"/>
              </a:rPr>
              <a:t>time, which is  an </a:t>
            </a:r>
            <a:r>
              <a:rPr sz="2400" dirty="0">
                <a:solidFill>
                  <a:srgbClr val="FFFFFF"/>
                </a:solidFill>
                <a:latin typeface="Arial"/>
                <a:cs typeface="Arial"/>
              </a:rPr>
              <a:t>important </a:t>
            </a:r>
            <a:r>
              <a:rPr sz="2400" spc="-5" dirty="0">
                <a:solidFill>
                  <a:srgbClr val="FFFFFF"/>
                </a:solidFill>
                <a:latin typeface="Arial"/>
                <a:cs typeface="Arial"/>
              </a:rPr>
              <a:t>part of the </a:t>
            </a:r>
            <a:r>
              <a:rPr sz="2400" dirty="0">
                <a:solidFill>
                  <a:srgbClr val="FFFFFF"/>
                </a:solidFill>
                <a:latin typeface="Arial"/>
                <a:cs typeface="Arial"/>
              </a:rPr>
              <a:t>processes </a:t>
            </a:r>
            <a:r>
              <a:rPr sz="2400" spc="-5" dirty="0">
                <a:solidFill>
                  <a:srgbClr val="FFFFFF"/>
                </a:solidFill>
                <a:latin typeface="Arial"/>
                <a:cs typeface="Arial"/>
              </a:rPr>
              <a:t>of </a:t>
            </a:r>
            <a:r>
              <a:rPr sz="2400" dirty="0">
                <a:solidFill>
                  <a:srgbClr val="FFFFFF"/>
                </a:solidFill>
                <a:latin typeface="Arial"/>
                <a:cs typeface="Arial"/>
              </a:rPr>
              <a:t>cell </a:t>
            </a:r>
            <a:r>
              <a:rPr sz="2400" spc="-5" dirty="0">
                <a:solidFill>
                  <a:srgbClr val="FFFFFF"/>
                </a:solidFill>
                <a:latin typeface="Arial"/>
                <a:cs typeface="Arial"/>
              </a:rPr>
              <a:t>undifferentiation </a:t>
            </a:r>
            <a:r>
              <a:rPr sz="2400" dirty="0">
                <a:solidFill>
                  <a:srgbClr val="FFFFFF"/>
                </a:solidFill>
                <a:latin typeface="Arial"/>
                <a:cs typeface="Arial"/>
              </a:rPr>
              <a:t>and  </a:t>
            </a:r>
            <a:r>
              <a:rPr sz="2400" spc="-5" dirty="0">
                <a:solidFill>
                  <a:srgbClr val="FFFFFF"/>
                </a:solidFill>
                <a:latin typeface="Arial"/>
                <a:cs typeface="Arial"/>
              </a:rPr>
              <a:t>embryonic development e.g </a:t>
            </a:r>
            <a:r>
              <a:rPr sz="2400" dirty="0">
                <a:solidFill>
                  <a:srgbClr val="FFFFFF"/>
                </a:solidFill>
                <a:latin typeface="Arial"/>
                <a:cs typeface="Arial"/>
              </a:rPr>
              <a:t>Nanong </a:t>
            </a:r>
            <a:r>
              <a:rPr sz="2400" spc="-5" dirty="0">
                <a:solidFill>
                  <a:srgbClr val="FFFFFF"/>
                </a:solidFill>
                <a:latin typeface="Arial"/>
                <a:cs typeface="Arial"/>
              </a:rPr>
              <a:t>&amp; Oct</a:t>
            </a:r>
            <a:r>
              <a:rPr sz="2400" spc="105" dirty="0">
                <a:solidFill>
                  <a:srgbClr val="FFFFFF"/>
                </a:solidFill>
                <a:latin typeface="Arial"/>
                <a:cs typeface="Arial"/>
              </a:rPr>
              <a:t> </a:t>
            </a:r>
            <a:r>
              <a:rPr sz="2400" spc="-5" dirty="0">
                <a:solidFill>
                  <a:srgbClr val="FFFFFF"/>
                </a:solidFill>
                <a:latin typeface="Arial"/>
                <a:cs typeface="Arial"/>
              </a:rPr>
              <a:t>4</a:t>
            </a:r>
            <a:endParaRPr sz="2400" dirty="0">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7218" y="893826"/>
            <a:ext cx="10641381" cy="4578818"/>
          </a:xfrm>
          <a:prstGeom prst="rect">
            <a:avLst/>
          </a:prstGeom>
        </p:spPr>
        <p:txBody>
          <a:bodyPr vert="horz" wrap="square" lIns="0" tIns="13335" rIns="0" bIns="0" rtlCol="0">
            <a:spAutoFit/>
          </a:bodyPr>
          <a:lstStyle/>
          <a:p>
            <a:pPr marL="12700" marR="49530">
              <a:lnSpc>
                <a:spcPct val="100000"/>
              </a:lnSpc>
              <a:spcBef>
                <a:spcPts val="105"/>
              </a:spcBef>
            </a:pPr>
            <a:r>
              <a:rPr sz="3200" b="1" spc="-35" dirty="0">
                <a:solidFill>
                  <a:srgbClr val="00C5BA"/>
                </a:solidFill>
                <a:latin typeface="Arial"/>
                <a:cs typeface="Arial"/>
              </a:rPr>
              <a:t>Testing </a:t>
            </a:r>
            <a:r>
              <a:rPr sz="3200" b="1" dirty="0">
                <a:solidFill>
                  <a:srgbClr val="00C5BA"/>
                </a:solidFill>
                <a:latin typeface="Arial"/>
                <a:cs typeface="Arial"/>
              </a:rPr>
              <a:t>whether the human embryonic </a:t>
            </a:r>
            <a:r>
              <a:rPr sz="3200" b="1" spc="-5" dirty="0">
                <a:solidFill>
                  <a:srgbClr val="00C5BA"/>
                </a:solidFill>
                <a:latin typeface="Arial"/>
                <a:cs typeface="Arial"/>
              </a:rPr>
              <a:t>stem cells</a:t>
            </a:r>
            <a:r>
              <a:rPr sz="3200" b="1" spc="-135" dirty="0">
                <a:solidFill>
                  <a:srgbClr val="00C5BA"/>
                </a:solidFill>
                <a:latin typeface="Arial"/>
                <a:cs typeface="Arial"/>
              </a:rPr>
              <a:t> </a:t>
            </a:r>
            <a:r>
              <a:rPr sz="3200" b="1" spc="-5" dirty="0">
                <a:solidFill>
                  <a:srgbClr val="00C5BA"/>
                </a:solidFill>
                <a:latin typeface="Arial"/>
                <a:cs typeface="Arial"/>
              </a:rPr>
              <a:t>are  </a:t>
            </a:r>
            <a:r>
              <a:rPr sz="3200" b="1" dirty="0">
                <a:solidFill>
                  <a:srgbClr val="00C5BA"/>
                </a:solidFill>
                <a:latin typeface="Arial"/>
                <a:cs typeface="Arial"/>
              </a:rPr>
              <a:t>pluripotent</a:t>
            </a:r>
            <a:r>
              <a:rPr sz="3200" b="1" spc="-45" dirty="0">
                <a:solidFill>
                  <a:srgbClr val="00C5BA"/>
                </a:solidFill>
                <a:latin typeface="Arial"/>
                <a:cs typeface="Arial"/>
              </a:rPr>
              <a:t> </a:t>
            </a:r>
            <a:r>
              <a:rPr sz="3200" b="1" dirty="0">
                <a:solidFill>
                  <a:srgbClr val="00C5BA"/>
                </a:solidFill>
                <a:latin typeface="Arial"/>
                <a:cs typeface="Arial"/>
              </a:rPr>
              <a:t>by</a:t>
            </a:r>
            <a:endParaRPr sz="3200" dirty="0">
              <a:latin typeface="Arial"/>
              <a:cs typeface="Arial"/>
            </a:endParaRPr>
          </a:p>
          <a:p>
            <a:pPr>
              <a:lnSpc>
                <a:spcPct val="100000"/>
              </a:lnSpc>
              <a:spcBef>
                <a:spcPts val="45"/>
              </a:spcBef>
            </a:pPr>
            <a:endParaRPr sz="3300" dirty="0">
              <a:latin typeface="Arial"/>
              <a:cs typeface="Arial"/>
            </a:endParaRPr>
          </a:p>
          <a:p>
            <a:pPr marL="527685" marR="5080" indent="-515620">
              <a:lnSpc>
                <a:spcPct val="100000"/>
              </a:lnSpc>
              <a:buClr>
                <a:srgbClr val="FFFFFF"/>
              </a:buClr>
              <a:buFont typeface="Arial"/>
              <a:buAutoNum type="arabicPeriod"/>
              <a:tabLst>
                <a:tab pos="640715" algn="l"/>
                <a:tab pos="641350" algn="l"/>
              </a:tabLst>
            </a:pPr>
            <a:r>
              <a:rPr sz="2400" dirty="0"/>
              <a:t>	</a:t>
            </a:r>
            <a:r>
              <a:rPr sz="2400" spc="-5" dirty="0">
                <a:solidFill>
                  <a:srgbClr val="FFFFFF"/>
                </a:solidFill>
                <a:latin typeface="Arial"/>
                <a:cs typeface="Arial"/>
              </a:rPr>
              <a:t>allowing the </a:t>
            </a:r>
            <a:r>
              <a:rPr sz="2400" dirty="0">
                <a:solidFill>
                  <a:srgbClr val="FFFFFF"/>
                </a:solidFill>
                <a:latin typeface="Arial"/>
                <a:cs typeface="Arial"/>
              </a:rPr>
              <a:t>cells to </a:t>
            </a:r>
            <a:r>
              <a:rPr sz="2400" spc="-10" dirty="0">
                <a:solidFill>
                  <a:srgbClr val="FFFFFF"/>
                </a:solidFill>
                <a:latin typeface="Arial"/>
                <a:cs typeface="Arial"/>
              </a:rPr>
              <a:t>differentiate </a:t>
            </a:r>
            <a:r>
              <a:rPr sz="2400" spc="-5" dirty="0">
                <a:solidFill>
                  <a:srgbClr val="FFFFFF"/>
                </a:solidFill>
                <a:latin typeface="Arial"/>
                <a:cs typeface="Arial"/>
              </a:rPr>
              <a:t>spontaneously </a:t>
            </a:r>
            <a:r>
              <a:rPr sz="2400" dirty="0">
                <a:solidFill>
                  <a:srgbClr val="FFFFFF"/>
                </a:solidFill>
                <a:latin typeface="Arial"/>
                <a:cs typeface="Arial"/>
              </a:rPr>
              <a:t>in cell  </a:t>
            </a:r>
            <a:r>
              <a:rPr sz="2400" spc="-5" dirty="0" smtClean="0">
                <a:solidFill>
                  <a:srgbClr val="FFFFFF"/>
                </a:solidFill>
                <a:latin typeface="Arial"/>
                <a:cs typeface="Arial"/>
              </a:rPr>
              <a:t>culture</a:t>
            </a:r>
            <a:endParaRPr lang="en-US" sz="2400" spc="-5" dirty="0" smtClean="0">
              <a:solidFill>
                <a:srgbClr val="FFFFFF"/>
              </a:solidFill>
              <a:latin typeface="Arial"/>
              <a:cs typeface="Arial"/>
            </a:endParaRPr>
          </a:p>
          <a:p>
            <a:pPr marL="527685" marR="5080" indent="-515620">
              <a:lnSpc>
                <a:spcPct val="100000"/>
              </a:lnSpc>
              <a:buClr>
                <a:srgbClr val="FFFFFF"/>
              </a:buClr>
              <a:tabLst>
                <a:tab pos="640715" algn="l"/>
                <a:tab pos="641350" algn="l"/>
              </a:tabLst>
            </a:pPr>
            <a:endParaRPr sz="2400" dirty="0">
              <a:latin typeface="Arial"/>
              <a:cs typeface="Arial"/>
            </a:endParaRPr>
          </a:p>
          <a:p>
            <a:pPr marL="640715" indent="-628650">
              <a:lnSpc>
                <a:spcPct val="100000"/>
              </a:lnSpc>
              <a:spcBef>
                <a:spcPts val="1215"/>
              </a:spcBef>
              <a:buFont typeface="+mj-lt"/>
              <a:buAutoNum type="arabicPeriod" startAt="2"/>
              <a:tabLst>
                <a:tab pos="640715" algn="l"/>
                <a:tab pos="641350" algn="l"/>
              </a:tabLst>
            </a:pPr>
            <a:r>
              <a:rPr sz="2400" spc="-5" dirty="0">
                <a:solidFill>
                  <a:srgbClr val="FFFFFF"/>
                </a:solidFill>
                <a:latin typeface="Arial"/>
                <a:cs typeface="Arial"/>
              </a:rPr>
              <a:t>manipulating the </a:t>
            </a:r>
            <a:r>
              <a:rPr sz="2400" dirty="0">
                <a:solidFill>
                  <a:srgbClr val="FFFFFF"/>
                </a:solidFill>
                <a:latin typeface="Arial"/>
                <a:cs typeface="Arial"/>
              </a:rPr>
              <a:t>cells so </a:t>
            </a:r>
            <a:r>
              <a:rPr sz="2400" spc="-5" dirty="0">
                <a:solidFill>
                  <a:srgbClr val="FFFFFF"/>
                </a:solidFill>
                <a:latin typeface="Arial"/>
                <a:cs typeface="Arial"/>
              </a:rPr>
              <a:t>they </a:t>
            </a:r>
            <a:r>
              <a:rPr sz="2400" dirty="0">
                <a:solidFill>
                  <a:srgbClr val="FFFFFF"/>
                </a:solidFill>
                <a:latin typeface="Arial"/>
                <a:cs typeface="Arial"/>
              </a:rPr>
              <a:t>will </a:t>
            </a:r>
            <a:r>
              <a:rPr sz="2400" spc="-10" dirty="0">
                <a:solidFill>
                  <a:srgbClr val="FFFFFF"/>
                </a:solidFill>
                <a:latin typeface="Arial"/>
                <a:cs typeface="Arial"/>
              </a:rPr>
              <a:t>differentiate </a:t>
            </a:r>
            <a:r>
              <a:rPr sz="2400" dirty="0">
                <a:solidFill>
                  <a:srgbClr val="FFFFFF"/>
                </a:solidFill>
                <a:latin typeface="Arial"/>
                <a:cs typeface="Arial"/>
              </a:rPr>
              <a:t>to</a:t>
            </a:r>
            <a:r>
              <a:rPr sz="2400" spc="-25" dirty="0">
                <a:solidFill>
                  <a:srgbClr val="FFFFFF"/>
                </a:solidFill>
                <a:latin typeface="Arial"/>
                <a:cs typeface="Arial"/>
              </a:rPr>
              <a:t> </a:t>
            </a:r>
            <a:r>
              <a:rPr sz="2400" spc="-5" dirty="0" smtClean="0">
                <a:solidFill>
                  <a:srgbClr val="FFFFFF"/>
                </a:solidFill>
                <a:latin typeface="Arial"/>
                <a:cs typeface="Arial"/>
              </a:rPr>
              <a:t>form</a:t>
            </a:r>
            <a:r>
              <a:rPr lang="en-US" sz="2400" dirty="0">
                <a:latin typeface="Arial"/>
                <a:cs typeface="Arial"/>
              </a:rPr>
              <a:t> </a:t>
            </a:r>
            <a:r>
              <a:rPr sz="2400" dirty="0" smtClean="0">
                <a:solidFill>
                  <a:srgbClr val="FFFFFF"/>
                </a:solidFill>
                <a:latin typeface="Arial"/>
                <a:cs typeface="Arial"/>
              </a:rPr>
              <a:t>cells </a:t>
            </a:r>
            <a:r>
              <a:rPr sz="2400" dirty="0">
                <a:solidFill>
                  <a:srgbClr val="FFFFFF"/>
                </a:solidFill>
                <a:latin typeface="Arial"/>
                <a:cs typeface="Arial"/>
              </a:rPr>
              <a:t>characteristic of the </a:t>
            </a:r>
            <a:r>
              <a:rPr sz="2400" spc="-5" dirty="0">
                <a:solidFill>
                  <a:srgbClr val="FFFFFF"/>
                </a:solidFill>
                <a:latin typeface="Arial"/>
                <a:cs typeface="Arial"/>
              </a:rPr>
              <a:t>three germ</a:t>
            </a:r>
            <a:r>
              <a:rPr sz="2400" spc="-125" dirty="0">
                <a:solidFill>
                  <a:srgbClr val="FFFFFF"/>
                </a:solidFill>
                <a:latin typeface="Arial"/>
                <a:cs typeface="Arial"/>
              </a:rPr>
              <a:t> </a:t>
            </a:r>
            <a:r>
              <a:rPr sz="2400" dirty="0" smtClean="0">
                <a:solidFill>
                  <a:srgbClr val="FFFFFF"/>
                </a:solidFill>
                <a:latin typeface="Arial"/>
                <a:cs typeface="Arial"/>
              </a:rPr>
              <a:t>layers</a:t>
            </a:r>
            <a:endParaRPr lang="en-US" sz="2400" dirty="0" smtClean="0">
              <a:solidFill>
                <a:srgbClr val="FFFFFF"/>
              </a:solidFill>
              <a:latin typeface="Arial"/>
              <a:cs typeface="Arial"/>
            </a:endParaRPr>
          </a:p>
          <a:p>
            <a:pPr marL="527685">
              <a:lnSpc>
                <a:spcPct val="100000"/>
              </a:lnSpc>
              <a:spcBef>
                <a:spcPts val="1920"/>
              </a:spcBef>
            </a:pPr>
            <a:endParaRPr sz="2400" dirty="0">
              <a:latin typeface="Arial"/>
              <a:cs typeface="Arial"/>
            </a:endParaRPr>
          </a:p>
          <a:p>
            <a:pPr marL="527685" marR="495934" indent="-515620">
              <a:lnSpc>
                <a:spcPct val="100000"/>
              </a:lnSpc>
              <a:spcBef>
                <a:spcPts val="710"/>
              </a:spcBef>
              <a:buClr>
                <a:srgbClr val="FFFFFF"/>
              </a:buClr>
              <a:buFont typeface="Arial"/>
              <a:buAutoNum type="arabicPeriod" startAt="3"/>
              <a:tabLst>
                <a:tab pos="640715" algn="l"/>
                <a:tab pos="641350" algn="l"/>
              </a:tabLst>
            </a:pPr>
            <a:r>
              <a:rPr sz="2400" dirty="0"/>
              <a:t>	</a:t>
            </a:r>
            <a:r>
              <a:rPr sz="2400" spc="-5" dirty="0">
                <a:solidFill>
                  <a:srgbClr val="FFFFFF"/>
                </a:solidFill>
                <a:latin typeface="Arial"/>
                <a:cs typeface="Arial"/>
              </a:rPr>
              <a:t>injecting the </a:t>
            </a:r>
            <a:r>
              <a:rPr sz="2400" dirty="0">
                <a:solidFill>
                  <a:srgbClr val="FFFFFF"/>
                </a:solidFill>
                <a:latin typeface="Arial"/>
                <a:cs typeface="Arial"/>
              </a:rPr>
              <a:t>cells </a:t>
            </a:r>
            <a:r>
              <a:rPr sz="2400" spc="-5" dirty="0">
                <a:solidFill>
                  <a:srgbClr val="FFFFFF"/>
                </a:solidFill>
                <a:latin typeface="Arial"/>
                <a:cs typeface="Arial"/>
              </a:rPr>
              <a:t>into </a:t>
            </a:r>
            <a:r>
              <a:rPr sz="2400" dirty="0">
                <a:solidFill>
                  <a:srgbClr val="FFFFFF"/>
                </a:solidFill>
                <a:latin typeface="Arial"/>
                <a:cs typeface="Arial"/>
              </a:rPr>
              <a:t>a </a:t>
            </a:r>
            <a:r>
              <a:rPr sz="2400" spc="-5" dirty="0">
                <a:solidFill>
                  <a:srgbClr val="FFFFFF"/>
                </a:solidFill>
                <a:latin typeface="Arial"/>
                <a:cs typeface="Arial"/>
              </a:rPr>
              <a:t>mouse </a:t>
            </a:r>
            <a:r>
              <a:rPr sz="2400" dirty="0">
                <a:solidFill>
                  <a:srgbClr val="FFFFFF"/>
                </a:solidFill>
                <a:latin typeface="Arial"/>
                <a:cs typeface="Arial"/>
              </a:rPr>
              <a:t>with a </a:t>
            </a:r>
            <a:r>
              <a:rPr sz="2400" spc="-5" dirty="0">
                <a:solidFill>
                  <a:srgbClr val="FFFFFF"/>
                </a:solidFill>
                <a:latin typeface="Arial"/>
                <a:cs typeface="Arial"/>
              </a:rPr>
              <a:t>suppressed  immune </a:t>
            </a:r>
            <a:r>
              <a:rPr sz="2400" dirty="0">
                <a:solidFill>
                  <a:srgbClr val="FFFFFF"/>
                </a:solidFill>
                <a:latin typeface="Arial"/>
                <a:cs typeface="Arial"/>
              </a:rPr>
              <a:t>system to test </a:t>
            </a:r>
            <a:r>
              <a:rPr sz="2400" spc="-5" dirty="0">
                <a:solidFill>
                  <a:srgbClr val="FFFFFF"/>
                </a:solidFill>
                <a:latin typeface="Arial"/>
                <a:cs typeface="Arial"/>
              </a:rPr>
              <a:t>for </a:t>
            </a:r>
            <a:r>
              <a:rPr sz="2400" dirty="0">
                <a:solidFill>
                  <a:srgbClr val="FFFFFF"/>
                </a:solidFill>
                <a:latin typeface="Arial"/>
                <a:cs typeface="Arial"/>
              </a:rPr>
              <a:t>the </a:t>
            </a:r>
            <a:r>
              <a:rPr sz="2400" spc="-5" dirty="0">
                <a:solidFill>
                  <a:srgbClr val="FFFFFF"/>
                </a:solidFill>
                <a:latin typeface="Arial"/>
                <a:cs typeface="Arial"/>
              </a:rPr>
              <a:t>formation </a:t>
            </a:r>
            <a:r>
              <a:rPr sz="2400" dirty="0">
                <a:solidFill>
                  <a:srgbClr val="FFFFFF"/>
                </a:solidFill>
                <a:latin typeface="Arial"/>
                <a:cs typeface="Arial"/>
              </a:rPr>
              <a:t>of a</a:t>
            </a:r>
            <a:r>
              <a:rPr sz="2400" spc="-114" dirty="0">
                <a:solidFill>
                  <a:srgbClr val="FFFFFF"/>
                </a:solidFill>
                <a:latin typeface="Arial"/>
                <a:cs typeface="Arial"/>
              </a:rPr>
              <a:t> </a:t>
            </a:r>
            <a:r>
              <a:rPr sz="2400" spc="-5" dirty="0">
                <a:solidFill>
                  <a:srgbClr val="FFFFFF"/>
                </a:solidFill>
                <a:latin typeface="Arial"/>
                <a:cs typeface="Arial"/>
              </a:rPr>
              <a:t>benign  tumor called </a:t>
            </a:r>
            <a:r>
              <a:rPr sz="2400" dirty="0">
                <a:solidFill>
                  <a:srgbClr val="FFFFFF"/>
                </a:solidFill>
                <a:latin typeface="Arial"/>
                <a:cs typeface="Arial"/>
              </a:rPr>
              <a:t>a</a:t>
            </a:r>
            <a:r>
              <a:rPr sz="2400" spc="-30" dirty="0">
                <a:solidFill>
                  <a:srgbClr val="8F8F8F"/>
                </a:solidFill>
                <a:latin typeface="Arial"/>
                <a:cs typeface="Arial"/>
              </a:rPr>
              <a:t> </a:t>
            </a:r>
            <a:r>
              <a:rPr sz="2400" u="heavy" spc="-5" dirty="0">
                <a:solidFill>
                  <a:srgbClr val="8F8F8F"/>
                </a:solidFill>
                <a:uFill>
                  <a:solidFill>
                    <a:srgbClr val="8F8F8F"/>
                  </a:solidFill>
                </a:uFill>
                <a:latin typeface="Arial"/>
                <a:cs typeface="Arial"/>
                <a:hlinkClick r:id="rId2"/>
              </a:rPr>
              <a:t>teratoma</a:t>
            </a:r>
            <a:endParaRPr sz="2400" dirty="0">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4463" y="556259"/>
            <a:ext cx="3736848" cy="117348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010818" y="736218"/>
            <a:ext cx="2899410" cy="635000"/>
          </a:xfrm>
          <a:prstGeom prst="rect">
            <a:avLst/>
          </a:prstGeom>
        </p:spPr>
        <p:txBody>
          <a:bodyPr vert="horz" wrap="square" lIns="0" tIns="12065" rIns="0" bIns="0" rtlCol="0">
            <a:spAutoFit/>
          </a:bodyPr>
          <a:lstStyle/>
          <a:p>
            <a:pPr marL="12700">
              <a:lnSpc>
                <a:spcPct val="100000"/>
              </a:lnSpc>
              <a:spcBef>
                <a:spcPts val="95"/>
              </a:spcBef>
            </a:pPr>
            <a:r>
              <a:rPr spc="-10" dirty="0">
                <a:latin typeface="Arial"/>
                <a:cs typeface="Arial"/>
              </a:rPr>
              <a:t>Advantages</a:t>
            </a:r>
          </a:p>
        </p:txBody>
      </p:sp>
      <p:sp>
        <p:nvSpPr>
          <p:cNvPr id="5" name="object 5"/>
          <p:cNvSpPr txBox="1"/>
          <p:nvPr/>
        </p:nvSpPr>
        <p:spPr>
          <a:xfrm>
            <a:off x="897432" y="3124200"/>
            <a:ext cx="8998585" cy="1589538"/>
          </a:xfrm>
          <a:prstGeom prst="rect">
            <a:avLst/>
          </a:prstGeom>
        </p:spPr>
        <p:txBody>
          <a:bodyPr vert="horz" wrap="square" lIns="0" tIns="12065" rIns="0" bIns="0" rtlCol="0">
            <a:spAutoFit/>
          </a:bodyPr>
          <a:lstStyle/>
          <a:p>
            <a:pPr marL="12700">
              <a:lnSpc>
                <a:spcPct val="100000"/>
              </a:lnSpc>
              <a:spcBef>
                <a:spcPts val="95"/>
              </a:spcBef>
            </a:pPr>
            <a:r>
              <a:rPr sz="2800" spc="40" dirty="0">
                <a:solidFill>
                  <a:srgbClr val="00C5BA"/>
                </a:solidFill>
                <a:latin typeface="Wingdings 2"/>
                <a:cs typeface="Wingdings 2"/>
              </a:rPr>
              <a:t></a:t>
            </a:r>
            <a:r>
              <a:rPr sz="2400" spc="40" dirty="0">
                <a:solidFill>
                  <a:srgbClr val="FFFFFF"/>
                </a:solidFill>
                <a:latin typeface="Arial"/>
                <a:cs typeface="Arial"/>
              </a:rPr>
              <a:t>Make </a:t>
            </a:r>
            <a:r>
              <a:rPr sz="2400" dirty="0">
                <a:solidFill>
                  <a:srgbClr val="FFFFFF"/>
                </a:solidFill>
                <a:latin typeface="Arial"/>
                <a:cs typeface="Arial"/>
              </a:rPr>
              <a:t>all </a:t>
            </a:r>
            <a:r>
              <a:rPr sz="2400" spc="-5" dirty="0">
                <a:solidFill>
                  <a:srgbClr val="FFFFFF"/>
                </a:solidFill>
                <a:latin typeface="Arial"/>
                <a:cs typeface="Arial"/>
              </a:rPr>
              <a:t>the different </a:t>
            </a:r>
            <a:r>
              <a:rPr sz="2400" dirty="0">
                <a:solidFill>
                  <a:srgbClr val="FFFFFF"/>
                </a:solidFill>
                <a:latin typeface="Arial"/>
                <a:cs typeface="Arial"/>
              </a:rPr>
              <a:t>types </a:t>
            </a:r>
            <a:r>
              <a:rPr sz="2400" spc="-5" dirty="0">
                <a:solidFill>
                  <a:srgbClr val="FFFFFF"/>
                </a:solidFill>
                <a:latin typeface="Arial"/>
                <a:cs typeface="Arial"/>
              </a:rPr>
              <a:t>of cells in </a:t>
            </a:r>
            <a:r>
              <a:rPr sz="2400" dirty="0">
                <a:solidFill>
                  <a:srgbClr val="FFFFFF"/>
                </a:solidFill>
                <a:latin typeface="Arial"/>
                <a:cs typeface="Arial"/>
              </a:rPr>
              <a:t>our</a:t>
            </a:r>
            <a:r>
              <a:rPr sz="2400" spc="-35" dirty="0">
                <a:solidFill>
                  <a:srgbClr val="FFFFFF"/>
                </a:solidFill>
                <a:latin typeface="Arial"/>
                <a:cs typeface="Arial"/>
              </a:rPr>
              <a:t> </a:t>
            </a:r>
            <a:r>
              <a:rPr sz="2400" spc="-40" dirty="0">
                <a:solidFill>
                  <a:srgbClr val="FFFFFF"/>
                </a:solidFill>
                <a:latin typeface="Arial"/>
                <a:cs typeface="Arial"/>
              </a:rPr>
              <a:t>body.</a:t>
            </a:r>
            <a:endParaRPr sz="2400" dirty="0">
              <a:latin typeface="Arial"/>
              <a:cs typeface="Arial"/>
            </a:endParaRPr>
          </a:p>
          <a:p>
            <a:pPr>
              <a:lnSpc>
                <a:spcPct val="100000"/>
              </a:lnSpc>
            </a:pPr>
            <a:endParaRPr sz="2400" dirty="0">
              <a:latin typeface="Arial"/>
              <a:cs typeface="Arial"/>
            </a:endParaRPr>
          </a:p>
          <a:p>
            <a:pPr marL="12700">
              <a:lnSpc>
                <a:spcPct val="100000"/>
              </a:lnSpc>
              <a:spcBef>
                <a:spcPts val="2745"/>
              </a:spcBef>
            </a:pPr>
            <a:r>
              <a:rPr sz="2400" spc="45" dirty="0">
                <a:solidFill>
                  <a:srgbClr val="00C5BA"/>
                </a:solidFill>
                <a:latin typeface="Wingdings 2"/>
                <a:cs typeface="Wingdings 2"/>
              </a:rPr>
              <a:t></a:t>
            </a:r>
            <a:r>
              <a:rPr sz="2400" spc="45" dirty="0">
                <a:solidFill>
                  <a:srgbClr val="FFFFFF"/>
                </a:solidFill>
                <a:latin typeface="Arial"/>
                <a:cs typeface="Arial"/>
              </a:rPr>
              <a:t>Can </a:t>
            </a:r>
            <a:r>
              <a:rPr sz="2400" dirty="0">
                <a:solidFill>
                  <a:srgbClr val="FFFFFF"/>
                </a:solidFill>
                <a:latin typeface="Arial"/>
                <a:cs typeface="Arial"/>
              </a:rPr>
              <a:t>self-renew forever </a:t>
            </a:r>
            <a:r>
              <a:rPr sz="2400" spc="-5" dirty="0">
                <a:solidFill>
                  <a:srgbClr val="FFFFFF"/>
                </a:solidFill>
                <a:latin typeface="Arial"/>
                <a:cs typeface="Arial"/>
              </a:rPr>
              <a:t>so large </a:t>
            </a:r>
            <a:r>
              <a:rPr sz="2400" dirty="0">
                <a:solidFill>
                  <a:srgbClr val="FFFFFF"/>
                </a:solidFill>
                <a:latin typeface="Arial"/>
                <a:cs typeface="Arial"/>
              </a:rPr>
              <a:t>supplies can be</a:t>
            </a:r>
            <a:r>
              <a:rPr sz="2400" spc="-5" dirty="0">
                <a:solidFill>
                  <a:srgbClr val="FFFFFF"/>
                </a:solidFill>
                <a:latin typeface="Arial"/>
                <a:cs typeface="Arial"/>
              </a:rPr>
              <a:t> made</a:t>
            </a:r>
            <a:r>
              <a:rPr sz="2800" spc="-5" dirty="0">
                <a:solidFill>
                  <a:srgbClr val="FFFFFF"/>
                </a:solidFill>
                <a:latin typeface="Arial"/>
                <a:cs typeface="Arial"/>
              </a:rPr>
              <a:t>.</a:t>
            </a:r>
            <a:endParaRPr sz="2800" dirty="0">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2544" y="556259"/>
            <a:ext cx="5751576" cy="117348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88898" y="736218"/>
            <a:ext cx="5060950" cy="635000"/>
          </a:xfrm>
          <a:prstGeom prst="rect">
            <a:avLst/>
          </a:prstGeom>
        </p:spPr>
        <p:txBody>
          <a:bodyPr vert="horz" wrap="square" lIns="0" tIns="12065" rIns="0" bIns="0" rtlCol="0">
            <a:spAutoFit/>
          </a:bodyPr>
          <a:lstStyle/>
          <a:p>
            <a:pPr marL="12700">
              <a:lnSpc>
                <a:spcPct val="100000"/>
              </a:lnSpc>
              <a:spcBef>
                <a:spcPts val="95"/>
              </a:spcBef>
            </a:pPr>
            <a:r>
              <a:rPr spc="-70" dirty="0">
                <a:latin typeface="Arial"/>
                <a:cs typeface="Arial"/>
              </a:rPr>
              <a:t>ADULT </a:t>
            </a:r>
            <a:r>
              <a:rPr spc="-5" dirty="0">
                <a:latin typeface="Arial"/>
                <a:cs typeface="Arial"/>
              </a:rPr>
              <a:t>STEM</a:t>
            </a:r>
            <a:r>
              <a:rPr spc="25" dirty="0">
                <a:latin typeface="Arial"/>
                <a:cs typeface="Arial"/>
              </a:rPr>
              <a:t> </a:t>
            </a:r>
            <a:r>
              <a:rPr spc="-10" dirty="0">
                <a:latin typeface="Arial"/>
                <a:cs typeface="Arial"/>
              </a:rPr>
              <a:t>CELLS</a:t>
            </a:r>
          </a:p>
        </p:txBody>
      </p:sp>
      <p:sp>
        <p:nvSpPr>
          <p:cNvPr id="5" name="object 5"/>
          <p:cNvSpPr txBox="1"/>
          <p:nvPr/>
        </p:nvSpPr>
        <p:spPr>
          <a:xfrm>
            <a:off x="457200" y="2209800"/>
            <a:ext cx="11353800" cy="4433162"/>
          </a:xfrm>
          <a:prstGeom prst="rect">
            <a:avLst/>
          </a:prstGeom>
        </p:spPr>
        <p:txBody>
          <a:bodyPr vert="horz" wrap="square" lIns="0" tIns="144145" rIns="0" bIns="0" rtlCol="0">
            <a:spAutoFit/>
          </a:bodyPr>
          <a:lstStyle/>
          <a:p>
            <a:pPr marL="62865">
              <a:lnSpc>
                <a:spcPct val="100000"/>
              </a:lnSpc>
              <a:spcBef>
                <a:spcPts val="1135"/>
              </a:spcBef>
            </a:pPr>
            <a:r>
              <a:rPr sz="2400" spc="-5" dirty="0">
                <a:solidFill>
                  <a:srgbClr val="FFFFFF"/>
                </a:solidFill>
                <a:latin typeface="Arial"/>
                <a:cs typeface="Arial"/>
              </a:rPr>
              <a:t>Also called somatic </a:t>
            </a:r>
            <a:r>
              <a:rPr sz="2400" dirty="0">
                <a:solidFill>
                  <a:srgbClr val="FFFFFF"/>
                </a:solidFill>
                <a:latin typeface="Arial"/>
                <a:cs typeface="Arial"/>
              </a:rPr>
              <a:t>stem</a:t>
            </a:r>
            <a:r>
              <a:rPr sz="2400" spc="20" dirty="0">
                <a:solidFill>
                  <a:srgbClr val="FFFFFF"/>
                </a:solidFill>
                <a:latin typeface="Arial"/>
                <a:cs typeface="Arial"/>
              </a:rPr>
              <a:t> </a:t>
            </a:r>
            <a:r>
              <a:rPr sz="2400" spc="-5" dirty="0">
                <a:solidFill>
                  <a:srgbClr val="FFFFFF"/>
                </a:solidFill>
                <a:latin typeface="Arial"/>
                <a:cs typeface="Arial"/>
              </a:rPr>
              <a:t>cells</a:t>
            </a:r>
            <a:endParaRPr sz="2400" dirty="0">
              <a:latin typeface="Arial"/>
              <a:cs typeface="Arial"/>
            </a:endParaRPr>
          </a:p>
          <a:p>
            <a:pPr marL="139065">
              <a:lnSpc>
                <a:spcPct val="100000"/>
              </a:lnSpc>
              <a:spcBef>
                <a:spcPts val="1035"/>
              </a:spcBef>
            </a:pPr>
            <a:r>
              <a:rPr sz="3200" b="1" u="heavy" spc="-35" dirty="0" smtClean="0">
                <a:solidFill>
                  <a:srgbClr val="00C5BA"/>
                </a:solidFill>
                <a:uFill>
                  <a:solidFill>
                    <a:srgbClr val="00C5BA"/>
                  </a:solidFill>
                </a:uFill>
                <a:latin typeface="Arial"/>
                <a:cs typeface="Arial"/>
              </a:rPr>
              <a:t>OBTAIN</a:t>
            </a:r>
            <a:endParaRPr sz="3200" dirty="0">
              <a:latin typeface="Arial"/>
              <a:cs typeface="Arial"/>
            </a:endParaRPr>
          </a:p>
          <a:p>
            <a:pPr marL="355600" marR="5080" indent="-343535">
              <a:lnSpc>
                <a:spcPct val="100000"/>
              </a:lnSpc>
              <a:spcBef>
                <a:spcPts val="1030"/>
              </a:spcBef>
              <a:tabLst>
                <a:tab pos="355600" algn="l"/>
              </a:tabLst>
            </a:pPr>
            <a:r>
              <a:rPr sz="2400" dirty="0">
                <a:solidFill>
                  <a:srgbClr val="00C5BA"/>
                </a:solidFill>
                <a:latin typeface="Wingdings 2"/>
                <a:cs typeface="Wingdings 2"/>
              </a:rPr>
              <a:t></a:t>
            </a:r>
            <a:r>
              <a:rPr sz="2400" dirty="0">
                <a:solidFill>
                  <a:srgbClr val="00C5BA"/>
                </a:solidFill>
                <a:latin typeface="Times New Roman"/>
                <a:cs typeface="Times New Roman"/>
              </a:rPr>
              <a:t>	</a:t>
            </a:r>
            <a:r>
              <a:rPr sz="2400" spc="-5" dirty="0">
                <a:solidFill>
                  <a:srgbClr val="FFFFFF"/>
                </a:solidFill>
                <a:latin typeface="Arial"/>
                <a:cs typeface="Arial"/>
              </a:rPr>
              <a:t>Found among differentiated cells in a tissue including brain, bone </a:t>
            </a:r>
            <a:r>
              <a:rPr sz="2400" spc="-25" dirty="0">
                <a:solidFill>
                  <a:srgbClr val="FFFFFF"/>
                </a:solidFill>
                <a:latin typeface="Arial"/>
                <a:cs typeface="Arial"/>
              </a:rPr>
              <a:t>marrow, </a:t>
            </a:r>
            <a:r>
              <a:rPr sz="2400" spc="-5" dirty="0">
                <a:solidFill>
                  <a:srgbClr val="FFFFFF"/>
                </a:solidFill>
                <a:latin typeface="Arial"/>
                <a:cs typeface="Arial"/>
              </a:rPr>
              <a:t>peripheral blood, blood  vessels, skeletal muscle, skin, teeth, heart, gut, </a:t>
            </a:r>
            <a:r>
              <a:rPr sz="2400" spc="-20" dirty="0">
                <a:solidFill>
                  <a:srgbClr val="FFFFFF"/>
                </a:solidFill>
                <a:latin typeface="Arial"/>
                <a:cs typeface="Arial"/>
              </a:rPr>
              <a:t>liver, </a:t>
            </a:r>
            <a:r>
              <a:rPr sz="2400" spc="-5" dirty="0">
                <a:solidFill>
                  <a:srgbClr val="FFFFFF"/>
                </a:solidFill>
                <a:latin typeface="Arial"/>
                <a:cs typeface="Arial"/>
              </a:rPr>
              <a:t>ovarian epithelium, and</a:t>
            </a:r>
            <a:r>
              <a:rPr sz="2400" spc="155" dirty="0">
                <a:solidFill>
                  <a:srgbClr val="FFFFFF"/>
                </a:solidFill>
                <a:latin typeface="Arial"/>
                <a:cs typeface="Arial"/>
              </a:rPr>
              <a:t> </a:t>
            </a:r>
            <a:r>
              <a:rPr sz="2400" dirty="0" smtClean="0">
                <a:solidFill>
                  <a:srgbClr val="FFFFFF"/>
                </a:solidFill>
                <a:latin typeface="Arial"/>
                <a:cs typeface="Arial"/>
              </a:rPr>
              <a:t>testis</a:t>
            </a:r>
            <a:endParaRPr lang="en-US" sz="2400" dirty="0" smtClean="0">
              <a:solidFill>
                <a:srgbClr val="FFFFFF"/>
              </a:solidFill>
              <a:latin typeface="Arial"/>
              <a:cs typeface="Arial"/>
            </a:endParaRPr>
          </a:p>
          <a:p>
            <a:pPr marL="355600" marR="5080" indent="-343535">
              <a:lnSpc>
                <a:spcPct val="100000"/>
              </a:lnSpc>
              <a:spcBef>
                <a:spcPts val="1030"/>
              </a:spcBef>
              <a:tabLst>
                <a:tab pos="355600" algn="l"/>
              </a:tabLst>
            </a:pPr>
            <a:endParaRPr sz="2400" dirty="0">
              <a:latin typeface="Arial"/>
              <a:cs typeface="Arial"/>
            </a:endParaRPr>
          </a:p>
          <a:p>
            <a:pPr marL="139065">
              <a:lnSpc>
                <a:spcPct val="100000"/>
              </a:lnSpc>
              <a:spcBef>
                <a:spcPts val="1035"/>
              </a:spcBef>
            </a:pPr>
            <a:r>
              <a:rPr sz="3200" b="1" u="heavy" dirty="0" smtClean="0">
                <a:solidFill>
                  <a:srgbClr val="00C5BA"/>
                </a:solidFill>
                <a:uFill>
                  <a:solidFill>
                    <a:srgbClr val="00C5BA"/>
                  </a:solidFill>
                </a:uFill>
                <a:latin typeface="Arial"/>
                <a:cs typeface="Arial"/>
              </a:rPr>
              <a:t>GROWTH</a:t>
            </a:r>
            <a:endParaRPr sz="3200" dirty="0">
              <a:latin typeface="Arial"/>
              <a:cs typeface="Arial"/>
            </a:endParaRPr>
          </a:p>
          <a:p>
            <a:pPr marL="355600" marR="727075" indent="-343535">
              <a:lnSpc>
                <a:spcPct val="100000"/>
              </a:lnSpc>
              <a:spcBef>
                <a:spcPts val="1030"/>
              </a:spcBef>
              <a:tabLst>
                <a:tab pos="355600" algn="l"/>
              </a:tabLst>
            </a:pPr>
            <a:r>
              <a:rPr sz="2400" dirty="0">
                <a:solidFill>
                  <a:srgbClr val="00C5BA"/>
                </a:solidFill>
                <a:latin typeface="Wingdings 2"/>
                <a:cs typeface="Wingdings 2"/>
              </a:rPr>
              <a:t></a:t>
            </a:r>
            <a:r>
              <a:rPr sz="2400" dirty="0">
                <a:solidFill>
                  <a:srgbClr val="00C5BA"/>
                </a:solidFill>
                <a:latin typeface="Times New Roman"/>
                <a:cs typeface="Times New Roman"/>
              </a:rPr>
              <a:t>	</a:t>
            </a:r>
            <a:r>
              <a:rPr sz="2400" dirty="0">
                <a:solidFill>
                  <a:srgbClr val="FFFFFF"/>
                </a:solidFill>
                <a:latin typeface="Arial"/>
                <a:cs typeface="Arial"/>
              </a:rPr>
              <a:t>Once </a:t>
            </a:r>
            <a:r>
              <a:rPr sz="2400" spc="-5" dirty="0">
                <a:solidFill>
                  <a:srgbClr val="FFFFFF"/>
                </a:solidFill>
                <a:latin typeface="Arial"/>
                <a:cs typeface="Arial"/>
              </a:rPr>
              <a:t>removed </a:t>
            </a:r>
            <a:r>
              <a:rPr sz="2400" dirty="0">
                <a:solidFill>
                  <a:srgbClr val="FFFFFF"/>
                </a:solidFill>
                <a:latin typeface="Arial"/>
                <a:cs typeface="Arial"/>
              </a:rPr>
              <a:t>from the </a:t>
            </a:r>
            <a:r>
              <a:rPr sz="2400" spc="-40" dirty="0">
                <a:solidFill>
                  <a:srgbClr val="FFFFFF"/>
                </a:solidFill>
                <a:latin typeface="Arial"/>
                <a:cs typeface="Arial"/>
              </a:rPr>
              <a:t>body, </a:t>
            </a:r>
            <a:r>
              <a:rPr sz="2400" spc="-5" dirty="0">
                <a:solidFill>
                  <a:srgbClr val="FFFFFF"/>
                </a:solidFill>
                <a:latin typeface="Arial"/>
                <a:cs typeface="Arial"/>
              </a:rPr>
              <a:t>their capacity </a:t>
            </a:r>
            <a:r>
              <a:rPr sz="2400" dirty="0">
                <a:solidFill>
                  <a:srgbClr val="FFFFFF"/>
                </a:solidFill>
                <a:latin typeface="Arial"/>
                <a:cs typeface="Arial"/>
              </a:rPr>
              <a:t>to </a:t>
            </a:r>
            <a:r>
              <a:rPr sz="2400" spc="-5" dirty="0">
                <a:solidFill>
                  <a:srgbClr val="FFFFFF"/>
                </a:solidFill>
                <a:latin typeface="Arial"/>
                <a:cs typeface="Arial"/>
              </a:rPr>
              <a:t>divide is limited, making generation </a:t>
            </a:r>
            <a:r>
              <a:rPr sz="2400" dirty="0">
                <a:solidFill>
                  <a:srgbClr val="FFFFFF"/>
                </a:solidFill>
                <a:latin typeface="Arial"/>
                <a:cs typeface="Arial"/>
              </a:rPr>
              <a:t>of </a:t>
            </a:r>
            <a:r>
              <a:rPr sz="2400" spc="-5" dirty="0">
                <a:solidFill>
                  <a:srgbClr val="FFFFFF"/>
                </a:solidFill>
                <a:latin typeface="Arial"/>
                <a:cs typeface="Arial"/>
              </a:rPr>
              <a:t>large  quantities of </a:t>
            </a:r>
            <a:r>
              <a:rPr sz="2400" dirty="0">
                <a:solidFill>
                  <a:srgbClr val="FFFFFF"/>
                </a:solidFill>
                <a:latin typeface="Arial"/>
                <a:cs typeface="Arial"/>
              </a:rPr>
              <a:t>stem </a:t>
            </a:r>
            <a:r>
              <a:rPr sz="2400" spc="-5" dirty="0">
                <a:solidFill>
                  <a:srgbClr val="FFFFFF"/>
                </a:solidFill>
                <a:latin typeface="Arial"/>
                <a:cs typeface="Arial"/>
              </a:rPr>
              <a:t>cells</a:t>
            </a:r>
            <a:r>
              <a:rPr sz="2400" spc="10" dirty="0">
                <a:solidFill>
                  <a:srgbClr val="FFFFFF"/>
                </a:solidFill>
                <a:latin typeface="Arial"/>
                <a:cs typeface="Arial"/>
              </a:rPr>
              <a:t> </a:t>
            </a:r>
            <a:r>
              <a:rPr sz="2400" spc="-5" dirty="0">
                <a:solidFill>
                  <a:srgbClr val="FFFFFF"/>
                </a:solidFill>
                <a:latin typeface="Arial"/>
                <a:cs typeface="Arial"/>
              </a:rPr>
              <a:t>difficult.</a:t>
            </a:r>
            <a:endParaRPr sz="2400" dirty="0">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02020"/>
          </a:solidFill>
        </p:spPr>
        <p:txBody>
          <a:bodyPr wrap="square" lIns="0" tIns="0" rIns="0" bIns="0" rtlCol="0"/>
          <a:lstStyle/>
          <a:p>
            <a:endParaRPr/>
          </a:p>
        </p:txBody>
      </p:sp>
      <p:sp>
        <p:nvSpPr>
          <p:cNvPr id="3" name="object 3"/>
          <p:cNvSpPr txBox="1">
            <a:spLocks noGrp="1"/>
          </p:cNvSpPr>
          <p:nvPr>
            <p:ph type="title"/>
          </p:nvPr>
        </p:nvSpPr>
        <p:spPr>
          <a:xfrm>
            <a:off x="479551" y="747521"/>
            <a:ext cx="3940049" cy="505267"/>
          </a:xfrm>
          <a:prstGeom prst="rect">
            <a:avLst/>
          </a:prstGeom>
        </p:spPr>
        <p:txBody>
          <a:bodyPr vert="horz" wrap="square" lIns="0" tIns="12700" rIns="0" bIns="0" rtlCol="0">
            <a:spAutoFit/>
          </a:bodyPr>
          <a:lstStyle/>
          <a:p>
            <a:pPr marL="12700">
              <a:lnSpc>
                <a:spcPct val="100000"/>
              </a:lnSpc>
              <a:spcBef>
                <a:spcPts val="100"/>
              </a:spcBef>
            </a:pPr>
            <a:r>
              <a:rPr sz="3200" u="heavy" spc="-15" dirty="0">
                <a:solidFill>
                  <a:srgbClr val="00C5BA"/>
                </a:solidFill>
                <a:uFill>
                  <a:solidFill>
                    <a:srgbClr val="00C5BA"/>
                  </a:solidFill>
                </a:uFill>
                <a:latin typeface="Arial"/>
                <a:cs typeface="Arial"/>
              </a:rPr>
              <a:t>DIFFERENTIATION</a:t>
            </a:r>
            <a:endParaRPr sz="3200" dirty="0">
              <a:latin typeface="Arial"/>
              <a:cs typeface="Arial"/>
            </a:endParaRPr>
          </a:p>
        </p:txBody>
      </p:sp>
      <p:sp>
        <p:nvSpPr>
          <p:cNvPr id="4" name="object 4"/>
          <p:cNvSpPr txBox="1"/>
          <p:nvPr/>
        </p:nvSpPr>
        <p:spPr>
          <a:xfrm>
            <a:off x="609600" y="2057400"/>
            <a:ext cx="10744200" cy="2980303"/>
          </a:xfrm>
          <a:prstGeom prst="rect">
            <a:avLst/>
          </a:prstGeom>
        </p:spPr>
        <p:txBody>
          <a:bodyPr vert="horz" wrap="square" lIns="0" tIns="12700" rIns="0" bIns="0" rtlCol="0">
            <a:spAutoFit/>
          </a:bodyPr>
          <a:lstStyle/>
          <a:p>
            <a:pPr marL="12700" marR="455930" indent="83820">
              <a:lnSpc>
                <a:spcPct val="100000"/>
              </a:lnSpc>
              <a:spcBef>
                <a:spcPts val="100"/>
              </a:spcBef>
            </a:pPr>
            <a:r>
              <a:rPr sz="2400" spc="-5" dirty="0">
                <a:solidFill>
                  <a:srgbClr val="FFFFFF"/>
                </a:solidFill>
                <a:latin typeface="Arial"/>
                <a:cs typeface="Arial"/>
              </a:rPr>
              <a:t>Hematopoietic </a:t>
            </a:r>
            <a:r>
              <a:rPr sz="2400" dirty="0">
                <a:solidFill>
                  <a:srgbClr val="FFFFFF"/>
                </a:solidFill>
                <a:latin typeface="Arial"/>
                <a:cs typeface="Arial"/>
              </a:rPr>
              <a:t>stem </a:t>
            </a:r>
            <a:r>
              <a:rPr sz="2400" spc="-5" dirty="0">
                <a:solidFill>
                  <a:srgbClr val="FFFFFF"/>
                </a:solidFill>
                <a:latin typeface="Arial"/>
                <a:cs typeface="Arial"/>
              </a:rPr>
              <a:t>cells give rise </a:t>
            </a:r>
            <a:r>
              <a:rPr sz="2400" dirty="0">
                <a:solidFill>
                  <a:srgbClr val="FFFFFF"/>
                </a:solidFill>
                <a:latin typeface="Arial"/>
                <a:cs typeface="Arial"/>
              </a:rPr>
              <a:t>to </a:t>
            </a:r>
            <a:r>
              <a:rPr sz="2400" spc="-5" dirty="0">
                <a:solidFill>
                  <a:srgbClr val="FFFFFF"/>
                </a:solidFill>
                <a:latin typeface="Arial"/>
                <a:cs typeface="Arial"/>
              </a:rPr>
              <a:t>all </a:t>
            </a:r>
            <a:r>
              <a:rPr sz="2400" dirty="0">
                <a:solidFill>
                  <a:srgbClr val="FFFFFF"/>
                </a:solidFill>
                <a:latin typeface="Arial"/>
                <a:cs typeface="Arial"/>
              </a:rPr>
              <a:t>the types of </a:t>
            </a:r>
            <a:r>
              <a:rPr sz="2400" spc="-5" dirty="0">
                <a:solidFill>
                  <a:srgbClr val="FFFFFF"/>
                </a:solidFill>
                <a:latin typeface="Arial"/>
                <a:cs typeface="Arial"/>
              </a:rPr>
              <a:t>blood cells: red blood cells,  </a:t>
            </a:r>
            <a:r>
              <a:rPr sz="2400" dirty="0">
                <a:solidFill>
                  <a:srgbClr val="FFFFFF"/>
                </a:solidFill>
                <a:latin typeface="Arial"/>
                <a:cs typeface="Arial"/>
              </a:rPr>
              <a:t>lymphocytes, natural </a:t>
            </a:r>
            <a:r>
              <a:rPr sz="2400" spc="-5" dirty="0">
                <a:solidFill>
                  <a:srgbClr val="FFFFFF"/>
                </a:solidFill>
                <a:latin typeface="Arial"/>
                <a:cs typeface="Arial"/>
              </a:rPr>
              <a:t>killer cells,monocytes, and</a:t>
            </a:r>
            <a:r>
              <a:rPr sz="2400" spc="35" dirty="0">
                <a:solidFill>
                  <a:srgbClr val="FFFFFF"/>
                </a:solidFill>
                <a:latin typeface="Arial"/>
                <a:cs typeface="Arial"/>
              </a:rPr>
              <a:t> </a:t>
            </a:r>
            <a:r>
              <a:rPr sz="2400" spc="-5" dirty="0">
                <a:solidFill>
                  <a:srgbClr val="FFFFFF"/>
                </a:solidFill>
                <a:latin typeface="Arial"/>
                <a:cs typeface="Arial"/>
              </a:rPr>
              <a:t>macrophages</a:t>
            </a:r>
            <a:r>
              <a:rPr sz="2400" spc="-5" dirty="0" smtClean="0">
                <a:solidFill>
                  <a:srgbClr val="FFFFFF"/>
                </a:solidFill>
                <a:latin typeface="Arial"/>
                <a:cs typeface="Arial"/>
              </a:rPr>
              <a:t>.</a:t>
            </a:r>
            <a:endParaRPr lang="en-US" sz="2400" spc="-5" dirty="0" smtClean="0">
              <a:solidFill>
                <a:srgbClr val="FFFFFF"/>
              </a:solidFill>
              <a:latin typeface="Arial"/>
              <a:cs typeface="Arial"/>
            </a:endParaRPr>
          </a:p>
          <a:p>
            <a:pPr marL="12700" marR="455930" indent="83820">
              <a:lnSpc>
                <a:spcPct val="100000"/>
              </a:lnSpc>
              <a:spcBef>
                <a:spcPts val="100"/>
              </a:spcBef>
            </a:pPr>
            <a:endParaRPr sz="2400" dirty="0">
              <a:latin typeface="Arial"/>
              <a:cs typeface="Arial"/>
            </a:endParaRPr>
          </a:p>
          <a:p>
            <a:pPr marL="12700" marR="5080">
              <a:lnSpc>
                <a:spcPct val="100000"/>
              </a:lnSpc>
            </a:pPr>
            <a:r>
              <a:rPr sz="2400" dirty="0">
                <a:solidFill>
                  <a:srgbClr val="FFFFFF"/>
                </a:solidFill>
                <a:latin typeface="Arial"/>
                <a:cs typeface="Arial"/>
              </a:rPr>
              <a:t>Mesenchymal stem </a:t>
            </a:r>
            <a:r>
              <a:rPr sz="2400" spc="-5" dirty="0">
                <a:solidFill>
                  <a:srgbClr val="FFFFFF"/>
                </a:solidFill>
                <a:latin typeface="Arial"/>
                <a:cs typeface="Arial"/>
              </a:rPr>
              <a:t>cells have been </a:t>
            </a:r>
            <a:r>
              <a:rPr sz="2400" dirty="0">
                <a:solidFill>
                  <a:srgbClr val="FFFFFF"/>
                </a:solidFill>
                <a:latin typeface="Arial"/>
                <a:cs typeface="Arial"/>
              </a:rPr>
              <a:t>reported to </a:t>
            </a:r>
            <a:r>
              <a:rPr sz="2400" spc="-5" dirty="0">
                <a:solidFill>
                  <a:srgbClr val="FFFFFF"/>
                </a:solidFill>
                <a:latin typeface="Arial"/>
                <a:cs typeface="Arial"/>
              </a:rPr>
              <a:t>be present in many </a:t>
            </a:r>
            <a:r>
              <a:rPr sz="2400" dirty="0">
                <a:solidFill>
                  <a:srgbClr val="FFFFFF"/>
                </a:solidFill>
                <a:latin typeface="Arial"/>
                <a:cs typeface="Arial"/>
              </a:rPr>
              <a:t>tissues. </a:t>
            </a:r>
            <a:endParaRPr lang="en-US" sz="2400" dirty="0" smtClean="0">
              <a:solidFill>
                <a:srgbClr val="FFFFFF"/>
              </a:solidFill>
              <a:latin typeface="Arial"/>
              <a:cs typeface="Arial"/>
            </a:endParaRPr>
          </a:p>
          <a:p>
            <a:pPr marL="12700" marR="5080">
              <a:lnSpc>
                <a:spcPct val="100000"/>
              </a:lnSpc>
            </a:pPr>
            <a:endParaRPr lang="en-US" sz="2400" dirty="0" smtClean="0">
              <a:solidFill>
                <a:srgbClr val="FFFFFF"/>
              </a:solidFill>
              <a:latin typeface="Arial"/>
              <a:cs typeface="Arial"/>
            </a:endParaRPr>
          </a:p>
          <a:p>
            <a:pPr marL="12700" marR="5080">
              <a:lnSpc>
                <a:spcPct val="100000"/>
              </a:lnSpc>
            </a:pPr>
            <a:r>
              <a:rPr sz="2400" spc="-5" dirty="0" smtClean="0">
                <a:solidFill>
                  <a:srgbClr val="FFFFFF"/>
                </a:solidFill>
                <a:latin typeface="Arial"/>
                <a:cs typeface="Arial"/>
              </a:rPr>
              <a:t>Those  </a:t>
            </a:r>
            <a:r>
              <a:rPr sz="2400" dirty="0">
                <a:solidFill>
                  <a:srgbClr val="FFFFFF"/>
                </a:solidFill>
                <a:latin typeface="Arial"/>
                <a:cs typeface="Arial"/>
              </a:rPr>
              <a:t>from </a:t>
            </a:r>
            <a:r>
              <a:rPr sz="2400" spc="-5" dirty="0">
                <a:solidFill>
                  <a:srgbClr val="FFFFFF"/>
                </a:solidFill>
                <a:latin typeface="Arial"/>
                <a:cs typeface="Arial"/>
              </a:rPr>
              <a:t>bone </a:t>
            </a:r>
            <a:r>
              <a:rPr sz="2400" dirty="0">
                <a:solidFill>
                  <a:srgbClr val="FFFFFF"/>
                </a:solidFill>
                <a:latin typeface="Arial"/>
                <a:cs typeface="Arial"/>
              </a:rPr>
              <a:t>marrow </a:t>
            </a:r>
            <a:r>
              <a:rPr sz="2400" spc="-5" dirty="0">
                <a:solidFill>
                  <a:srgbClr val="FFFFFF"/>
                </a:solidFill>
                <a:latin typeface="Arial"/>
                <a:cs typeface="Arial"/>
              </a:rPr>
              <a:t>(bone </a:t>
            </a:r>
            <a:r>
              <a:rPr sz="2400" dirty="0">
                <a:solidFill>
                  <a:srgbClr val="FFFFFF"/>
                </a:solidFill>
                <a:latin typeface="Arial"/>
                <a:cs typeface="Arial"/>
              </a:rPr>
              <a:t>marrow stromal stem </a:t>
            </a:r>
            <a:r>
              <a:rPr sz="2400" spc="-5" dirty="0">
                <a:solidFill>
                  <a:srgbClr val="FFFFFF"/>
                </a:solidFill>
                <a:latin typeface="Arial"/>
                <a:cs typeface="Arial"/>
              </a:rPr>
              <a:t>cells, </a:t>
            </a:r>
            <a:r>
              <a:rPr sz="2400" dirty="0">
                <a:solidFill>
                  <a:srgbClr val="FFFFFF"/>
                </a:solidFill>
                <a:latin typeface="Arial"/>
                <a:cs typeface="Arial"/>
              </a:rPr>
              <a:t>skeletal stem </a:t>
            </a:r>
            <a:r>
              <a:rPr sz="2400" spc="-5" dirty="0">
                <a:solidFill>
                  <a:srgbClr val="FFFFFF"/>
                </a:solidFill>
                <a:latin typeface="Arial"/>
                <a:cs typeface="Arial"/>
              </a:rPr>
              <a:t>cells) give rise </a:t>
            </a:r>
            <a:r>
              <a:rPr sz="2400" dirty="0">
                <a:solidFill>
                  <a:srgbClr val="FFFFFF"/>
                </a:solidFill>
                <a:latin typeface="Arial"/>
                <a:cs typeface="Arial"/>
              </a:rPr>
              <a:t>to  </a:t>
            </a:r>
            <a:r>
              <a:rPr sz="2400" spc="-5" dirty="0">
                <a:solidFill>
                  <a:srgbClr val="FFFFFF"/>
                </a:solidFill>
                <a:latin typeface="Arial"/>
                <a:cs typeface="Arial"/>
              </a:rPr>
              <a:t>a </a:t>
            </a:r>
            <a:r>
              <a:rPr sz="2400" dirty="0">
                <a:solidFill>
                  <a:srgbClr val="FFFFFF"/>
                </a:solidFill>
                <a:latin typeface="Arial"/>
                <a:cs typeface="Arial"/>
              </a:rPr>
              <a:t>variety of </a:t>
            </a:r>
            <a:r>
              <a:rPr sz="2400" spc="-5" dirty="0">
                <a:solidFill>
                  <a:srgbClr val="FFFFFF"/>
                </a:solidFill>
                <a:latin typeface="Arial"/>
                <a:cs typeface="Arial"/>
              </a:rPr>
              <a:t>cell</a:t>
            </a:r>
            <a:r>
              <a:rPr sz="2400" spc="20" dirty="0">
                <a:solidFill>
                  <a:srgbClr val="FFFFFF"/>
                </a:solidFill>
                <a:latin typeface="Arial"/>
                <a:cs typeface="Arial"/>
              </a:rPr>
              <a:t> </a:t>
            </a:r>
            <a:r>
              <a:rPr sz="2400" spc="-5" dirty="0">
                <a:solidFill>
                  <a:srgbClr val="FFFFFF"/>
                </a:solidFill>
                <a:latin typeface="Arial"/>
                <a:cs typeface="Arial"/>
              </a:rPr>
              <a:t>types</a:t>
            </a:r>
            <a:endParaRPr sz="2400" dirty="0">
              <a:latin typeface="Arial"/>
              <a:cs typeface="Arial"/>
            </a:endParaRPr>
          </a:p>
          <a:p>
            <a:pPr marL="12700" marR="188595">
              <a:lnSpc>
                <a:spcPct val="100000"/>
              </a:lnSpc>
            </a:pPr>
            <a:endParaRPr sz="2400" dirty="0">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62000"/>
            <a:ext cx="10972800" cy="3785652"/>
          </a:xfrm>
          <a:prstGeom prst="rect">
            <a:avLst/>
          </a:prstGeom>
        </p:spPr>
        <p:txBody>
          <a:bodyPr wrap="square">
            <a:spAutoFit/>
          </a:bodyPr>
          <a:lstStyle/>
          <a:p>
            <a:pPr marL="12700" marR="188595">
              <a:lnSpc>
                <a:spcPct val="100000"/>
              </a:lnSpc>
            </a:pPr>
            <a:r>
              <a:rPr lang="en-US" sz="2400" spc="-5" dirty="0" smtClean="0">
                <a:solidFill>
                  <a:srgbClr val="FFFFFF"/>
                </a:solidFill>
                <a:latin typeface="Arial"/>
                <a:cs typeface="Arial"/>
              </a:rPr>
              <a:t>Neural </a:t>
            </a:r>
            <a:r>
              <a:rPr lang="en-US" sz="2400" dirty="0" smtClean="0">
                <a:solidFill>
                  <a:srgbClr val="FFFFFF"/>
                </a:solidFill>
                <a:latin typeface="Arial"/>
                <a:cs typeface="Arial"/>
              </a:rPr>
              <a:t>stem </a:t>
            </a:r>
            <a:r>
              <a:rPr lang="en-US" sz="2400" spc="-5" dirty="0" smtClean="0">
                <a:solidFill>
                  <a:srgbClr val="FFFFFF"/>
                </a:solidFill>
                <a:latin typeface="Arial"/>
                <a:cs typeface="Arial"/>
              </a:rPr>
              <a:t>cells in </a:t>
            </a:r>
            <a:r>
              <a:rPr lang="en-US" sz="2400" dirty="0" smtClean="0">
                <a:solidFill>
                  <a:srgbClr val="FFFFFF"/>
                </a:solidFill>
                <a:latin typeface="Arial"/>
                <a:cs typeface="Arial"/>
              </a:rPr>
              <a:t>the </a:t>
            </a:r>
            <a:r>
              <a:rPr lang="en-US" sz="2400" spc="-5" dirty="0" smtClean="0">
                <a:solidFill>
                  <a:srgbClr val="FFFFFF"/>
                </a:solidFill>
                <a:latin typeface="Arial"/>
                <a:cs typeface="Arial"/>
              </a:rPr>
              <a:t>brain give rise </a:t>
            </a:r>
            <a:r>
              <a:rPr lang="en-US" sz="2400" dirty="0" smtClean="0">
                <a:solidFill>
                  <a:srgbClr val="FFFFFF"/>
                </a:solidFill>
                <a:latin typeface="Arial"/>
                <a:cs typeface="Arial"/>
              </a:rPr>
              <a:t>to its three major </a:t>
            </a:r>
            <a:r>
              <a:rPr lang="en-US" sz="2400" spc="-5" dirty="0" smtClean="0">
                <a:solidFill>
                  <a:srgbClr val="FFFFFF"/>
                </a:solidFill>
                <a:latin typeface="Arial"/>
                <a:cs typeface="Arial"/>
              </a:rPr>
              <a:t>cell </a:t>
            </a:r>
            <a:r>
              <a:rPr lang="en-US" sz="2400" dirty="0" smtClean="0">
                <a:solidFill>
                  <a:srgbClr val="FFFFFF"/>
                </a:solidFill>
                <a:latin typeface="Arial"/>
                <a:cs typeface="Arial"/>
              </a:rPr>
              <a:t>types: </a:t>
            </a:r>
            <a:r>
              <a:rPr lang="en-US" sz="2400" spc="-5" dirty="0" smtClean="0">
                <a:solidFill>
                  <a:srgbClr val="FFFFFF"/>
                </a:solidFill>
                <a:latin typeface="Arial"/>
                <a:cs typeface="Arial"/>
              </a:rPr>
              <a:t>nerve cells and  non-neuronal cells—</a:t>
            </a:r>
            <a:r>
              <a:rPr lang="en-US" sz="2400" spc="-5" dirty="0" err="1" smtClean="0">
                <a:solidFill>
                  <a:srgbClr val="FFFFFF"/>
                </a:solidFill>
                <a:latin typeface="Arial"/>
                <a:cs typeface="Arial"/>
              </a:rPr>
              <a:t>astrocytes</a:t>
            </a:r>
            <a:r>
              <a:rPr lang="en-US" sz="2400" spc="-5" dirty="0" smtClean="0">
                <a:solidFill>
                  <a:srgbClr val="FFFFFF"/>
                </a:solidFill>
                <a:latin typeface="Arial"/>
                <a:cs typeface="Arial"/>
              </a:rPr>
              <a:t> and</a:t>
            </a:r>
            <a:r>
              <a:rPr lang="en-US" sz="2400" spc="55" dirty="0" smtClean="0">
                <a:solidFill>
                  <a:srgbClr val="FFFFFF"/>
                </a:solidFill>
                <a:latin typeface="Arial"/>
                <a:cs typeface="Arial"/>
              </a:rPr>
              <a:t> </a:t>
            </a:r>
            <a:r>
              <a:rPr lang="en-US" sz="2400" spc="-5" dirty="0" err="1" smtClean="0">
                <a:solidFill>
                  <a:srgbClr val="FFFFFF"/>
                </a:solidFill>
                <a:latin typeface="Arial"/>
                <a:cs typeface="Arial"/>
              </a:rPr>
              <a:t>oligodendrocytes</a:t>
            </a:r>
            <a:r>
              <a:rPr lang="en-US" sz="2400" spc="-5" dirty="0" smtClean="0">
                <a:solidFill>
                  <a:srgbClr val="FFFFFF"/>
                </a:solidFill>
                <a:latin typeface="Arial"/>
                <a:cs typeface="Arial"/>
              </a:rPr>
              <a:t>.</a:t>
            </a:r>
          </a:p>
          <a:p>
            <a:pPr marL="12700" marR="188595">
              <a:lnSpc>
                <a:spcPct val="100000"/>
              </a:lnSpc>
            </a:pPr>
            <a:endParaRPr lang="en-US" sz="2400" dirty="0" smtClean="0">
              <a:latin typeface="Arial"/>
              <a:cs typeface="Arial"/>
            </a:endParaRPr>
          </a:p>
          <a:p>
            <a:pPr marL="12700" marR="86360">
              <a:lnSpc>
                <a:spcPct val="100000"/>
              </a:lnSpc>
            </a:pPr>
            <a:r>
              <a:rPr lang="en-US" sz="2400" spc="-5" dirty="0" smtClean="0">
                <a:solidFill>
                  <a:srgbClr val="FFFFFF"/>
                </a:solidFill>
                <a:latin typeface="Arial"/>
                <a:cs typeface="Arial"/>
              </a:rPr>
              <a:t>Epithelial </a:t>
            </a:r>
            <a:r>
              <a:rPr lang="en-US" sz="2400" dirty="0" smtClean="0">
                <a:solidFill>
                  <a:srgbClr val="FFFFFF"/>
                </a:solidFill>
                <a:latin typeface="Arial"/>
                <a:cs typeface="Arial"/>
              </a:rPr>
              <a:t>stem </a:t>
            </a:r>
            <a:r>
              <a:rPr lang="en-US" sz="2400" spc="-5" dirty="0" smtClean="0">
                <a:solidFill>
                  <a:srgbClr val="FFFFFF"/>
                </a:solidFill>
                <a:latin typeface="Arial"/>
                <a:cs typeface="Arial"/>
              </a:rPr>
              <a:t>cells in </a:t>
            </a:r>
            <a:r>
              <a:rPr lang="en-US" sz="2400" dirty="0" smtClean="0">
                <a:solidFill>
                  <a:srgbClr val="FFFFFF"/>
                </a:solidFill>
                <a:latin typeface="Arial"/>
                <a:cs typeface="Arial"/>
              </a:rPr>
              <a:t>the </a:t>
            </a:r>
            <a:r>
              <a:rPr lang="en-US" sz="2400" spc="-5" dirty="0" smtClean="0">
                <a:solidFill>
                  <a:srgbClr val="FFFFFF"/>
                </a:solidFill>
                <a:latin typeface="Arial"/>
                <a:cs typeface="Arial"/>
              </a:rPr>
              <a:t>lining </a:t>
            </a:r>
            <a:r>
              <a:rPr lang="en-US" sz="2400" dirty="0" smtClean="0">
                <a:solidFill>
                  <a:srgbClr val="FFFFFF"/>
                </a:solidFill>
                <a:latin typeface="Arial"/>
                <a:cs typeface="Arial"/>
              </a:rPr>
              <a:t>of the </a:t>
            </a:r>
            <a:r>
              <a:rPr lang="en-US" sz="2400" spc="-5" dirty="0" smtClean="0">
                <a:solidFill>
                  <a:srgbClr val="FFFFFF"/>
                </a:solidFill>
                <a:latin typeface="Arial"/>
                <a:cs typeface="Arial"/>
              </a:rPr>
              <a:t>digestive </a:t>
            </a:r>
            <a:r>
              <a:rPr lang="en-US" sz="2400" dirty="0" smtClean="0">
                <a:solidFill>
                  <a:srgbClr val="FFFFFF"/>
                </a:solidFill>
                <a:latin typeface="Arial"/>
                <a:cs typeface="Arial"/>
              </a:rPr>
              <a:t>tract </a:t>
            </a:r>
            <a:r>
              <a:rPr lang="en-US" sz="2400" spc="-5" dirty="0" smtClean="0">
                <a:solidFill>
                  <a:srgbClr val="FFFFFF"/>
                </a:solidFill>
                <a:latin typeface="Arial"/>
                <a:cs typeface="Arial"/>
              </a:rPr>
              <a:t>give rise </a:t>
            </a:r>
            <a:r>
              <a:rPr lang="en-US" sz="2400" dirty="0" smtClean="0">
                <a:solidFill>
                  <a:srgbClr val="FFFFFF"/>
                </a:solidFill>
                <a:latin typeface="Arial"/>
                <a:cs typeface="Arial"/>
              </a:rPr>
              <a:t>to several </a:t>
            </a:r>
            <a:r>
              <a:rPr lang="en-US" sz="2400" spc="-5" dirty="0" smtClean="0">
                <a:solidFill>
                  <a:srgbClr val="FFFFFF"/>
                </a:solidFill>
                <a:latin typeface="Arial"/>
                <a:cs typeface="Arial"/>
              </a:rPr>
              <a:t>cell </a:t>
            </a:r>
            <a:r>
              <a:rPr lang="en-US" sz="2400" dirty="0" smtClean="0">
                <a:solidFill>
                  <a:srgbClr val="FFFFFF"/>
                </a:solidFill>
                <a:latin typeface="Arial"/>
                <a:cs typeface="Arial"/>
              </a:rPr>
              <a:t>types:  absorptive </a:t>
            </a:r>
            <a:r>
              <a:rPr lang="en-US" sz="2400" spc="-5" dirty="0" smtClean="0">
                <a:solidFill>
                  <a:srgbClr val="FFFFFF"/>
                </a:solidFill>
                <a:latin typeface="Arial"/>
                <a:cs typeface="Arial"/>
              </a:rPr>
              <a:t>cells, goblet cells, </a:t>
            </a:r>
            <a:r>
              <a:rPr lang="en-US" sz="2400" dirty="0" smtClean="0">
                <a:solidFill>
                  <a:srgbClr val="FFFFFF"/>
                </a:solidFill>
                <a:latin typeface="Arial"/>
                <a:cs typeface="Arial"/>
              </a:rPr>
              <a:t>and </a:t>
            </a:r>
            <a:r>
              <a:rPr lang="en-US" sz="2400" spc="-5" dirty="0" err="1" smtClean="0">
                <a:solidFill>
                  <a:srgbClr val="FFFFFF"/>
                </a:solidFill>
                <a:latin typeface="Arial"/>
                <a:cs typeface="Arial"/>
              </a:rPr>
              <a:t>enteroendocrine</a:t>
            </a:r>
            <a:r>
              <a:rPr lang="en-US" sz="2400" spc="80" dirty="0" smtClean="0">
                <a:solidFill>
                  <a:srgbClr val="FFFFFF"/>
                </a:solidFill>
                <a:latin typeface="Arial"/>
                <a:cs typeface="Arial"/>
              </a:rPr>
              <a:t> </a:t>
            </a:r>
            <a:r>
              <a:rPr lang="en-US" sz="2400" spc="-5" dirty="0" smtClean="0">
                <a:solidFill>
                  <a:srgbClr val="FFFFFF"/>
                </a:solidFill>
                <a:latin typeface="Arial"/>
                <a:cs typeface="Arial"/>
              </a:rPr>
              <a:t>cells.</a:t>
            </a:r>
          </a:p>
          <a:p>
            <a:pPr marL="12700" marR="86360">
              <a:lnSpc>
                <a:spcPct val="100000"/>
              </a:lnSpc>
            </a:pPr>
            <a:endParaRPr lang="en-US" sz="2400" dirty="0" smtClean="0">
              <a:latin typeface="Arial"/>
              <a:cs typeface="Arial"/>
            </a:endParaRPr>
          </a:p>
          <a:p>
            <a:pPr marL="92075">
              <a:lnSpc>
                <a:spcPct val="100000"/>
              </a:lnSpc>
              <a:spcBef>
                <a:spcPts val="5"/>
              </a:spcBef>
            </a:pPr>
            <a:r>
              <a:rPr lang="en-US" sz="2400" spc="-5" dirty="0" smtClean="0">
                <a:solidFill>
                  <a:srgbClr val="FFFFFF"/>
                </a:solidFill>
                <a:latin typeface="Arial"/>
                <a:cs typeface="Arial"/>
              </a:rPr>
              <a:t>The epidermal </a:t>
            </a:r>
            <a:r>
              <a:rPr lang="en-US" sz="2400" dirty="0" smtClean="0">
                <a:solidFill>
                  <a:srgbClr val="FFFFFF"/>
                </a:solidFill>
                <a:latin typeface="Arial"/>
                <a:cs typeface="Arial"/>
              </a:rPr>
              <a:t>stem </a:t>
            </a:r>
            <a:r>
              <a:rPr lang="en-US" sz="2400" spc="-5" dirty="0" smtClean="0">
                <a:solidFill>
                  <a:srgbClr val="FFFFFF"/>
                </a:solidFill>
                <a:latin typeface="Arial"/>
                <a:cs typeface="Arial"/>
              </a:rPr>
              <a:t>cells give rise </a:t>
            </a:r>
            <a:r>
              <a:rPr lang="en-US" sz="2400" dirty="0" smtClean="0">
                <a:solidFill>
                  <a:srgbClr val="FFFFFF"/>
                </a:solidFill>
                <a:latin typeface="Arial"/>
                <a:cs typeface="Arial"/>
              </a:rPr>
              <a:t>to</a:t>
            </a:r>
            <a:r>
              <a:rPr lang="en-US" sz="2400" spc="50" dirty="0" smtClean="0">
                <a:solidFill>
                  <a:srgbClr val="FFFFFF"/>
                </a:solidFill>
                <a:latin typeface="Arial"/>
                <a:cs typeface="Arial"/>
              </a:rPr>
              <a:t> </a:t>
            </a:r>
            <a:r>
              <a:rPr lang="en-US" sz="2400" spc="-5" dirty="0" err="1" smtClean="0">
                <a:solidFill>
                  <a:srgbClr val="FFFFFF"/>
                </a:solidFill>
                <a:latin typeface="Arial"/>
                <a:cs typeface="Arial"/>
              </a:rPr>
              <a:t>keratinocytes</a:t>
            </a:r>
            <a:endParaRPr lang="en-US" sz="2400" spc="-5" dirty="0" smtClean="0">
              <a:solidFill>
                <a:srgbClr val="FFFFFF"/>
              </a:solidFill>
              <a:latin typeface="Arial"/>
              <a:cs typeface="Arial"/>
            </a:endParaRPr>
          </a:p>
          <a:p>
            <a:pPr marL="92075">
              <a:lnSpc>
                <a:spcPct val="100000"/>
              </a:lnSpc>
              <a:spcBef>
                <a:spcPts val="5"/>
              </a:spcBef>
            </a:pPr>
            <a:endParaRPr lang="en-US" sz="2400" dirty="0" smtClean="0">
              <a:latin typeface="Arial"/>
              <a:cs typeface="Arial"/>
            </a:endParaRPr>
          </a:p>
          <a:p>
            <a:pPr marL="12700">
              <a:lnSpc>
                <a:spcPct val="100000"/>
              </a:lnSpc>
            </a:pPr>
            <a:r>
              <a:rPr lang="en-US" sz="2400" spc="-5" dirty="0" smtClean="0">
                <a:solidFill>
                  <a:srgbClr val="FFFFFF"/>
                </a:solidFill>
                <a:latin typeface="Arial"/>
                <a:cs typeface="Arial"/>
              </a:rPr>
              <a:t>The follicular </a:t>
            </a:r>
            <a:r>
              <a:rPr lang="en-US" sz="2400" dirty="0" smtClean="0">
                <a:solidFill>
                  <a:srgbClr val="FFFFFF"/>
                </a:solidFill>
                <a:latin typeface="Arial"/>
                <a:cs typeface="Arial"/>
              </a:rPr>
              <a:t>stem </a:t>
            </a:r>
            <a:r>
              <a:rPr lang="en-US" sz="2400" spc="-5" dirty="0" smtClean="0">
                <a:solidFill>
                  <a:srgbClr val="FFFFFF"/>
                </a:solidFill>
                <a:latin typeface="Arial"/>
                <a:cs typeface="Arial"/>
              </a:rPr>
              <a:t>cells can give rise </a:t>
            </a:r>
            <a:r>
              <a:rPr lang="en-US" sz="2400" dirty="0" smtClean="0">
                <a:solidFill>
                  <a:srgbClr val="FFFFFF"/>
                </a:solidFill>
                <a:latin typeface="Arial"/>
                <a:cs typeface="Arial"/>
              </a:rPr>
              <a:t>to </a:t>
            </a:r>
            <a:r>
              <a:rPr lang="en-US" sz="2400" spc="-5" dirty="0" smtClean="0">
                <a:solidFill>
                  <a:srgbClr val="FFFFFF"/>
                </a:solidFill>
                <a:latin typeface="Arial"/>
                <a:cs typeface="Arial"/>
              </a:rPr>
              <a:t>both </a:t>
            </a:r>
            <a:r>
              <a:rPr lang="en-US" sz="2400" dirty="0" smtClean="0">
                <a:solidFill>
                  <a:srgbClr val="FFFFFF"/>
                </a:solidFill>
                <a:latin typeface="Arial"/>
                <a:cs typeface="Arial"/>
              </a:rPr>
              <a:t>the </a:t>
            </a:r>
            <a:r>
              <a:rPr lang="en-US" sz="2400" spc="-5" dirty="0" smtClean="0">
                <a:solidFill>
                  <a:srgbClr val="FFFFFF"/>
                </a:solidFill>
                <a:latin typeface="Arial"/>
                <a:cs typeface="Arial"/>
              </a:rPr>
              <a:t>hair follicle and </a:t>
            </a:r>
            <a:r>
              <a:rPr lang="en-US" sz="2400" dirty="0" smtClean="0">
                <a:solidFill>
                  <a:srgbClr val="FFFFFF"/>
                </a:solidFill>
                <a:latin typeface="Arial"/>
                <a:cs typeface="Arial"/>
              </a:rPr>
              <a:t>to the</a:t>
            </a:r>
            <a:r>
              <a:rPr lang="en-US" sz="2400" spc="245" dirty="0" smtClean="0">
                <a:solidFill>
                  <a:srgbClr val="FFFFFF"/>
                </a:solidFill>
                <a:latin typeface="Arial"/>
                <a:cs typeface="Arial"/>
              </a:rPr>
              <a:t> </a:t>
            </a:r>
            <a:r>
              <a:rPr lang="en-US" sz="2400" spc="-5" dirty="0" smtClean="0">
                <a:solidFill>
                  <a:srgbClr val="FFFFFF"/>
                </a:solidFill>
                <a:latin typeface="Arial"/>
                <a:cs typeface="Arial"/>
              </a:rPr>
              <a:t>epidermis.</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02020"/>
          </a:solidFill>
        </p:spPr>
        <p:txBody>
          <a:bodyPr wrap="square" lIns="0" tIns="0" rIns="0" bIns="0" rtlCol="0"/>
          <a:lstStyle/>
          <a:p>
            <a:endParaRPr/>
          </a:p>
        </p:txBody>
      </p:sp>
      <p:sp>
        <p:nvSpPr>
          <p:cNvPr id="3" name="object 3"/>
          <p:cNvSpPr txBox="1">
            <a:spLocks noGrp="1"/>
          </p:cNvSpPr>
          <p:nvPr>
            <p:ph type="title"/>
          </p:nvPr>
        </p:nvSpPr>
        <p:spPr>
          <a:xfrm>
            <a:off x="999540" y="911478"/>
            <a:ext cx="3647440" cy="505267"/>
          </a:xfrm>
          <a:prstGeom prst="rect">
            <a:avLst/>
          </a:prstGeom>
        </p:spPr>
        <p:txBody>
          <a:bodyPr vert="horz" wrap="square" lIns="0" tIns="12700" rIns="0" bIns="0" rtlCol="0">
            <a:spAutoFit/>
          </a:bodyPr>
          <a:lstStyle/>
          <a:p>
            <a:pPr marL="12700">
              <a:lnSpc>
                <a:spcPct val="100000"/>
              </a:lnSpc>
              <a:spcBef>
                <a:spcPts val="100"/>
              </a:spcBef>
            </a:pPr>
            <a:r>
              <a:rPr sz="3200" u="heavy" spc="-25" dirty="0">
                <a:solidFill>
                  <a:srgbClr val="00C5BA"/>
                </a:solidFill>
                <a:uFill>
                  <a:solidFill>
                    <a:srgbClr val="00C5BA"/>
                  </a:solidFill>
                </a:uFill>
                <a:latin typeface="Arial"/>
                <a:cs typeface="Arial"/>
              </a:rPr>
              <a:t>IDENTIFICATION</a:t>
            </a:r>
            <a:endParaRPr sz="3200" dirty="0">
              <a:latin typeface="Arial"/>
              <a:cs typeface="Arial"/>
            </a:endParaRPr>
          </a:p>
        </p:txBody>
      </p:sp>
      <p:sp>
        <p:nvSpPr>
          <p:cNvPr id="4" name="object 4"/>
          <p:cNvSpPr txBox="1"/>
          <p:nvPr/>
        </p:nvSpPr>
        <p:spPr>
          <a:xfrm>
            <a:off x="873048" y="2009013"/>
            <a:ext cx="10292080" cy="2623795"/>
          </a:xfrm>
          <a:prstGeom prst="rect">
            <a:avLst/>
          </a:prstGeom>
        </p:spPr>
        <p:txBody>
          <a:bodyPr vert="horz" wrap="square" lIns="0" tIns="12700" rIns="0" bIns="0" rtlCol="0">
            <a:spAutoFit/>
          </a:bodyPr>
          <a:lstStyle/>
          <a:p>
            <a:pPr marL="527685" marR="80645" indent="-515620">
              <a:lnSpc>
                <a:spcPct val="100000"/>
              </a:lnSpc>
              <a:spcBef>
                <a:spcPts val="100"/>
              </a:spcBef>
              <a:buAutoNum type="arabicPeriod"/>
              <a:tabLst>
                <a:tab pos="528320" algn="l"/>
              </a:tabLst>
            </a:pPr>
            <a:r>
              <a:rPr sz="2400" dirty="0">
                <a:solidFill>
                  <a:srgbClr val="FFFFFF"/>
                </a:solidFill>
                <a:latin typeface="Arial"/>
                <a:cs typeface="Arial"/>
              </a:rPr>
              <a:t>label the </a:t>
            </a:r>
            <a:r>
              <a:rPr sz="2400" spc="-5" dirty="0">
                <a:solidFill>
                  <a:srgbClr val="FFFFFF"/>
                </a:solidFill>
                <a:latin typeface="Arial"/>
                <a:cs typeface="Arial"/>
              </a:rPr>
              <a:t>cells in a living tissue with </a:t>
            </a:r>
            <a:r>
              <a:rPr sz="2400" dirty="0">
                <a:solidFill>
                  <a:srgbClr val="FFFFFF"/>
                </a:solidFill>
                <a:latin typeface="Arial"/>
                <a:cs typeface="Arial"/>
              </a:rPr>
              <a:t>molecular  markers </a:t>
            </a:r>
            <a:r>
              <a:rPr sz="2400" spc="-5" dirty="0">
                <a:solidFill>
                  <a:srgbClr val="FFFFFF"/>
                </a:solidFill>
                <a:latin typeface="Arial"/>
                <a:cs typeface="Arial"/>
              </a:rPr>
              <a:t>and then determine </a:t>
            </a:r>
            <a:r>
              <a:rPr sz="2400" dirty="0">
                <a:solidFill>
                  <a:srgbClr val="FFFFFF"/>
                </a:solidFill>
                <a:latin typeface="Arial"/>
                <a:cs typeface="Arial"/>
              </a:rPr>
              <a:t>the specialized</a:t>
            </a:r>
            <a:r>
              <a:rPr sz="2400" spc="-55" dirty="0">
                <a:solidFill>
                  <a:srgbClr val="FFFFFF"/>
                </a:solidFill>
                <a:latin typeface="Arial"/>
                <a:cs typeface="Arial"/>
              </a:rPr>
              <a:t> </a:t>
            </a:r>
            <a:r>
              <a:rPr sz="2400" spc="-5" dirty="0">
                <a:solidFill>
                  <a:srgbClr val="FFFFFF"/>
                </a:solidFill>
                <a:latin typeface="Arial"/>
                <a:cs typeface="Arial"/>
              </a:rPr>
              <a:t>cell  </a:t>
            </a:r>
            <a:r>
              <a:rPr sz="2400" dirty="0">
                <a:solidFill>
                  <a:srgbClr val="FFFFFF"/>
                </a:solidFill>
                <a:latin typeface="Arial"/>
                <a:cs typeface="Arial"/>
              </a:rPr>
              <a:t>types they</a:t>
            </a:r>
            <a:r>
              <a:rPr sz="2400" spc="-15" dirty="0">
                <a:solidFill>
                  <a:srgbClr val="FFFFFF"/>
                </a:solidFill>
                <a:latin typeface="Arial"/>
                <a:cs typeface="Arial"/>
              </a:rPr>
              <a:t> </a:t>
            </a:r>
            <a:r>
              <a:rPr sz="2400" dirty="0" smtClean="0">
                <a:solidFill>
                  <a:srgbClr val="FFFFFF"/>
                </a:solidFill>
                <a:latin typeface="Arial"/>
                <a:cs typeface="Arial"/>
              </a:rPr>
              <a:t>generate</a:t>
            </a:r>
            <a:endParaRPr lang="en-US" sz="2400" dirty="0" smtClean="0">
              <a:solidFill>
                <a:srgbClr val="FFFFFF"/>
              </a:solidFill>
              <a:latin typeface="Arial"/>
              <a:cs typeface="Arial"/>
            </a:endParaRPr>
          </a:p>
          <a:p>
            <a:pPr marL="527685" marR="80645" indent="-515620">
              <a:lnSpc>
                <a:spcPct val="100000"/>
              </a:lnSpc>
              <a:spcBef>
                <a:spcPts val="100"/>
              </a:spcBef>
              <a:buAutoNum type="arabicPeriod"/>
              <a:tabLst>
                <a:tab pos="528320" algn="l"/>
              </a:tabLst>
            </a:pPr>
            <a:endParaRPr lang="en-US" sz="2400" dirty="0">
              <a:solidFill>
                <a:srgbClr val="FFFFFF"/>
              </a:solidFill>
              <a:latin typeface="Arial"/>
              <a:cs typeface="Arial"/>
            </a:endParaRPr>
          </a:p>
          <a:p>
            <a:pPr marL="527685" marR="80645" indent="-515620">
              <a:lnSpc>
                <a:spcPct val="100000"/>
              </a:lnSpc>
              <a:spcBef>
                <a:spcPts val="100"/>
              </a:spcBef>
              <a:buAutoNum type="arabicPeriod"/>
              <a:tabLst>
                <a:tab pos="528320" algn="l"/>
              </a:tabLst>
            </a:pPr>
            <a:endParaRPr sz="2400" dirty="0">
              <a:latin typeface="Arial"/>
              <a:cs typeface="Arial"/>
            </a:endParaRPr>
          </a:p>
          <a:p>
            <a:pPr marL="527685" marR="5080" indent="-515620">
              <a:lnSpc>
                <a:spcPct val="100000"/>
              </a:lnSpc>
              <a:buAutoNum type="arabicPeriod"/>
              <a:tabLst>
                <a:tab pos="528320" algn="l"/>
              </a:tabLst>
            </a:pPr>
            <a:r>
              <a:rPr sz="2400" spc="-5" dirty="0">
                <a:solidFill>
                  <a:srgbClr val="FFFFFF"/>
                </a:solidFill>
                <a:latin typeface="Arial"/>
                <a:cs typeface="Arial"/>
              </a:rPr>
              <a:t>remove </a:t>
            </a:r>
            <a:r>
              <a:rPr sz="2400" spc="-10" dirty="0">
                <a:solidFill>
                  <a:srgbClr val="FFFFFF"/>
                </a:solidFill>
                <a:latin typeface="Arial"/>
                <a:cs typeface="Arial"/>
              </a:rPr>
              <a:t>the </a:t>
            </a:r>
            <a:r>
              <a:rPr sz="2400" dirty="0">
                <a:solidFill>
                  <a:srgbClr val="FFFFFF"/>
                </a:solidFill>
                <a:latin typeface="Arial"/>
                <a:cs typeface="Arial"/>
              </a:rPr>
              <a:t>cells from </a:t>
            </a:r>
            <a:r>
              <a:rPr sz="2400" spc="-5" dirty="0">
                <a:solidFill>
                  <a:srgbClr val="FFFFFF"/>
                </a:solidFill>
                <a:latin typeface="Arial"/>
                <a:cs typeface="Arial"/>
              </a:rPr>
              <a:t>a </a:t>
            </a:r>
            <a:r>
              <a:rPr sz="2400" dirty="0">
                <a:solidFill>
                  <a:srgbClr val="FFFFFF"/>
                </a:solidFill>
                <a:latin typeface="Arial"/>
                <a:cs typeface="Arial"/>
              </a:rPr>
              <a:t>living animal, label</a:t>
            </a:r>
            <a:r>
              <a:rPr sz="2400" spc="-90" dirty="0">
                <a:solidFill>
                  <a:srgbClr val="FFFFFF"/>
                </a:solidFill>
                <a:latin typeface="Arial"/>
                <a:cs typeface="Arial"/>
              </a:rPr>
              <a:t> </a:t>
            </a:r>
            <a:r>
              <a:rPr sz="2400" dirty="0">
                <a:solidFill>
                  <a:srgbClr val="FFFFFF"/>
                </a:solidFill>
                <a:latin typeface="Arial"/>
                <a:cs typeface="Arial"/>
              </a:rPr>
              <a:t>them  </a:t>
            </a:r>
            <a:r>
              <a:rPr sz="2400" spc="-5" dirty="0">
                <a:solidFill>
                  <a:srgbClr val="FFFFFF"/>
                </a:solidFill>
                <a:latin typeface="Arial"/>
                <a:cs typeface="Arial"/>
              </a:rPr>
              <a:t>in cell </a:t>
            </a:r>
            <a:r>
              <a:rPr sz="2400" dirty="0">
                <a:solidFill>
                  <a:srgbClr val="FFFFFF"/>
                </a:solidFill>
                <a:latin typeface="Arial"/>
                <a:cs typeface="Arial"/>
              </a:rPr>
              <a:t>culture, </a:t>
            </a:r>
            <a:r>
              <a:rPr sz="2400" spc="-5" dirty="0">
                <a:solidFill>
                  <a:srgbClr val="FFFFFF"/>
                </a:solidFill>
                <a:latin typeface="Arial"/>
                <a:cs typeface="Arial"/>
              </a:rPr>
              <a:t>and transplant </a:t>
            </a:r>
            <a:r>
              <a:rPr sz="2400" dirty="0">
                <a:solidFill>
                  <a:srgbClr val="FFFFFF"/>
                </a:solidFill>
                <a:latin typeface="Arial"/>
                <a:cs typeface="Arial"/>
              </a:rPr>
              <a:t>them </a:t>
            </a:r>
            <a:r>
              <a:rPr sz="2400" spc="-5" dirty="0">
                <a:solidFill>
                  <a:srgbClr val="FFFFFF"/>
                </a:solidFill>
                <a:latin typeface="Arial"/>
                <a:cs typeface="Arial"/>
              </a:rPr>
              <a:t>back into  </a:t>
            </a:r>
            <a:r>
              <a:rPr sz="2400" dirty="0">
                <a:solidFill>
                  <a:srgbClr val="FFFFFF"/>
                </a:solidFill>
                <a:latin typeface="Arial"/>
                <a:cs typeface="Arial"/>
              </a:rPr>
              <a:t>another animal to </a:t>
            </a:r>
            <a:r>
              <a:rPr sz="2400" spc="-5" dirty="0">
                <a:solidFill>
                  <a:srgbClr val="FFFFFF"/>
                </a:solidFill>
                <a:latin typeface="Arial"/>
                <a:cs typeface="Arial"/>
              </a:rPr>
              <a:t>determine </a:t>
            </a:r>
            <a:r>
              <a:rPr sz="2400" dirty="0">
                <a:solidFill>
                  <a:srgbClr val="FFFFFF"/>
                </a:solidFill>
                <a:latin typeface="Arial"/>
                <a:cs typeface="Arial"/>
              </a:rPr>
              <a:t>whether the cells  replace </a:t>
            </a:r>
            <a:r>
              <a:rPr sz="2400" spc="-5" dirty="0">
                <a:solidFill>
                  <a:srgbClr val="FFFFFF"/>
                </a:solidFill>
                <a:latin typeface="Arial"/>
                <a:cs typeface="Arial"/>
              </a:rPr>
              <a:t>their tissue </a:t>
            </a:r>
            <a:r>
              <a:rPr sz="2400" dirty="0">
                <a:solidFill>
                  <a:srgbClr val="FFFFFF"/>
                </a:solidFill>
                <a:latin typeface="Arial"/>
                <a:cs typeface="Arial"/>
              </a:rPr>
              <a:t>of</a:t>
            </a:r>
            <a:r>
              <a:rPr sz="2400" spc="-15" dirty="0">
                <a:solidFill>
                  <a:srgbClr val="FFFFFF"/>
                </a:solidFill>
                <a:latin typeface="Arial"/>
                <a:cs typeface="Arial"/>
              </a:rPr>
              <a:t> </a:t>
            </a:r>
            <a:r>
              <a:rPr sz="2400" dirty="0">
                <a:solidFill>
                  <a:srgbClr val="FFFFFF"/>
                </a:solidFill>
                <a:latin typeface="Arial"/>
                <a:cs typeface="Arial"/>
              </a:rPr>
              <a:t>origin.</a:t>
            </a:r>
            <a:endParaRPr sz="2400" dirty="0">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2544" y="556259"/>
            <a:ext cx="2354580" cy="117348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88898" y="733171"/>
            <a:ext cx="1662430" cy="635000"/>
          </a:xfrm>
          <a:prstGeom prst="rect">
            <a:avLst/>
          </a:prstGeom>
        </p:spPr>
        <p:txBody>
          <a:bodyPr vert="horz" wrap="square" lIns="0" tIns="12065" rIns="0" bIns="0" rtlCol="0">
            <a:spAutoFit/>
          </a:bodyPr>
          <a:lstStyle/>
          <a:p>
            <a:pPr marL="12700">
              <a:lnSpc>
                <a:spcPct val="100000"/>
              </a:lnSpc>
              <a:spcBef>
                <a:spcPts val="95"/>
              </a:spcBef>
            </a:pPr>
            <a:r>
              <a:rPr spc="-5" dirty="0"/>
              <a:t>History</a:t>
            </a:r>
          </a:p>
        </p:txBody>
      </p:sp>
      <p:sp>
        <p:nvSpPr>
          <p:cNvPr id="5" name="object 5"/>
          <p:cNvSpPr txBox="1"/>
          <p:nvPr/>
        </p:nvSpPr>
        <p:spPr>
          <a:xfrm>
            <a:off x="685800" y="2438400"/>
            <a:ext cx="10591977" cy="3849772"/>
          </a:xfrm>
          <a:prstGeom prst="rect">
            <a:avLst/>
          </a:prstGeom>
        </p:spPr>
        <p:txBody>
          <a:bodyPr vert="horz" wrap="square" lIns="0" tIns="12700" rIns="0" bIns="0" rtlCol="0">
            <a:spAutoFit/>
          </a:bodyPr>
          <a:lstStyle/>
          <a:p>
            <a:pPr marL="12700">
              <a:lnSpc>
                <a:spcPct val="100000"/>
              </a:lnSpc>
              <a:spcBef>
                <a:spcPts val="100"/>
              </a:spcBef>
              <a:tabLst>
                <a:tab pos="355600" algn="l"/>
              </a:tabLst>
            </a:pPr>
            <a:r>
              <a:rPr sz="1800" dirty="0">
                <a:solidFill>
                  <a:srgbClr val="00C5BA"/>
                </a:solidFill>
                <a:latin typeface="Wingdings 2"/>
                <a:cs typeface="Wingdings 2"/>
              </a:rPr>
              <a:t></a:t>
            </a:r>
            <a:r>
              <a:rPr sz="1800" dirty="0">
                <a:solidFill>
                  <a:srgbClr val="00C5BA"/>
                </a:solidFill>
                <a:latin typeface="Times New Roman"/>
                <a:cs typeface="Times New Roman"/>
              </a:rPr>
              <a:t>	</a:t>
            </a:r>
            <a:r>
              <a:rPr sz="2400" dirty="0">
                <a:solidFill>
                  <a:srgbClr val="FFFFFF"/>
                </a:solidFill>
                <a:latin typeface="Times New Roman"/>
                <a:cs typeface="Times New Roman"/>
              </a:rPr>
              <a:t>In the 19th </a:t>
            </a:r>
            <a:r>
              <a:rPr sz="2400" spc="-15" dirty="0">
                <a:solidFill>
                  <a:srgbClr val="FFFFFF"/>
                </a:solidFill>
                <a:latin typeface="Times New Roman"/>
                <a:cs typeface="Times New Roman"/>
              </a:rPr>
              <a:t>century, </a:t>
            </a:r>
            <a:r>
              <a:rPr sz="2400" dirty="0">
                <a:solidFill>
                  <a:srgbClr val="FFFFFF"/>
                </a:solidFill>
                <a:latin typeface="Times New Roman"/>
                <a:cs typeface="Times New Roman"/>
              </a:rPr>
              <a:t>scientists from all over the </a:t>
            </a:r>
            <a:r>
              <a:rPr sz="2400" spc="-5" dirty="0">
                <a:solidFill>
                  <a:srgbClr val="FFFFFF"/>
                </a:solidFill>
                <a:latin typeface="Times New Roman"/>
                <a:cs typeface="Times New Roman"/>
              </a:rPr>
              <a:t>world have </a:t>
            </a:r>
            <a:r>
              <a:rPr sz="2400" dirty="0">
                <a:solidFill>
                  <a:srgbClr val="FFFFFF"/>
                </a:solidFill>
                <a:latin typeface="Times New Roman"/>
                <a:cs typeface="Times New Roman"/>
              </a:rPr>
              <a:t>studied stem cells, from plants, to </a:t>
            </a:r>
            <a:r>
              <a:rPr sz="2400" spc="-5" dirty="0">
                <a:solidFill>
                  <a:srgbClr val="FFFFFF"/>
                </a:solidFill>
                <a:latin typeface="Times New Roman"/>
                <a:cs typeface="Times New Roman"/>
              </a:rPr>
              <a:t>mice,</a:t>
            </a:r>
            <a:r>
              <a:rPr sz="2400" spc="-114" dirty="0">
                <a:solidFill>
                  <a:srgbClr val="FFFFFF"/>
                </a:solidFill>
                <a:latin typeface="Times New Roman"/>
                <a:cs typeface="Times New Roman"/>
              </a:rPr>
              <a:t> </a:t>
            </a:r>
            <a:r>
              <a:rPr sz="2400" dirty="0" smtClean="0">
                <a:solidFill>
                  <a:srgbClr val="FFFFFF"/>
                </a:solidFill>
                <a:latin typeface="Times New Roman"/>
                <a:cs typeface="Times New Roman"/>
              </a:rPr>
              <a:t>to</a:t>
            </a:r>
            <a:r>
              <a:rPr lang="en-US" sz="2400" dirty="0">
                <a:latin typeface="Times New Roman"/>
                <a:cs typeface="Times New Roman"/>
              </a:rPr>
              <a:t> </a:t>
            </a:r>
            <a:r>
              <a:rPr sz="2400" dirty="0" smtClean="0">
                <a:solidFill>
                  <a:srgbClr val="FFFFFF"/>
                </a:solidFill>
                <a:latin typeface="Times New Roman"/>
                <a:cs typeface="Times New Roman"/>
              </a:rPr>
              <a:t>patients </a:t>
            </a:r>
            <a:r>
              <a:rPr sz="2400" dirty="0">
                <a:solidFill>
                  <a:srgbClr val="FFFFFF"/>
                </a:solidFill>
                <a:latin typeface="Times New Roman"/>
                <a:cs typeface="Times New Roman"/>
              </a:rPr>
              <a:t>in </a:t>
            </a:r>
            <a:r>
              <a:rPr sz="2400" spc="-5" dirty="0">
                <a:solidFill>
                  <a:srgbClr val="FFFFFF"/>
                </a:solidFill>
                <a:latin typeface="Times New Roman"/>
                <a:cs typeface="Times New Roman"/>
              </a:rPr>
              <a:t>search </a:t>
            </a:r>
            <a:r>
              <a:rPr sz="2400" dirty="0">
                <a:solidFill>
                  <a:srgbClr val="FFFFFF"/>
                </a:solidFill>
                <a:latin typeface="Times New Roman"/>
                <a:cs typeface="Times New Roman"/>
              </a:rPr>
              <a:t>of a cure for their</a:t>
            </a:r>
            <a:r>
              <a:rPr sz="2400" spc="-20" dirty="0">
                <a:solidFill>
                  <a:srgbClr val="FFFFFF"/>
                </a:solidFill>
                <a:latin typeface="Times New Roman"/>
                <a:cs typeface="Times New Roman"/>
              </a:rPr>
              <a:t> </a:t>
            </a:r>
            <a:r>
              <a:rPr sz="2400" spc="-5" dirty="0">
                <a:solidFill>
                  <a:srgbClr val="FFFFFF"/>
                </a:solidFill>
                <a:latin typeface="Times New Roman"/>
                <a:cs typeface="Times New Roman"/>
              </a:rPr>
              <a:t>diseases</a:t>
            </a:r>
            <a:r>
              <a:rPr sz="2400" spc="-5" dirty="0" smtClean="0">
                <a:solidFill>
                  <a:srgbClr val="FFFFFF"/>
                </a:solidFill>
                <a:latin typeface="Times New Roman"/>
                <a:cs typeface="Times New Roman"/>
              </a:rPr>
              <a:t>.</a:t>
            </a:r>
            <a:endParaRPr lang="en-US" sz="2400" spc="-5" dirty="0" smtClean="0">
              <a:solidFill>
                <a:srgbClr val="FFFFFF"/>
              </a:solidFill>
              <a:latin typeface="Times New Roman"/>
              <a:cs typeface="Times New Roman"/>
            </a:endParaRPr>
          </a:p>
          <a:p>
            <a:pPr marL="355600">
              <a:lnSpc>
                <a:spcPct val="100000"/>
              </a:lnSpc>
              <a:spcBef>
                <a:spcPts val="5"/>
              </a:spcBef>
            </a:pPr>
            <a:endParaRPr sz="2400" dirty="0">
              <a:latin typeface="Times New Roman"/>
              <a:cs typeface="Times New Roman"/>
            </a:endParaRPr>
          </a:p>
          <a:p>
            <a:pPr marL="355600" marR="5080" indent="-343535">
              <a:lnSpc>
                <a:spcPct val="100000"/>
              </a:lnSpc>
              <a:spcBef>
                <a:spcPts val="1030"/>
              </a:spcBef>
              <a:tabLst>
                <a:tab pos="355600" algn="l"/>
              </a:tabLst>
            </a:pPr>
            <a:r>
              <a:rPr sz="2400" dirty="0">
                <a:solidFill>
                  <a:srgbClr val="00C5BA"/>
                </a:solidFill>
                <a:latin typeface="Wingdings 2"/>
                <a:cs typeface="Wingdings 2"/>
              </a:rPr>
              <a:t></a:t>
            </a:r>
            <a:r>
              <a:rPr sz="2400" dirty="0">
                <a:solidFill>
                  <a:srgbClr val="00C5BA"/>
                </a:solidFill>
                <a:latin typeface="Times New Roman"/>
                <a:cs typeface="Times New Roman"/>
              </a:rPr>
              <a:t>	</a:t>
            </a:r>
            <a:r>
              <a:rPr sz="2400" spc="-45" dirty="0">
                <a:solidFill>
                  <a:srgbClr val="FFFFFF"/>
                </a:solidFill>
                <a:latin typeface="Times New Roman"/>
                <a:cs typeface="Times New Roman"/>
              </a:rPr>
              <a:t>Two </a:t>
            </a:r>
            <a:r>
              <a:rPr sz="2400" dirty="0">
                <a:solidFill>
                  <a:srgbClr val="FFFFFF"/>
                </a:solidFill>
                <a:latin typeface="Times New Roman"/>
                <a:cs typeface="Times New Roman"/>
              </a:rPr>
              <a:t>scientists ;Martin Evans and Gail Martin discovered ways to derive embryonic stem cells from early  </a:t>
            </a:r>
            <a:r>
              <a:rPr sz="2400" spc="-5" dirty="0">
                <a:solidFill>
                  <a:srgbClr val="FFFFFF"/>
                </a:solidFill>
                <a:latin typeface="Times New Roman"/>
                <a:cs typeface="Times New Roman"/>
              </a:rPr>
              <a:t>mouse </a:t>
            </a:r>
            <a:r>
              <a:rPr sz="2400" dirty="0">
                <a:solidFill>
                  <a:srgbClr val="FFFFFF"/>
                </a:solidFill>
                <a:latin typeface="Times New Roman"/>
                <a:cs typeface="Times New Roman"/>
              </a:rPr>
              <a:t>embryos </a:t>
            </a:r>
            <a:r>
              <a:rPr sz="2400" spc="-5" dirty="0">
                <a:solidFill>
                  <a:srgbClr val="FFFFFF"/>
                </a:solidFill>
                <a:latin typeface="Times New Roman"/>
                <a:cs typeface="Times New Roman"/>
              </a:rPr>
              <a:t>more </a:t>
            </a:r>
            <a:r>
              <a:rPr sz="2400" dirty="0">
                <a:solidFill>
                  <a:srgbClr val="FFFFFF"/>
                </a:solidFill>
                <a:latin typeface="Times New Roman"/>
                <a:cs typeface="Times New Roman"/>
              </a:rPr>
              <a:t>than </a:t>
            </a:r>
            <a:r>
              <a:rPr lang="en-US" sz="2400" dirty="0" smtClean="0">
                <a:solidFill>
                  <a:srgbClr val="FFFFFF"/>
                </a:solidFill>
                <a:latin typeface="Times New Roman"/>
                <a:cs typeface="Times New Roman"/>
              </a:rPr>
              <a:t>39</a:t>
            </a:r>
            <a:r>
              <a:rPr sz="2400" dirty="0" smtClean="0">
                <a:solidFill>
                  <a:srgbClr val="FFFFFF"/>
                </a:solidFill>
                <a:latin typeface="Times New Roman"/>
                <a:cs typeface="Times New Roman"/>
              </a:rPr>
              <a:t> </a:t>
            </a:r>
            <a:r>
              <a:rPr sz="2400" dirty="0">
                <a:solidFill>
                  <a:srgbClr val="FFFFFF"/>
                </a:solidFill>
                <a:latin typeface="Times New Roman"/>
                <a:cs typeface="Times New Roman"/>
              </a:rPr>
              <a:t>years ago, in 1981. The detailed study of the biology of </a:t>
            </a:r>
            <a:r>
              <a:rPr sz="2400" spc="-5" dirty="0">
                <a:solidFill>
                  <a:srgbClr val="FFFFFF"/>
                </a:solidFill>
                <a:latin typeface="Times New Roman"/>
                <a:cs typeface="Times New Roman"/>
              </a:rPr>
              <a:t>mouse </a:t>
            </a:r>
            <a:r>
              <a:rPr sz="2400" dirty="0">
                <a:solidFill>
                  <a:srgbClr val="FFFFFF"/>
                </a:solidFill>
                <a:latin typeface="Times New Roman"/>
                <a:cs typeface="Times New Roman"/>
              </a:rPr>
              <a:t>stem cells led</a:t>
            </a:r>
            <a:r>
              <a:rPr sz="2400" spc="-140" dirty="0">
                <a:solidFill>
                  <a:srgbClr val="FFFFFF"/>
                </a:solidFill>
                <a:latin typeface="Times New Roman"/>
                <a:cs typeface="Times New Roman"/>
              </a:rPr>
              <a:t> </a:t>
            </a:r>
            <a:r>
              <a:rPr sz="2400" dirty="0">
                <a:solidFill>
                  <a:srgbClr val="FFFFFF"/>
                </a:solidFill>
                <a:latin typeface="Times New Roman"/>
                <a:cs typeface="Times New Roman"/>
              </a:rPr>
              <a:t>to  the discovery of </a:t>
            </a:r>
            <a:r>
              <a:rPr sz="2400" spc="-5" dirty="0">
                <a:solidFill>
                  <a:srgbClr val="FFFFFF"/>
                </a:solidFill>
                <a:latin typeface="Times New Roman"/>
                <a:cs typeface="Times New Roman"/>
              </a:rPr>
              <a:t>stem</a:t>
            </a:r>
            <a:r>
              <a:rPr sz="2400" spc="-25" dirty="0">
                <a:solidFill>
                  <a:srgbClr val="FFFFFF"/>
                </a:solidFill>
                <a:latin typeface="Times New Roman"/>
                <a:cs typeface="Times New Roman"/>
              </a:rPr>
              <a:t> </a:t>
            </a:r>
            <a:r>
              <a:rPr sz="2400" dirty="0">
                <a:solidFill>
                  <a:srgbClr val="FFFFFF"/>
                </a:solidFill>
                <a:latin typeface="Times New Roman"/>
                <a:cs typeface="Times New Roman"/>
              </a:rPr>
              <a:t>cells</a:t>
            </a:r>
            <a:r>
              <a:rPr sz="2400" dirty="0" smtClean="0">
                <a:solidFill>
                  <a:srgbClr val="FFFFFF"/>
                </a:solidFill>
                <a:latin typeface="Times New Roman"/>
                <a:cs typeface="Times New Roman"/>
              </a:rPr>
              <a:t>.</a:t>
            </a:r>
            <a:endParaRPr lang="en-US" sz="2400" dirty="0" smtClean="0">
              <a:solidFill>
                <a:srgbClr val="FFFFFF"/>
              </a:solidFill>
              <a:latin typeface="Times New Roman"/>
              <a:cs typeface="Times New Roman"/>
            </a:endParaRPr>
          </a:p>
          <a:p>
            <a:pPr marL="355600" marR="5080" indent="-343535">
              <a:lnSpc>
                <a:spcPct val="100000"/>
              </a:lnSpc>
              <a:spcBef>
                <a:spcPts val="1030"/>
              </a:spcBef>
              <a:tabLst>
                <a:tab pos="355600" algn="l"/>
              </a:tabLst>
            </a:pPr>
            <a:endParaRPr sz="2400" dirty="0">
              <a:latin typeface="Times New Roman"/>
              <a:cs typeface="Times New Roman"/>
            </a:endParaRPr>
          </a:p>
          <a:p>
            <a:pPr marL="12700">
              <a:lnSpc>
                <a:spcPct val="100000"/>
              </a:lnSpc>
              <a:spcBef>
                <a:spcPts val="1035"/>
              </a:spcBef>
              <a:tabLst>
                <a:tab pos="355600" algn="l"/>
              </a:tabLst>
            </a:pPr>
            <a:r>
              <a:rPr sz="2400" dirty="0">
                <a:solidFill>
                  <a:srgbClr val="00C5BA"/>
                </a:solidFill>
                <a:latin typeface="Wingdings 2"/>
                <a:cs typeface="Wingdings 2"/>
              </a:rPr>
              <a:t></a:t>
            </a:r>
            <a:r>
              <a:rPr sz="2400" dirty="0">
                <a:solidFill>
                  <a:srgbClr val="00C5BA"/>
                </a:solidFill>
                <a:latin typeface="Times New Roman"/>
                <a:cs typeface="Times New Roman"/>
              </a:rPr>
              <a:t>	</a:t>
            </a:r>
            <a:r>
              <a:rPr sz="2400" dirty="0">
                <a:solidFill>
                  <a:srgbClr val="FFFFFF"/>
                </a:solidFill>
                <a:latin typeface="Times New Roman"/>
                <a:cs typeface="Times New Roman"/>
              </a:rPr>
              <a:t>In 1998 stem cells were produced from </a:t>
            </a:r>
            <a:r>
              <a:rPr sz="2400" spc="-5" dirty="0">
                <a:solidFill>
                  <a:srgbClr val="FFFFFF"/>
                </a:solidFill>
                <a:latin typeface="Times New Roman"/>
                <a:cs typeface="Times New Roman"/>
              </a:rPr>
              <a:t>human </a:t>
            </a:r>
            <a:r>
              <a:rPr sz="2400" dirty="0">
                <a:solidFill>
                  <a:srgbClr val="FFFFFF"/>
                </a:solidFill>
                <a:latin typeface="Times New Roman"/>
                <a:cs typeface="Times New Roman"/>
              </a:rPr>
              <a:t>embryos and </a:t>
            </a:r>
            <a:endParaRPr lang="en-US" sz="2400" dirty="0" smtClean="0">
              <a:solidFill>
                <a:srgbClr val="FFFFFF"/>
              </a:solidFill>
              <a:latin typeface="Times New Roman"/>
              <a:cs typeface="Times New Roman"/>
            </a:endParaRPr>
          </a:p>
          <a:p>
            <a:pPr marL="12700">
              <a:lnSpc>
                <a:spcPct val="100000"/>
              </a:lnSpc>
              <a:spcBef>
                <a:spcPts val="1035"/>
              </a:spcBef>
              <a:tabLst>
                <a:tab pos="355600" algn="l"/>
              </a:tabLst>
            </a:pPr>
            <a:r>
              <a:rPr sz="2400" dirty="0" smtClean="0">
                <a:solidFill>
                  <a:srgbClr val="FFFFFF"/>
                </a:solidFill>
                <a:latin typeface="Times New Roman"/>
                <a:cs typeface="Times New Roman"/>
              </a:rPr>
              <a:t>cells </a:t>
            </a:r>
            <a:r>
              <a:rPr sz="2400" dirty="0">
                <a:solidFill>
                  <a:srgbClr val="FFFFFF"/>
                </a:solidFill>
                <a:latin typeface="Times New Roman"/>
                <a:cs typeface="Times New Roman"/>
              </a:rPr>
              <a:t>were </a:t>
            </a:r>
            <a:r>
              <a:rPr sz="2400" spc="-5" dirty="0">
                <a:solidFill>
                  <a:srgbClr val="FFFFFF"/>
                </a:solidFill>
                <a:latin typeface="Times New Roman"/>
                <a:cs typeface="Times New Roman"/>
              </a:rPr>
              <a:t>grown </a:t>
            </a:r>
            <a:r>
              <a:rPr sz="2400" dirty="0">
                <a:solidFill>
                  <a:srgbClr val="FFFFFF"/>
                </a:solidFill>
                <a:latin typeface="Times New Roman"/>
                <a:cs typeface="Times New Roman"/>
              </a:rPr>
              <a:t>in the</a:t>
            </a:r>
            <a:r>
              <a:rPr sz="2400" spc="-100" dirty="0">
                <a:solidFill>
                  <a:srgbClr val="FFFFFF"/>
                </a:solidFill>
                <a:latin typeface="Times New Roman"/>
                <a:cs typeface="Times New Roman"/>
              </a:rPr>
              <a:t> </a:t>
            </a:r>
            <a:r>
              <a:rPr sz="2400" dirty="0">
                <a:solidFill>
                  <a:srgbClr val="FFFFFF"/>
                </a:solidFill>
                <a:latin typeface="Times New Roman"/>
                <a:cs typeface="Times New Roman"/>
              </a:rPr>
              <a:t>laboratory</a:t>
            </a:r>
            <a:endParaRPr sz="2400" dirty="0">
              <a:latin typeface="Times New Roman"/>
              <a:cs typeface="Times New Roman"/>
            </a:endParaRPr>
          </a:p>
        </p:txBody>
      </p:sp>
      <p:sp>
        <p:nvSpPr>
          <p:cNvPr id="6" name="object 6"/>
          <p:cNvSpPr/>
          <p:nvPr/>
        </p:nvSpPr>
        <p:spPr>
          <a:xfrm>
            <a:off x="8581643" y="4937758"/>
            <a:ext cx="2974848" cy="184251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4463" y="556259"/>
            <a:ext cx="3849624" cy="117348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010818" y="736218"/>
            <a:ext cx="3159760" cy="635000"/>
          </a:xfrm>
          <a:prstGeom prst="rect">
            <a:avLst/>
          </a:prstGeom>
        </p:spPr>
        <p:txBody>
          <a:bodyPr vert="horz" wrap="square" lIns="0" tIns="12065" rIns="0" bIns="0" rtlCol="0">
            <a:spAutoFit/>
          </a:bodyPr>
          <a:lstStyle/>
          <a:p>
            <a:pPr marL="12700">
              <a:lnSpc>
                <a:spcPct val="100000"/>
              </a:lnSpc>
              <a:spcBef>
                <a:spcPts val="95"/>
              </a:spcBef>
            </a:pPr>
            <a:r>
              <a:rPr spc="-5" dirty="0">
                <a:latin typeface="Arial"/>
                <a:cs typeface="Arial"/>
              </a:rPr>
              <a:t>AD</a:t>
            </a:r>
            <a:r>
              <a:rPr spc="-320" dirty="0">
                <a:latin typeface="Arial"/>
                <a:cs typeface="Arial"/>
              </a:rPr>
              <a:t>V</a:t>
            </a:r>
            <a:r>
              <a:rPr spc="-5" dirty="0">
                <a:latin typeface="Arial"/>
                <a:cs typeface="Arial"/>
              </a:rPr>
              <a:t>AN</a:t>
            </a:r>
            <a:r>
              <a:rPr spc="-325" dirty="0">
                <a:latin typeface="Arial"/>
                <a:cs typeface="Arial"/>
              </a:rPr>
              <a:t>T</a:t>
            </a:r>
            <a:r>
              <a:rPr spc="-5" dirty="0">
                <a:latin typeface="Arial"/>
                <a:cs typeface="Arial"/>
              </a:rPr>
              <a:t>AGE</a:t>
            </a:r>
          </a:p>
        </p:txBody>
      </p:sp>
      <p:sp>
        <p:nvSpPr>
          <p:cNvPr id="5" name="object 5"/>
          <p:cNvSpPr txBox="1"/>
          <p:nvPr/>
        </p:nvSpPr>
        <p:spPr>
          <a:xfrm>
            <a:off x="897432" y="2743200"/>
            <a:ext cx="10226675" cy="2620204"/>
          </a:xfrm>
          <a:prstGeom prst="rect">
            <a:avLst/>
          </a:prstGeom>
        </p:spPr>
        <p:txBody>
          <a:bodyPr vert="horz" wrap="square" lIns="0" tIns="12700" rIns="0" bIns="0" rtlCol="0">
            <a:spAutoFit/>
          </a:bodyPr>
          <a:lstStyle/>
          <a:p>
            <a:pPr marL="355600" marR="5080" indent="-343535">
              <a:lnSpc>
                <a:spcPct val="130000"/>
              </a:lnSpc>
              <a:spcBef>
                <a:spcPts val="100"/>
              </a:spcBef>
            </a:pPr>
            <a:r>
              <a:rPr sz="2600" dirty="0">
                <a:solidFill>
                  <a:srgbClr val="00C5BA"/>
                </a:solidFill>
                <a:latin typeface="Wingdings 2"/>
                <a:cs typeface="Wingdings 2"/>
              </a:rPr>
              <a:t></a:t>
            </a:r>
            <a:r>
              <a:rPr sz="2600" dirty="0">
                <a:solidFill>
                  <a:srgbClr val="00C5BA"/>
                </a:solidFill>
                <a:latin typeface="Times New Roman"/>
                <a:cs typeface="Times New Roman"/>
              </a:rPr>
              <a:t> </a:t>
            </a:r>
            <a:r>
              <a:rPr sz="2400" dirty="0">
                <a:solidFill>
                  <a:srgbClr val="FFFFFF"/>
                </a:solidFill>
                <a:latin typeface="Arial"/>
                <a:cs typeface="Arial"/>
              </a:rPr>
              <a:t>Make only the types of cells that belong in their own tissue, e.g</a:t>
            </a:r>
            <a:r>
              <a:rPr sz="2400" spc="-254" dirty="0">
                <a:solidFill>
                  <a:srgbClr val="FFFFFF"/>
                </a:solidFill>
                <a:latin typeface="Arial"/>
                <a:cs typeface="Arial"/>
              </a:rPr>
              <a:t> </a:t>
            </a:r>
            <a:r>
              <a:rPr sz="2400" dirty="0">
                <a:solidFill>
                  <a:srgbClr val="FFFFFF"/>
                </a:solidFill>
                <a:latin typeface="Arial"/>
                <a:cs typeface="Arial"/>
              </a:rPr>
              <a:t>skin  stem cells make only types of skin cells ,they do not make brain  </a:t>
            </a:r>
            <a:r>
              <a:rPr sz="2400" dirty="0" smtClean="0">
                <a:solidFill>
                  <a:srgbClr val="FFFFFF"/>
                </a:solidFill>
                <a:latin typeface="Arial"/>
                <a:cs typeface="Arial"/>
              </a:rPr>
              <a:t>cells</a:t>
            </a:r>
            <a:endParaRPr lang="en-US" sz="2400" dirty="0" smtClean="0">
              <a:solidFill>
                <a:srgbClr val="FFFFFF"/>
              </a:solidFill>
              <a:latin typeface="Arial"/>
              <a:cs typeface="Arial"/>
            </a:endParaRPr>
          </a:p>
          <a:p>
            <a:pPr marL="355600" marR="5080" indent="-343535">
              <a:lnSpc>
                <a:spcPct val="130000"/>
              </a:lnSpc>
              <a:spcBef>
                <a:spcPts val="100"/>
              </a:spcBef>
            </a:pPr>
            <a:endParaRPr sz="2400" dirty="0">
              <a:latin typeface="Arial"/>
              <a:cs typeface="Arial"/>
            </a:endParaRPr>
          </a:p>
          <a:p>
            <a:pPr marL="355600" marR="182245" indent="-343535">
              <a:lnSpc>
                <a:spcPct val="130000"/>
              </a:lnSpc>
              <a:spcBef>
                <a:spcPts val="1225"/>
              </a:spcBef>
            </a:pPr>
            <a:r>
              <a:rPr sz="2400" dirty="0">
                <a:solidFill>
                  <a:srgbClr val="00C5BA"/>
                </a:solidFill>
                <a:latin typeface="Wingdings 2"/>
                <a:cs typeface="Wingdings 2"/>
              </a:rPr>
              <a:t></a:t>
            </a:r>
            <a:r>
              <a:rPr sz="2400" dirty="0">
                <a:solidFill>
                  <a:srgbClr val="00C5BA"/>
                </a:solidFill>
                <a:latin typeface="Times New Roman"/>
                <a:cs typeface="Times New Roman"/>
              </a:rPr>
              <a:t> </a:t>
            </a:r>
            <a:r>
              <a:rPr sz="2400" dirty="0">
                <a:solidFill>
                  <a:srgbClr val="FFFFFF"/>
                </a:solidFill>
                <a:latin typeface="Arial"/>
                <a:cs typeface="Arial"/>
              </a:rPr>
              <a:t>Already </a:t>
            </a:r>
            <a:r>
              <a:rPr sz="2400" spc="-5" dirty="0">
                <a:solidFill>
                  <a:srgbClr val="FFFFFF"/>
                </a:solidFill>
                <a:latin typeface="Arial"/>
                <a:cs typeface="Arial"/>
              </a:rPr>
              <a:t>partly </a:t>
            </a:r>
            <a:r>
              <a:rPr sz="2400" dirty="0">
                <a:solidFill>
                  <a:srgbClr val="FFFFFF"/>
                </a:solidFill>
                <a:latin typeface="Arial"/>
                <a:cs typeface="Arial"/>
              </a:rPr>
              <a:t>specialised, which can make it more</a:t>
            </a:r>
            <a:r>
              <a:rPr sz="2400" spc="-310" dirty="0">
                <a:solidFill>
                  <a:srgbClr val="FFFFFF"/>
                </a:solidFill>
                <a:latin typeface="Arial"/>
                <a:cs typeface="Arial"/>
              </a:rPr>
              <a:t> </a:t>
            </a:r>
            <a:r>
              <a:rPr sz="2400" dirty="0">
                <a:solidFill>
                  <a:srgbClr val="FFFFFF"/>
                </a:solidFill>
                <a:latin typeface="Arial"/>
                <a:cs typeface="Arial"/>
              </a:rPr>
              <a:t>straightforward  to obtain the particular specialised cell type</a:t>
            </a:r>
            <a:r>
              <a:rPr sz="2400" spc="-55" dirty="0">
                <a:solidFill>
                  <a:srgbClr val="FFFFFF"/>
                </a:solidFill>
                <a:latin typeface="Arial"/>
                <a:cs typeface="Arial"/>
              </a:rPr>
              <a:t> </a:t>
            </a:r>
            <a:r>
              <a:rPr sz="2400" dirty="0">
                <a:solidFill>
                  <a:srgbClr val="FFFFFF"/>
                </a:solidFill>
                <a:latin typeface="Arial"/>
                <a:cs typeface="Arial"/>
              </a:rPr>
              <a:t>required</a:t>
            </a:r>
            <a:endParaRPr sz="2400" dirty="0">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2544" y="556259"/>
            <a:ext cx="10104120" cy="117348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88898" y="736218"/>
            <a:ext cx="9412605" cy="635000"/>
          </a:xfrm>
          <a:prstGeom prst="rect">
            <a:avLst/>
          </a:prstGeom>
        </p:spPr>
        <p:txBody>
          <a:bodyPr vert="horz" wrap="square" lIns="0" tIns="12065" rIns="0" bIns="0" rtlCol="0">
            <a:spAutoFit/>
          </a:bodyPr>
          <a:lstStyle/>
          <a:p>
            <a:pPr marL="12700">
              <a:lnSpc>
                <a:spcPct val="100000"/>
              </a:lnSpc>
              <a:spcBef>
                <a:spcPts val="95"/>
              </a:spcBef>
            </a:pPr>
            <a:r>
              <a:rPr spc="-10" dirty="0">
                <a:latin typeface="Arial"/>
                <a:cs typeface="Arial"/>
              </a:rPr>
              <a:t>INDUCED PLURIPOTENT </a:t>
            </a:r>
            <a:r>
              <a:rPr spc="-5" dirty="0">
                <a:latin typeface="Arial"/>
                <a:cs typeface="Arial"/>
              </a:rPr>
              <a:t>STEM</a:t>
            </a:r>
            <a:r>
              <a:rPr spc="50" dirty="0">
                <a:latin typeface="Arial"/>
                <a:cs typeface="Arial"/>
              </a:rPr>
              <a:t> </a:t>
            </a:r>
            <a:r>
              <a:rPr spc="-10" dirty="0">
                <a:latin typeface="Arial"/>
                <a:cs typeface="Arial"/>
              </a:rPr>
              <a:t>CELLS</a:t>
            </a:r>
          </a:p>
        </p:txBody>
      </p:sp>
      <p:sp>
        <p:nvSpPr>
          <p:cNvPr id="5" name="object 5"/>
          <p:cNvSpPr txBox="1"/>
          <p:nvPr/>
        </p:nvSpPr>
        <p:spPr>
          <a:xfrm>
            <a:off x="888746" y="2458313"/>
            <a:ext cx="10998454" cy="2808461"/>
          </a:xfrm>
          <a:prstGeom prst="rect">
            <a:avLst/>
          </a:prstGeom>
        </p:spPr>
        <p:txBody>
          <a:bodyPr vert="horz" wrap="square" lIns="0" tIns="149860" rIns="0" bIns="0" rtlCol="0">
            <a:spAutoFit/>
          </a:bodyPr>
          <a:lstStyle/>
          <a:p>
            <a:pPr marL="12700">
              <a:lnSpc>
                <a:spcPct val="100000"/>
              </a:lnSpc>
              <a:spcBef>
                <a:spcPts val="1180"/>
              </a:spcBef>
            </a:pPr>
            <a:r>
              <a:rPr sz="2000" u="sng" dirty="0">
                <a:solidFill>
                  <a:srgbClr val="00C5BA"/>
                </a:solidFill>
                <a:uFill>
                  <a:solidFill>
                    <a:srgbClr val="00C5BA"/>
                  </a:solidFill>
                </a:uFill>
                <a:latin typeface="Times New Roman"/>
                <a:cs typeface="Times New Roman"/>
              </a:rPr>
              <a:t> </a:t>
            </a:r>
            <a:r>
              <a:rPr sz="3200" b="1" u="sng" spc="-25" dirty="0">
                <a:solidFill>
                  <a:srgbClr val="00C5BA"/>
                </a:solidFill>
                <a:uFill>
                  <a:solidFill>
                    <a:srgbClr val="00C5BA"/>
                  </a:solidFill>
                </a:uFill>
                <a:latin typeface="Garamond"/>
                <a:cs typeface="Garamond"/>
              </a:rPr>
              <a:t>OBTAIN</a:t>
            </a:r>
            <a:endParaRPr sz="3200" dirty="0">
              <a:latin typeface="Garamond"/>
              <a:cs typeface="Garamond"/>
            </a:endParaRPr>
          </a:p>
          <a:p>
            <a:pPr marL="12700">
              <a:lnSpc>
                <a:spcPct val="100000"/>
              </a:lnSpc>
              <a:spcBef>
                <a:spcPts val="1080"/>
              </a:spcBef>
            </a:pPr>
            <a:r>
              <a:rPr sz="2400" dirty="0">
                <a:solidFill>
                  <a:srgbClr val="00C5BA"/>
                </a:solidFill>
                <a:latin typeface="Wingdings 2"/>
                <a:cs typeface="Wingdings 2"/>
              </a:rPr>
              <a:t></a:t>
            </a:r>
            <a:r>
              <a:rPr sz="2400" dirty="0">
                <a:solidFill>
                  <a:srgbClr val="00C5BA"/>
                </a:solidFill>
                <a:latin typeface="Times New Roman"/>
                <a:cs typeface="Times New Roman"/>
              </a:rPr>
              <a:t> </a:t>
            </a:r>
            <a:r>
              <a:rPr sz="2400" spc="-10" dirty="0">
                <a:solidFill>
                  <a:srgbClr val="FFFFFF"/>
                </a:solidFill>
                <a:latin typeface="Garamond"/>
                <a:cs typeface="Garamond"/>
              </a:rPr>
              <a:t>derived </a:t>
            </a:r>
            <a:r>
              <a:rPr sz="2400" dirty="0">
                <a:solidFill>
                  <a:srgbClr val="FFFFFF"/>
                </a:solidFill>
                <a:latin typeface="Garamond"/>
                <a:cs typeface="Garamond"/>
              </a:rPr>
              <a:t>from adult cells in </a:t>
            </a:r>
            <a:r>
              <a:rPr sz="2400" spc="-5" dirty="0" smtClean="0">
                <a:solidFill>
                  <a:srgbClr val="FFFFFF"/>
                </a:solidFill>
                <a:latin typeface="Garamond"/>
                <a:cs typeface="Garamond"/>
              </a:rPr>
              <a:t>200</a:t>
            </a:r>
            <a:r>
              <a:rPr lang="en-US" sz="2400" spc="-5" dirty="0" smtClean="0">
                <a:solidFill>
                  <a:srgbClr val="FFFFFF"/>
                </a:solidFill>
                <a:latin typeface="Garamond"/>
                <a:cs typeface="Garamond"/>
              </a:rPr>
              <a:t>6</a:t>
            </a:r>
            <a:r>
              <a:rPr sz="2400" spc="-5" dirty="0" smtClean="0">
                <a:solidFill>
                  <a:srgbClr val="FFFFFF"/>
                </a:solidFill>
                <a:latin typeface="Garamond"/>
                <a:cs typeface="Garamond"/>
              </a:rPr>
              <a:t> </a:t>
            </a:r>
            <a:r>
              <a:rPr sz="2400" dirty="0">
                <a:solidFill>
                  <a:srgbClr val="FFFFFF"/>
                </a:solidFill>
                <a:latin typeface="Garamond"/>
                <a:cs typeface="Garamond"/>
              </a:rPr>
              <a:t>- </a:t>
            </a:r>
            <a:r>
              <a:rPr sz="2400" spc="5" dirty="0">
                <a:solidFill>
                  <a:srgbClr val="FFFFFF"/>
                </a:solidFill>
                <a:latin typeface="Garamond"/>
                <a:cs typeface="Garamond"/>
              </a:rPr>
              <a:t>very </a:t>
            </a:r>
            <a:r>
              <a:rPr sz="2400" dirty="0">
                <a:solidFill>
                  <a:srgbClr val="FFFFFF"/>
                </a:solidFill>
                <a:latin typeface="Garamond"/>
                <a:cs typeface="Garamond"/>
              </a:rPr>
              <a:t>recent</a:t>
            </a:r>
            <a:r>
              <a:rPr sz="2400" spc="-140" dirty="0">
                <a:solidFill>
                  <a:srgbClr val="FFFFFF"/>
                </a:solidFill>
                <a:latin typeface="Garamond"/>
                <a:cs typeface="Garamond"/>
              </a:rPr>
              <a:t> </a:t>
            </a:r>
            <a:r>
              <a:rPr sz="2400" dirty="0">
                <a:solidFill>
                  <a:srgbClr val="FFFFFF"/>
                </a:solidFill>
                <a:latin typeface="Garamond"/>
                <a:cs typeface="Garamond"/>
              </a:rPr>
              <a:t>discovery</a:t>
            </a:r>
            <a:r>
              <a:rPr sz="2400" dirty="0" smtClean="0">
                <a:solidFill>
                  <a:srgbClr val="FFFFFF"/>
                </a:solidFill>
                <a:latin typeface="Garamond"/>
                <a:cs typeface="Garamond"/>
              </a:rPr>
              <a:t>!</a:t>
            </a:r>
            <a:r>
              <a:rPr lang="en-US" sz="2400" dirty="0" smtClean="0">
                <a:solidFill>
                  <a:srgbClr val="FFFFFF"/>
                </a:solidFill>
                <a:latin typeface="Garamond"/>
                <a:cs typeface="Garamond"/>
              </a:rPr>
              <a:t> </a:t>
            </a:r>
          </a:p>
          <a:p>
            <a:pPr marL="12700">
              <a:lnSpc>
                <a:spcPct val="100000"/>
              </a:lnSpc>
              <a:spcBef>
                <a:spcPts val="1080"/>
              </a:spcBef>
            </a:pPr>
            <a:endParaRPr lang="en-US" sz="2400" dirty="0">
              <a:solidFill>
                <a:srgbClr val="FFFFFF"/>
              </a:solidFill>
              <a:latin typeface="Garamond"/>
              <a:cs typeface="Garamond"/>
            </a:endParaRPr>
          </a:p>
          <a:p>
            <a:pPr marL="12700">
              <a:lnSpc>
                <a:spcPct val="100000"/>
              </a:lnSpc>
              <a:spcBef>
                <a:spcPts val="1080"/>
              </a:spcBef>
            </a:pPr>
            <a:r>
              <a:rPr sz="2400" u="sng" dirty="0" smtClean="0">
                <a:solidFill>
                  <a:srgbClr val="00C5BA"/>
                </a:solidFill>
                <a:uFill>
                  <a:solidFill>
                    <a:srgbClr val="00C5BA"/>
                  </a:solidFill>
                </a:uFill>
                <a:latin typeface="Times New Roman"/>
                <a:cs typeface="Times New Roman"/>
              </a:rPr>
              <a:t> </a:t>
            </a:r>
            <a:r>
              <a:rPr sz="3200" b="1" u="sng" spc="-10" dirty="0">
                <a:solidFill>
                  <a:srgbClr val="00C5BA"/>
                </a:solidFill>
                <a:uFill>
                  <a:solidFill>
                    <a:srgbClr val="00C5BA"/>
                  </a:solidFill>
                </a:uFill>
                <a:latin typeface="Garamond"/>
                <a:cs typeface="Garamond"/>
              </a:rPr>
              <a:t>GROWTH</a:t>
            </a:r>
            <a:endParaRPr sz="3200" dirty="0">
              <a:latin typeface="Garamond"/>
              <a:cs typeface="Garamond"/>
            </a:endParaRPr>
          </a:p>
          <a:p>
            <a:pPr marL="12700">
              <a:lnSpc>
                <a:spcPct val="100000"/>
              </a:lnSpc>
              <a:spcBef>
                <a:spcPts val="1080"/>
              </a:spcBef>
            </a:pPr>
            <a:r>
              <a:rPr sz="2400" dirty="0">
                <a:solidFill>
                  <a:srgbClr val="00C5BA"/>
                </a:solidFill>
                <a:latin typeface="Wingdings 2"/>
                <a:cs typeface="Wingdings 2"/>
              </a:rPr>
              <a:t></a:t>
            </a:r>
            <a:r>
              <a:rPr sz="2400" dirty="0">
                <a:solidFill>
                  <a:srgbClr val="00C5BA"/>
                </a:solidFill>
                <a:latin typeface="Times New Roman"/>
                <a:cs typeface="Times New Roman"/>
              </a:rPr>
              <a:t> </a:t>
            </a:r>
            <a:r>
              <a:rPr sz="2400" dirty="0">
                <a:solidFill>
                  <a:srgbClr val="FFFFFF"/>
                </a:solidFill>
                <a:latin typeface="Garamond"/>
                <a:cs typeface="Garamond"/>
              </a:rPr>
              <a:t>can </a:t>
            </a:r>
            <a:r>
              <a:rPr sz="2400" spc="-5" dirty="0">
                <a:solidFill>
                  <a:srgbClr val="FFFFFF"/>
                </a:solidFill>
                <a:latin typeface="Garamond"/>
                <a:cs typeface="Garamond"/>
              </a:rPr>
              <a:t>be </a:t>
            </a:r>
            <a:r>
              <a:rPr sz="2400" dirty="0">
                <a:solidFill>
                  <a:srgbClr val="FFFFFF"/>
                </a:solidFill>
                <a:latin typeface="Garamond"/>
                <a:cs typeface="Garamond"/>
              </a:rPr>
              <a:t>grown indefinitely in culture in </a:t>
            </a:r>
            <a:r>
              <a:rPr sz="2400" spc="-5" dirty="0">
                <a:solidFill>
                  <a:srgbClr val="FFFFFF"/>
                </a:solidFill>
                <a:latin typeface="Garamond"/>
                <a:cs typeface="Garamond"/>
              </a:rPr>
              <a:t>an </a:t>
            </a:r>
            <a:r>
              <a:rPr sz="2400" dirty="0">
                <a:solidFill>
                  <a:srgbClr val="FFFFFF"/>
                </a:solidFill>
                <a:latin typeface="Garamond"/>
                <a:cs typeface="Garamond"/>
              </a:rPr>
              <a:t>undifferentiated</a:t>
            </a:r>
            <a:r>
              <a:rPr sz="2400" spc="-85" dirty="0">
                <a:solidFill>
                  <a:srgbClr val="FFFFFF"/>
                </a:solidFill>
                <a:latin typeface="Garamond"/>
                <a:cs typeface="Garamond"/>
              </a:rPr>
              <a:t> </a:t>
            </a:r>
            <a:r>
              <a:rPr sz="2400" dirty="0" smtClean="0">
                <a:solidFill>
                  <a:srgbClr val="FFFFFF"/>
                </a:solidFill>
                <a:latin typeface="Garamond"/>
                <a:cs typeface="Garamond"/>
              </a:rPr>
              <a:t>state</a:t>
            </a:r>
            <a:endParaRPr sz="2400" dirty="0">
              <a:latin typeface="Garamond"/>
              <a:cs typeface="Garamond"/>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90600"/>
            <a:ext cx="10668000" cy="3716402"/>
          </a:xfrm>
          <a:prstGeom prst="rect">
            <a:avLst/>
          </a:prstGeom>
        </p:spPr>
        <p:txBody>
          <a:bodyPr wrap="square">
            <a:spAutoFit/>
          </a:bodyPr>
          <a:lstStyle/>
          <a:p>
            <a:pPr marL="76835">
              <a:lnSpc>
                <a:spcPct val="100000"/>
              </a:lnSpc>
              <a:spcBef>
                <a:spcPts val="1080"/>
              </a:spcBef>
            </a:pPr>
            <a:r>
              <a:rPr lang="en-US" sz="3200" b="1" u="sng" spc="-5" dirty="0" smtClean="0">
                <a:solidFill>
                  <a:srgbClr val="00C5BA"/>
                </a:solidFill>
                <a:uFill>
                  <a:solidFill>
                    <a:srgbClr val="00C5BA"/>
                  </a:solidFill>
                </a:uFill>
                <a:latin typeface="Garamond"/>
                <a:cs typeface="Garamond"/>
              </a:rPr>
              <a:t>DIFFERENTIATION</a:t>
            </a:r>
            <a:endParaRPr lang="en-US" sz="3200" dirty="0" smtClean="0">
              <a:latin typeface="Garamond"/>
              <a:cs typeface="Garamond"/>
            </a:endParaRPr>
          </a:p>
          <a:p>
            <a:pPr marL="12700">
              <a:lnSpc>
                <a:spcPct val="100000"/>
              </a:lnSpc>
              <a:spcBef>
                <a:spcPts val="1080"/>
              </a:spcBef>
            </a:pPr>
            <a:r>
              <a:rPr lang="en-US" sz="2400" spc="5" dirty="0" smtClean="0">
                <a:solidFill>
                  <a:srgbClr val="00C5BA"/>
                </a:solidFill>
                <a:latin typeface="Wingdings 2"/>
                <a:cs typeface="Wingdings 2"/>
              </a:rPr>
              <a:t></a:t>
            </a:r>
            <a:r>
              <a:rPr lang="en-US" sz="2400" spc="5" dirty="0" smtClean="0">
                <a:solidFill>
                  <a:srgbClr val="00C5BA"/>
                </a:solidFill>
                <a:latin typeface="Times New Roman"/>
                <a:cs typeface="Times New Roman"/>
              </a:rPr>
              <a:t> </a:t>
            </a:r>
            <a:r>
              <a:rPr lang="en-US" sz="2400" dirty="0" smtClean="0">
                <a:solidFill>
                  <a:srgbClr val="FFFFFF"/>
                </a:solidFill>
                <a:latin typeface="Garamond"/>
                <a:cs typeface="Garamond"/>
              </a:rPr>
              <a:t>similar properties to </a:t>
            </a:r>
            <a:r>
              <a:rPr lang="en-US" sz="2400" spc="5" dirty="0" smtClean="0">
                <a:solidFill>
                  <a:srgbClr val="FFFFFF"/>
                </a:solidFill>
                <a:latin typeface="Garamond"/>
                <a:cs typeface="Garamond"/>
              </a:rPr>
              <a:t>embryonic </a:t>
            </a:r>
            <a:r>
              <a:rPr lang="en-US" sz="2400" dirty="0" smtClean="0">
                <a:solidFill>
                  <a:srgbClr val="FFFFFF"/>
                </a:solidFill>
                <a:latin typeface="Garamond"/>
                <a:cs typeface="Garamond"/>
              </a:rPr>
              <a:t>stem cells as can differentiate into many different tissue types</a:t>
            </a:r>
            <a:r>
              <a:rPr lang="en-US" sz="2400" spc="-145" dirty="0" smtClean="0">
                <a:solidFill>
                  <a:srgbClr val="FFFFFF"/>
                </a:solidFill>
                <a:latin typeface="Garamond"/>
                <a:cs typeface="Garamond"/>
              </a:rPr>
              <a:t> </a:t>
            </a:r>
            <a:r>
              <a:rPr lang="en-US" sz="2400" dirty="0" smtClean="0">
                <a:solidFill>
                  <a:srgbClr val="FFFFFF"/>
                </a:solidFill>
                <a:latin typeface="Garamond"/>
                <a:cs typeface="Garamond"/>
              </a:rPr>
              <a:t>–</a:t>
            </a:r>
            <a:endParaRPr lang="en-US" sz="2400" dirty="0" smtClean="0">
              <a:latin typeface="Garamond"/>
              <a:cs typeface="Garamond"/>
            </a:endParaRPr>
          </a:p>
          <a:p>
            <a:pPr marL="355600">
              <a:lnSpc>
                <a:spcPct val="100000"/>
              </a:lnSpc>
              <a:spcBef>
                <a:spcPts val="5"/>
              </a:spcBef>
            </a:pPr>
            <a:r>
              <a:rPr lang="en-US" sz="2400" b="1" spc="-5" dirty="0" smtClean="0">
                <a:solidFill>
                  <a:srgbClr val="FFFFFF"/>
                </a:solidFill>
                <a:latin typeface="Garamond"/>
                <a:cs typeface="Garamond"/>
              </a:rPr>
              <a:t>Pluripotent</a:t>
            </a:r>
          </a:p>
          <a:p>
            <a:pPr marL="355600">
              <a:lnSpc>
                <a:spcPct val="100000"/>
              </a:lnSpc>
              <a:spcBef>
                <a:spcPts val="5"/>
              </a:spcBef>
            </a:pPr>
            <a:endParaRPr lang="en-US" sz="2400" b="1" spc="-5" dirty="0">
              <a:solidFill>
                <a:srgbClr val="FFFFFF"/>
              </a:solidFill>
              <a:latin typeface="Garamond"/>
              <a:cs typeface="Garamond"/>
            </a:endParaRPr>
          </a:p>
          <a:p>
            <a:pPr marL="355600">
              <a:lnSpc>
                <a:spcPct val="100000"/>
              </a:lnSpc>
              <a:spcBef>
                <a:spcPts val="5"/>
              </a:spcBef>
            </a:pPr>
            <a:endParaRPr lang="en-US" sz="2400" dirty="0" smtClean="0">
              <a:latin typeface="Garamond"/>
              <a:cs typeface="Garamond"/>
            </a:endParaRPr>
          </a:p>
          <a:p>
            <a:pPr marL="139065">
              <a:lnSpc>
                <a:spcPct val="100000"/>
              </a:lnSpc>
              <a:spcBef>
                <a:spcPts val="1080"/>
              </a:spcBef>
            </a:pPr>
            <a:r>
              <a:rPr lang="en-US" sz="3200" b="1" u="sng" spc="-35" dirty="0" smtClean="0">
                <a:solidFill>
                  <a:srgbClr val="00C5BA"/>
                </a:solidFill>
                <a:uFill>
                  <a:solidFill>
                    <a:srgbClr val="00C5BA"/>
                  </a:solidFill>
                </a:uFill>
                <a:latin typeface="Garamond"/>
                <a:cs typeface="Garamond"/>
              </a:rPr>
              <a:t>ADVANTAGE</a:t>
            </a:r>
            <a:endParaRPr lang="en-US" sz="3200" dirty="0" smtClean="0">
              <a:latin typeface="Garamond"/>
              <a:cs typeface="Garamond"/>
            </a:endParaRPr>
          </a:p>
          <a:p>
            <a:pPr marL="12700">
              <a:lnSpc>
                <a:spcPct val="100000"/>
              </a:lnSpc>
              <a:spcBef>
                <a:spcPts val="1100"/>
              </a:spcBef>
            </a:pPr>
            <a:r>
              <a:rPr lang="en-US" sz="2400" dirty="0" smtClean="0">
                <a:solidFill>
                  <a:srgbClr val="00C5BA"/>
                </a:solidFill>
                <a:latin typeface="Wingdings 2"/>
                <a:cs typeface="Wingdings 2"/>
              </a:rPr>
              <a:t></a:t>
            </a:r>
            <a:r>
              <a:rPr lang="en-US" sz="2400" dirty="0" smtClean="0">
                <a:solidFill>
                  <a:srgbClr val="00C5BA"/>
                </a:solidFill>
                <a:latin typeface="Times New Roman"/>
                <a:cs typeface="Times New Roman"/>
              </a:rPr>
              <a:t> </a:t>
            </a:r>
            <a:r>
              <a:rPr lang="en-US" sz="2400" dirty="0" smtClean="0">
                <a:solidFill>
                  <a:srgbClr val="FFFFFF"/>
                </a:solidFill>
                <a:latin typeface="Garamond"/>
                <a:cs typeface="Garamond"/>
              </a:rPr>
              <a:t>can create stem cells directly from a patient for</a:t>
            </a:r>
            <a:r>
              <a:rPr lang="en-US" sz="2400" spc="-155" dirty="0" smtClean="0">
                <a:solidFill>
                  <a:srgbClr val="FFFFFF"/>
                </a:solidFill>
                <a:latin typeface="Garamond"/>
                <a:cs typeface="Garamond"/>
              </a:rPr>
              <a:t> </a:t>
            </a:r>
            <a:r>
              <a:rPr lang="en-US" sz="2400" spc="-5" dirty="0" smtClean="0">
                <a:solidFill>
                  <a:srgbClr val="FFFFFF"/>
                </a:solidFill>
                <a:latin typeface="Garamond"/>
                <a:cs typeface="Garamond"/>
              </a:rPr>
              <a:t>research</a:t>
            </a:r>
            <a:endParaRPr lang="en-US" sz="2400" dirty="0">
              <a:latin typeface="Garamond"/>
              <a:cs typeface="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066" y="26200"/>
            <a:ext cx="12112400" cy="681869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2544" y="556259"/>
            <a:ext cx="5881115" cy="117348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88898" y="736218"/>
            <a:ext cx="5189855" cy="635000"/>
          </a:xfrm>
          <a:prstGeom prst="rect">
            <a:avLst/>
          </a:prstGeom>
        </p:spPr>
        <p:txBody>
          <a:bodyPr vert="horz" wrap="square" lIns="0" tIns="12065" rIns="0" bIns="0" rtlCol="0">
            <a:spAutoFit/>
          </a:bodyPr>
          <a:lstStyle/>
          <a:p>
            <a:pPr marL="12700">
              <a:lnSpc>
                <a:spcPct val="100000"/>
              </a:lnSpc>
              <a:spcBef>
                <a:spcPts val="95"/>
              </a:spcBef>
            </a:pPr>
            <a:r>
              <a:rPr spc="-5" dirty="0">
                <a:latin typeface="Arial"/>
                <a:cs typeface="Arial"/>
              </a:rPr>
              <a:t>Signals to Stem</a:t>
            </a:r>
            <a:r>
              <a:rPr spc="-30" dirty="0">
                <a:latin typeface="Arial"/>
                <a:cs typeface="Arial"/>
              </a:rPr>
              <a:t> </a:t>
            </a:r>
            <a:r>
              <a:rPr spc="-5" dirty="0">
                <a:latin typeface="Arial"/>
                <a:cs typeface="Arial"/>
              </a:rPr>
              <a:t>Cells</a:t>
            </a:r>
          </a:p>
        </p:txBody>
      </p:sp>
      <p:sp>
        <p:nvSpPr>
          <p:cNvPr id="5" name="object 5"/>
          <p:cNvSpPr txBox="1"/>
          <p:nvPr/>
        </p:nvSpPr>
        <p:spPr>
          <a:xfrm>
            <a:off x="609600" y="2590800"/>
            <a:ext cx="11125200" cy="3773469"/>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0C5BA"/>
                </a:solidFill>
                <a:latin typeface="Wingdings 2"/>
                <a:cs typeface="Wingdings 2"/>
              </a:rPr>
              <a:t></a:t>
            </a:r>
            <a:r>
              <a:rPr sz="2000" dirty="0">
                <a:solidFill>
                  <a:srgbClr val="00C5BA"/>
                </a:solidFill>
                <a:latin typeface="Times New Roman"/>
                <a:cs typeface="Times New Roman"/>
              </a:rPr>
              <a:t> </a:t>
            </a:r>
            <a:r>
              <a:rPr lang="en-US" sz="2000" dirty="0" smtClean="0">
                <a:solidFill>
                  <a:srgbClr val="00C5BA"/>
                </a:solidFill>
                <a:latin typeface="Times New Roman"/>
                <a:cs typeface="Times New Roman"/>
              </a:rPr>
              <a:t> </a:t>
            </a:r>
            <a:r>
              <a:rPr sz="2400" dirty="0" smtClean="0">
                <a:solidFill>
                  <a:srgbClr val="FFFFFF"/>
                </a:solidFill>
                <a:latin typeface="Arial"/>
                <a:cs typeface="Arial"/>
              </a:rPr>
              <a:t>Cells </a:t>
            </a:r>
            <a:r>
              <a:rPr sz="2400" dirty="0">
                <a:solidFill>
                  <a:srgbClr val="FFFFFF"/>
                </a:solidFill>
                <a:latin typeface="Arial"/>
                <a:cs typeface="Arial"/>
              </a:rPr>
              <a:t>respond to molecules in </a:t>
            </a:r>
            <a:r>
              <a:rPr sz="2400" spc="-5" dirty="0">
                <a:solidFill>
                  <a:srgbClr val="FFFFFF"/>
                </a:solidFill>
                <a:latin typeface="Arial"/>
                <a:cs typeface="Arial"/>
              </a:rPr>
              <a:t>their </a:t>
            </a:r>
            <a:r>
              <a:rPr sz="2400" dirty="0">
                <a:solidFill>
                  <a:srgbClr val="FFFFFF"/>
                </a:solidFill>
                <a:latin typeface="Arial"/>
                <a:cs typeface="Arial"/>
              </a:rPr>
              <a:t>extracellular environment. They also </a:t>
            </a:r>
            <a:r>
              <a:rPr lang="en-US" sz="2400" dirty="0" smtClean="0">
                <a:solidFill>
                  <a:srgbClr val="FFFFFF"/>
                </a:solidFill>
                <a:latin typeface="Arial"/>
                <a:cs typeface="Arial"/>
              </a:rPr>
              <a:t>      </a:t>
            </a:r>
            <a:r>
              <a:rPr sz="2400" dirty="0" smtClean="0">
                <a:solidFill>
                  <a:srgbClr val="FFFFFF"/>
                </a:solidFill>
                <a:latin typeface="Arial"/>
                <a:cs typeface="Arial"/>
              </a:rPr>
              <a:t>respond</a:t>
            </a:r>
            <a:r>
              <a:rPr sz="2400" spc="-265" dirty="0" smtClean="0">
                <a:solidFill>
                  <a:srgbClr val="FFFFFF"/>
                </a:solidFill>
                <a:latin typeface="Arial"/>
                <a:cs typeface="Arial"/>
              </a:rPr>
              <a:t> </a:t>
            </a:r>
            <a:r>
              <a:rPr sz="2400" dirty="0" smtClean="0">
                <a:solidFill>
                  <a:srgbClr val="FFFFFF"/>
                </a:solidFill>
                <a:latin typeface="Arial"/>
                <a:cs typeface="Arial"/>
              </a:rPr>
              <a:t>to</a:t>
            </a:r>
            <a:r>
              <a:rPr lang="en-US" sz="2400" dirty="0">
                <a:latin typeface="Arial"/>
                <a:cs typeface="Arial"/>
              </a:rPr>
              <a:t> </a:t>
            </a:r>
            <a:r>
              <a:rPr sz="2400" dirty="0" smtClean="0">
                <a:solidFill>
                  <a:srgbClr val="FFFFFF"/>
                </a:solidFill>
                <a:latin typeface="Arial"/>
                <a:cs typeface="Arial"/>
              </a:rPr>
              <a:t>chemicals </a:t>
            </a:r>
            <a:r>
              <a:rPr sz="2400" dirty="0">
                <a:solidFill>
                  <a:srgbClr val="FFFFFF"/>
                </a:solidFill>
                <a:latin typeface="Arial"/>
                <a:cs typeface="Arial"/>
              </a:rPr>
              <a:t>or molecules floating around in the liquid surrounding</a:t>
            </a:r>
            <a:r>
              <a:rPr sz="2400" spc="-165" dirty="0">
                <a:solidFill>
                  <a:srgbClr val="FFFFFF"/>
                </a:solidFill>
                <a:latin typeface="Arial"/>
                <a:cs typeface="Arial"/>
              </a:rPr>
              <a:t> </a:t>
            </a:r>
            <a:r>
              <a:rPr sz="2400" dirty="0" smtClean="0">
                <a:solidFill>
                  <a:srgbClr val="FFFFFF"/>
                </a:solidFill>
                <a:latin typeface="Arial"/>
                <a:cs typeface="Arial"/>
              </a:rPr>
              <a:t>them</a:t>
            </a:r>
            <a:endParaRPr lang="en-US" sz="2400" dirty="0" smtClean="0">
              <a:solidFill>
                <a:srgbClr val="FFFFFF"/>
              </a:solidFill>
              <a:latin typeface="Arial"/>
              <a:cs typeface="Arial"/>
            </a:endParaRPr>
          </a:p>
          <a:p>
            <a:pPr marL="12700">
              <a:lnSpc>
                <a:spcPct val="100000"/>
              </a:lnSpc>
              <a:spcBef>
                <a:spcPts val="105"/>
              </a:spcBef>
            </a:pPr>
            <a:endParaRPr sz="2400" dirty="0">
              <a:latin typeface="Arial"/>
              <a:cs typeface="Arial"/>
            </a:endParaRPr>
          </a:p>
          <a:p>
            <a:pPr marL="355600" marR="84455" indent="-343535">
              <a:lnSpc>
                <a:spcPct val="100000"/>
              </a:lnSpc>
              <a:spcBef>
                <a:spcPts val="1080"/>
              </a:spcBef>
              <a:tabLst>
                <a:tab pos="425450" algn="l"/>
              </a:tabLst>
            </a:pPr>
            <a:r>
              <a:rPr sz="2400" dirty="0">
                <a:solidFill>
                  <a:srgbClr val="00C5BA"/>
                </a:solidFill>
                <a:latin typeface="Wingdings 2"/>
                <a:cs typeface="Wingdings 2"/>
              </a:rPr>
              <a:t></a:t>
            </a:r>
            <a:r>
              <a:rPr sz="2400" dirty="0">
                <a:solidFill>
                  <a:srgbClr val="00C5BA"/>
                </a:solidFill>
                <a:latin typeface="Times New Roman"/>
                <a:cs typeface="Times New Roman"/>
              </a:rPr>
              <a:t>		</a:t>
            </a:r>
            <a:r>
              <a:rPr sz="2400" dirty="0">
                <a:solidFill>
                  <a:srgbClr val="FFFFFF"/>
                </a:solidFill>
                <a:latin typeface="Arial"/>
                <a:cs typeface="Arial"/>
              </a:rPr>
              <a:t>Cells can feel and communicate with each </a:t>
            </a:r>
            <a:r>
              <a:rPr sz="2400" spc="-20" dirty="0">
                <a:solidFill>
                  <a:srgbClr val="FFFFFF"/>
                </a:solidFill>
                <a:latin typeface="Arial"/>
                <a:cs typeface="Arial"/>
              </a:rPr>
              <a:t>other, </a:t>
            </a:r>
            <a:r>
              <a:rPr sz="2400" dirty="0">
                <a:solidFill>
                  <a:srgbClr val="FFFFFF"/>
                </a:solidFill>
                <a:latin typeface="Arial"/>
                <a:cs typeface="Arial"/>
              </a:rPr>
              <a:t>and an embryonic stem cell</a:t>
            </a:r>
            <a:r>
              <a:rPr sz="2400" spc="-180" dirty="0">
                <a:solidFill>
                  <a:srgbClr val="FFFFFF"/>
                </a:solidFill>
                <a:latin typeface="Arial"/>
                <a:cs typeface="Arial"/>
              </a:rPr>
              <a:t> </a:t>
            </a:r>
            <a:r>
              <a:rPr sz="2400" dirty="0">
                <a:solidFill>
                  <a:srgbClr val="FFFFFF"/>
                </a:solidFill>
                <a:latin typeface="Arial"/>
                <a:cs typeface="Arial"/>
              </a:rPr>
              <a:t>may  respond very </a:t>
            </a:r>
            <a:r>
              <a:rPr sz="2400" spc="-5" dirty="0">
                <a:solidFill>
                  <a:srgbClr val="FFFFFF"/>
                </a:solidFill>
                <a:latin typeface="Arial"/>
                <a:cs typeface="Arial"/>
              </a:rPr>
              <a:t>differently </a:t>
            </a:r>
            <a:r>
              <a:rPr sz="2400" dirty="0">
                <a:solidFill>
                  <a:srgbClr val="FFFFFF"/>
                </a:solidFill>
                <a:latin typeface="Arial"/>
                <a:cs typeface="Arial"/>
              </a:rPr>
              <a:t>to contact with a bunch of muscle cells than to a bunch of  </a:t>
            </a:r>
            <a:r>
              <a:rPr sz="2400" dirty="0" smtClean="0">
                <a:solidFill>
                  <a:srgbClr val="FFFFFF"/>
                </a:solidFill>
                <a:latin typeface="Arial"/>
                <a:cs typeface="Arial"/>
              </a:rPr>
              <a:t>neurons</a:t>
            </a:r>
            <a:endParaRPr lang="en-US" sz="2400" dirty="0" smtClean="0">
              <a:solidFill>
                <a:srgbClr val="FFFFFF"/>
              </a:solidFill>
              <a:latin typeface="Arial"/>
              <a:cs typeface="Arial"/>
            </a:endParaRPr>
          </a:p>
          <a:p>
            <a:pPr marL="355600" marR="84455" indent="-343535">
              <a:lnSpc>
                <a:spcPct val="100000"/>
              </a:lnSpc>
              <a:spcBef>
                <a:spcPts val="1080"/>
              </a:spcBef>
              <a:tabLst>
                <a:tab pos="425450" algn="l"/>
              </a:tabLst>
            </a:pPr>
            <a:endParaRPr sz="2400" dirty="0">
              <a:latin typeface="Arial"/>
              <a:cs typeface="Arial"/>
            </a:endParaRPr>
          </a:p>
          <a:p>
            <a:pPr marL="12700">
              <a:lnSpc>
                <a:spcPct val="100000"/>
              </a:lnSpc>
              <a:spcBef>
                <a:spcPts val="1080"/>
              </a:spcBef>
            </a:pPr>
            <a:r>
              <a:rPr sz="2400" spc="5" dirty="0">
                <a:solidFill>
                  <a:srgbClr val="00C5BA"/>
                </a:solidFill>
                <a:latin typeface="Wingdings 2"/>
                <a:cs typeface="Wingdings 2"/>
              </a:rPr>
              <a:t></a:t>
            </a:r>
            <a:r>
              <a:rPr sz="2400" spc="5" dirty="0">
                <a:solidFill>
                  <a:srgbClr val="00C5BA"/>
                </a:solidFill>
                <a:latin typeface="Times New Roman"/>
                <a:cs typeface="Times New Roman"/>
              </a:rPr>
              <a:t> </a:t>
            </a:r>
            <a:r>
              <a:rPr sz="2400" dirty="0">
                <a:solidFill>
                  <a:srgbClr val="FFFFFF"/>
                </a:solidFill>
                <a:latin typeface="Arial"/>
                <a:cs typeface="Arial"/>
              </a:rPr>
              <a:t>Stem cell can make a decision to self-renew or </a:t>
            </a:r>
            <a:r>
              <a:rPr sz="2400" spc="-5" dirty="0">
                <a:solidFill>
                  <a:srgbClr val="FFFFFF"/>
                </a:solidFill>
                <a:latin typeface="Arial"/>
                <a:cs typeface="Arial"/>
              </a:rPr>
              <a:t>differentiate </a:t>
            </a:r>
            <a:r>
              <a:rPr sz="2400" dirty="0">
                <a:solidFill>
                  <a:srgbClr val="FFFFFF"/>
                </a:solidFill>
                <a:latin typeface="Arial"/>
                <a:cs typeface="Arial"/>
              </a:rPr>
              <a:t>based on the</a:t>
            </a:r>
            <a:r>
              <a:rPr sz="2400" spc="-285" dirty="0">
                <a:solidFill>
                  <a:srgbClr val="FFFFFF"/>
                </a:solidFill>
                <a:latin typeface="Arial"/>
                <a:cs typeface="Arial"/>
              </a:rPr>
              <a:t> </a:t>
            </a:r>
            <a:r>
              <a:rPr sz="2400" dirty="0" smtClean="0">
                <a:solidFill>
                  <a:srgbClr val="FFFFFF"/>
                </a:solidFill>
                <a:latin typeface="Arial"/>
                <a:cs typeface="Arial"/>
              </a:rPr>
              <a:t>individual</a:t>
            </a:r>
            <a:r>
              <a:rPr lang="en-US" sz="2400" dirty="0" smtClean="0">
                <a:latin typeface="Arial"/>
                <a:cs typeface="Arial"/>
              </a:rPr>
              <a:t> </a:t>
            </a:r>
            <a:r>
              <a:rPr sz="2400" dirty="0" smtClean="0">
                <a:solidFill>
                  <a:srgbClr val="FFFFFF"/>
                </a:solidFill>
                <a:latin typeface="Arial"/>
                <a:cs typeface="Arial"/>
              </a:rPr>
              <a:t>components</a:t>
            </a:r>
            <a:endParaRPr sz="2400" dirty="0">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2544" y="0"/>
            <a:ext cx="8788908" cy="172973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88898" y="125933"/>
            <a:ext cx="8096884" cy="1245235"/>
          </a:xfrm>
          <a:prstGeom prst="rect">
            <a:avLst/>
          </a:prstGeom>
        </p:spPr>
        <p:txBody>
          <a:bodyPr vert="horz" wrap="square" lIns="0" tIns="12065" rIns="0" bIns="0" rtlCol="0">
            <a:spAutoFit/>
          </a:bodyPr>
          <a:lstStyle/>
          <a:p>
            <a:pPr marL="12700" marR="5080">
              <a:lnSpc>
                <a:spcPct val="100000"/>
              </a:lnSpc>
              <a:spcBef>
                <a:spcPts val="95"/>
              </a:spcBef>
            </a:pPr>
            <a:r>
              <a:rPr spc="-5" dirty="0">
                <a:latin typeface="Arial"/>
                <a:cs typeface="Arial"/>
              </a:rPr>
              <a:t>Embryonic stem cells </a:t>
            </a:r>
            <a:r>
              <a:rPr dirty="0">
                <a:latin typeface="Arial"/>
                <a:cs typeface="Arial"/>
              </a:rPr>
              <a:t>in </a:t>
            </a:r>
            <a:r>
              <a:rPr spc="-10" dirty="0">
                <a:latin typeface="Arial"/>
                <a:cs typeface="Arial"/>
              </a:rPr>
              <a:t>the </a:t>
            </a:r>
            <a:r>
              <a:rPr spc="-5" dirty="0">
                <a:latin typeface="Arial"/>
                <a:cs typeface="Arial"/>
              </a:rPr>
              <a:t>dish:  How do we culture ES cells?</a:t>
            </a:r>
          </a:p>
        </p:txBody>
      </p:sp>
      <p:sp>
        <p:nvSpPr>
          <p:cNvPr id="5" name="object 5"/>
          <p:cNvSpPr txBox="1"/>
          <p:nvPr/>
        </p:nvSpPr>
        <p:spPr>
          <a:xfrm>
            <a:off x="609600" y="2438400"/>
            <a:ext cx="11201400" cy="3706784"/>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00C5BA"/>
                </a:solidFill>
                <a:latin typeface="Wingdings 2"/>
                <a:cs typeface="Wingdings 2"/>
              </a:rPr>
              <a:t></a:t>
            </a:r>
            <a:r>
              <a:rPr sz="2000" spc="5" dirty="0">
                <a:solidFill>
                  <a:srgbClr val="00C5BA"/>
                </a:solidFill>
                <a:latin typeface="Times New Roman"/>
                <a:cs typeface="Times New Roman"/>
              </a:rPr>
              <a:t> </a:t>
            </a:r>
            <a:r>
              <a:rPr sz="2400" dirty="0">
                <a:solidFill>
                  <a:srgbClr val="FFFFFF"/>
                </a:solidFill>
                <a:latin typeface="Arial"/>
                <a:cs typeface="Arial"/>
              </a:rPr>
              <a:t>There are THOUSANDS of HUMAN embryonic stem cells growing in this circular</a:t>
            </a:r>
            <a:r>
              <a:rPr sz="2400" spc="-290" dirty="0">
                <a:solidFill>
                  <a:srgbClr val="FFFFFF"/>
                </a:solidFill>
                <a:latin typeface="Arial"/>
                <a:cs typeface="Arial"/>
              </a:rPr>
              <a:t> </a:t>
            </a:r>
            <a:r>
              <a:rPr sz="2400" spc="-20" dirty="0">
                <a:solidFill>
                  <a:srgbClr val="FFFFFF"/>
                </a:solidFill>
                <a:latin typeface="Arial"/>
                <a:cs typeface="Arial"/>
              </a:rPr>
              <a:t>colony.</a:t>
            </a:r>
            <a:endParaRPr sz="2400" dirty="0">
              <a:latin typeface="Arial"/>
              <a:cs typeface="Arial"/>
            </a:endParaRPr>
          </a:p>
          <a:p>
            <a:pPr marL="355600" marR="506095">
              <a:lnSpc>
                <a:spcPct val="100000"/>
              </a:lnSpc>
              <a:spcBef>
                <a:spcPts val="5"/>
              </a:spcBef>
            </a:pPr>
            <a:r>
              <a:rPr sz="2400" dirty="0">
                <a:solidFill>
                  <a:srgbClr val="FFFFFF"/>
                </a:solidFill>
                <a:latin typeface="Arial"/>
                <a:cs typeface="Arial"/>
              </a:rPr>
              <a:t>The HUMAN embryonic stem cells are grown on top of MOUSE fibroblast</a:t>
            </a:r>
            <a:r>
              <a:rPr sz="2400" spc="-220" dirty="0">
                <a:solidFill>
                  <a:srgbClr val="FFFFFF"/>
                </a:solidFill>
                <a:latin typeface="Arial"/>
                <a:cs typeface="Arial"/>
              </a:rPr>
              <a:t> </a:t>
            </a:r>
            <a:r>
              <a:rPr sz="2400" spc="5" dirty="0">
                <a:solidFill>
                  <a:srgbClr val="FFFFFF"/>
                </a:solidFill>
                <a:latin typeface="Arial"/>
                <a:cs typeface="Arial"/>
              </a:rPr>
              <a:t>cells—the  </a:t>
            </a:r>
            <a:r>
              <a:rPr sz="2400" dirty="0">
                <a:solidFill>
                  <a:srgbClr val="FFFFFF"/>
                </a:solidFill>
                <a:latin typeface="Arial"/>
                <a:cs typeface="Arial"/>
              </a:rPr>
              <a:t>elongated cells—which provide essential</a:t>
            </a:r>
            <a:r>
              <a:rPr sz="2400" spc="-114" dirty="0">
                <a:solidFill>
                  <a:srgbClr val="FFFFFF"/>
                </a:solidFill>
                <a:latin typeface="Arial"/>
                <a:cs typeface="Arial"/>
              </a:rPr>
              <a:t> </a:t>
            </a:r>
            <a:r>
              <a:rPr sz="2400" dirty="0">
                <a:solidFill>
                  <a:srgbClr val="FFFFFF"/>
                </a:solidFill>
                <a:latin typeface="Arial"/>
                <a:cs typeface="Arial"/>
              </a:rPr>
              <a:t>nutrients.</a:t>
            </a:r>
            <a:endParaRPr sz="2400" dirty="0">
              <a:latin typeface="Arial"/>
              <a:cs typeface="Arial"/>
            </a:endParaRPr>
          </a:p>
          <a:p>
            <a:pPr>
              <a:lnSpc>
                <a:spcPct val="100000"/>
              </a:lnSpc>
            </a:pPr>
            <a:endParaRPr sz="2400" dirty="0">
              <a:latin typeface="Arial"/>
              <a:cs typeface="Arial"/>
            </a:endParaRPr>
          </a:p>
          <a:p>
            <a:pPr>
              <a:lnSpc>
                <a:spcPct val="100000"/>
              </a:lnSpc>
              <a:spcBef>
                <a:spcPts val="15"/>
              </a:spcBef>
            </a:pPr>
            <a:endParaRPr sz="2400" dirty="0">
              <a:latin typeface="Arial"/>
              <a:cs typeface="Arial"/>
            </a:endParaRPr>
          </a:p>
          <a:p>
            <a:pPr marL="355600" marR="149860" indent="-343535">
              <a:lnSpc>
                <a:spcPct val="100000"/>
              </a:lnSpc>
            </a:pPr>
            <a:r>
              <a:rPr sz="2400" dirty="0">
                <a:solidFill>
                  <a:srgbClr val="00C5BA"/>
                </a:solidFill>
                <a:latin typeface="Wingdings 2"/>
                <a:cs typeface="Wingdings 2"/>
              </a:rPr>
              <a:t></a:t>
            </a:r>
            <a:r>
              <a:rPr sz="2400" dirty="0">
                <a:solidFill>
                  <a:srgbClr val="00C5BA"/>
                </a:solidFill>
                <a:latin typeface="Times New Roman"/>
                <a:cs typeface="Times New Roman"/>
              </a:rPr>
              <a:t> </a:t>
            </a:r>
            <a:r>
              <a:rPr sz="2400" dirty="0">
                <a:solidFill>
                  <a:srgbClr val="FFFFFF"/>
                </a:solidFill>
                <a:latin typeface="Arial"/>
                <a:cs typeface="Arial"/>
              </a:rPr>
              <a:t>When we culture embryonic stem cells, we are </a:t>
            </a:r>
            <a:r>
              <a:rPr sz="2400" spc="-5" dirty="0">
                <a:solidFill>
                  <a:srgbClr val="FFFFFF"/>
                </a:solidFill>
                <a:latin typeface="Arial"/>
                <a:cs typeface="Arial"/>
              </a:rPr>
              <a:t>trying </a:t>
            </a:r>
            <a:r>
              <a:rPr sz="2400" dirty="0">
                <a:solidFill>
                  <a:srgbClr val="FFFFFF"/>
                </a:solidFill>
                <a:latin typeface="Arial"/>
                <a:cs typeface="Arial"/>
              </a:rPr>
              <a:t>to stop the majority of the colony  from </a:t>
            </a:r>
            <a:r>
              <a:rPr sz="2400" spc="-5" dirty="0">
                <a:solidFill>
                  <a:srgbClr val="FFFFFF"/>
                </a:solidFill>
                <a:latin typeface="Arial"/>
                <a:cs typeface="Arial"/>
              </a:rPr>
              <a:t>differentiating </a:t>
            </a:r>
            <a:r>
              <a:rPr sz="2400" dirty="0">
                <a:solidFill>
                  <a:srgbClr val="FFFFFF"/>
                </a:solidFill>
                <a:latin typeface="Arial"/>
                <a:cs typeface="Arial"/>
              </a:rPr>
              <a:t>so that we can maintain a pure population of proliferating</a:t>
            </a:r>
            <a:r>
              <a:rPr sz="2400" spc="-190" dirty="0">
                <a:solidFill>
                  <a:srgbClr val="FFFFFF"/>
                </a:solidFill>
                <a:latin typeface="Arial"/>
                <a:cs typeface="Arial"/>
              </a:rPr>
              <a:t> </a:t>
            </a:r>
            <a:r>
              <a:rPr sz="2400" dirty="0">
                <a:solidFill>
                  <a:srgbClr val="FFFFFF"/>
                </a:solidFill>
                <a:latin typeface="Arial"/>
                <a:cs typeface="Arial"/>
              </a:rPr>
              <a:t>embryonic  stem cells. This is so we </a:t>
            </a:r>
            <a:r>
              <a:rPr sz="2400" spc="-5" dirty="0">
                <a:solidFill>
                  <a:srgbClr val="FFFFFF"/>
                </a:solidFill>
                <a:latin typeface="Arial"/>
                <a:cs typeface="Arial"/>
              </a:rPr>
              <a:t>have </a:t>
            </a:r>
            <a:r>
              <a:rPr sz="2400" dirty="0">
                <a:solidFill>
                  <a:srgbClr val="FFFFFF"/>
                </a:solidFill>
                <a:latin typeface="Arial"/>
                <a:cs typeface="Arial"/>
              </a:rPr>
              <a:t>a continuing supply for research</a:t>
            </a:r>
            <a:r>
              <a:rPr sz="2400" spc="-235" dirty="0">
                <a:solidFill>
                  <a:srgbClr val="FFFFFF"/>
                </a:solidFill>
                <a:latin typeface="Arial"/>
                <a:cs typeface="Arial"/>
              </a:rPr>
              <a:t> </a:t>
            </a:r>
            <a:r>
              <a:rPr sz="2400" spc="5" dirty="0">
                <a:solidFill>
                  <a:srgbClr val="FFFFFF"/>
                </a:solidFill>
                <a:latin typeface="Arial"/>
                <a:cs typeface="Arial"/>
              </a:rPr>
              <a:t>purposes.</a:t>
            </a:r>
            <a:endParaRPr sz="2400" dirty="0">
              <a:latin typeface="Arial"/>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03804" y="1074419"/>
            <a:ext cx="5945123" cy="519074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2544" y="556259"/>
            <a:ext cx="4747259" cy="117348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88898" y="736218"/>
            <a:ext cx="4057650" cy="635000"/>
          </a:xfrm>
          <a:prstGeom prst="rect">
            <a:avLst/>
          </a:prstGeom>
        </p:spPr>
        <p:txBody>
          <a:bodyPr vert="horz" wrap="square" lIns="0" tIns="12065" rIns="0" bIns="0" rtlCol="0">
            <a:spAutoFit/>
          </a:bodyPr>
          <a:lstStyle/>
          <a:p>
            <a:pPr marL="12700">
              <a:lnSpc>
                <a:spcPct val="100000"/>
              </a:lnSpc>
              <a:spcBef>
                <a:spcPts val="95"/>
              </a:spcBef>
            </a:pPr>
            <a:r>
              <a:rPr spc="-5" dirty="0">
                <a:latin typeface="Arial"/>
                <a:cs typeface="Arial"/>
              </a:rPr>
              <a:t>Culture</a:t>
            </a:r>
            <a:r>
              <a:rPr spc="-65" dirty="0">
                <a:latin typeface="Arial"/>
                <a:cs typeface="Arial"/>
              </a:rPr>
              <a:t> </a:t>
            </a:r>
            <a:r>
              <a:rPr spc="-5" dirty="0">
                <a:latin typeface="Arial"/>
                <a:cs typeface="Arial"/>
              </a:rPr>
              <a:t>methods</a:t>
            </a:r>
          </a:p>
        </p:txBody>
      </p:sp>
      <p:sp>
        <p:nvSpPr>
          <p:cNvPr id="5" name="object 5"/>
          <p:cNvSpPr txBox="1"/>
          <p:nvPr/>
        </p:nvSpPr>
        <p:spPr>
          <a:xfrm>
            <a:off x="888898" y="2971799"/>
            <a:ext cx="10373360" cy="1923604"/>
          </a:xfrm>
          <a:prstGeom prst="rect">
            <a:avLst/>
          </a:prstGeom>
        </p:spPr>
        <p:txBody>
          <a:bodyPr vert="horz" wrap="square" lIns="0" tIns="149860" rIns="0" bIns="0" rtlCol="0">
            <a:spAutoFit/>
          </a:bodyPr>
          <a:lstStyle/>
          <a:p>
            <a:pPr marL="12700">
              <a:lnSpc>
                <a:spcPct val="100000"/>
              </a:lnSpc>
              <a:spcBef>
                <a:spcPts val="1180"/>
              </a:spcBef>
            </a:pPr>
            <a:r>
              <a:rPr sz="2400" dirty="0">
                <a:solidFill>
                  <a:srgbClr val="00C5BA"/>
                </a:solidFill>
                <a:latin typeface="Wingdings 2"/>
                <a:cs typeface="Wingdings 2"/>
              </a:rPr>
              <a:t></a:t>
            </a:r>
            <a:r>
              <a:rPr sz="2400" dirty="0">
                <a:solidFill>
                  <a:srgbClr val="00C5BA"/>
                </a:solidFill>
                <a:latin typeface="Times New Roman"/>
                <a:cs typeface="Times New Roman"/>
              </a:rPr>
              <a:t> </a:t>
            </a:r>
            <a:r>
              <a:rPr sz="2400" dirty="0">
                <a:solidFill>
                  <a:srgbClr val="FFFFFF"/>
                </a:solidFill>
                <a:latin typeface="Arial"/>
                <a:cs typeface="Arial"/>
              </a:rPr>
              <a:t>Cells are cultured in plastic petri dishes or</a:t>
            </a:r>
            <a:r>
              <a:rPr sz="2400" spc="-225" dirty="0">
                <a:solidFill>
                  <a:srgbClr val="FFFFFF"/>
                </a:solidFill>
                <a:latin typeface="Arial"/>
                <a:cs typeface="Arial"/>
              </a:rPr>
              <a:t> </a:t>
            </a:r>
            <a:r>
              <a:rPr sz="2400" dirty="0" smtClean="0">
                <a:solidFill>
                  <a:srgbClr val="FFFFFF"/>
                </a:solidFill>
                <a:latin typeface="Arial"/>
                <a:cs typeface="Arial"/>
              </a:rPr>
              <a:t>plates</a:t>
            </a:r>
            <a:endParaRPr lang="en-US" sz="2400" dirty="0" smtClean="0">
              <a:solidFill>
                <a:srgbClr val="FFFFFF"/>
              </a:solidFill>
              <a:latin typeface="Arial"/>
              <a:cs typeface="Arial"/>
            </a:endParaRPr>
          </a:p>
          <a:p>
            <a:pPr marL="12700">
              <a:lnSpc>
                <a:spcPct val="100000"/>
              </a:lnSpc>
              <a:spcBef>
                <a:spcPts val="1180"/>
              </a:spcBef>
            </a:pPr>
            <a:endParaRPr sz="2400" dirty="0">
              <a:latin typeface="Arial"/>
              <a:cs typeface="Arial"/>
            </a:endParaRPr>
          </a:p>
          <a:p>
            <a:pPr marL="355600" marR="399415" indent="-342900">
              <a:lnSpc>
                <a:spcPct val="100000"/>
              </a:lnSpc>
              <a:spcBef>
                <a:spcPts val="1080"/>
              </a:spcBef>
            </a:pPr>
            <a:r>
              <a:rPr sz="2400" dirty="0">
                <a:solidFill>
                  <a:srgbClr val="00C5BA"/>
                </a:solidFill>
                <a:latin typeface="Wingdings 2"/>
                <a:cs typeface="Wingdings 2"/>
              </a:rPr>
              <a:t></a:t>
            </a:r>
            <a:r>
              <a:rPr sz="2400" dirty="0">
                <a:solidFill>
                  <a:srgbClr val="00C5BA"/>
                </a:solidFill>
                <a:latin typeface="Times New Roman"/>
                <a:cs typeface="Times New Roman"/>
              </a:rPr>
              <a:t> </a:t>
            </a:r>
            <a:r>
              <a:rPr sz="2400" spc="-5" dirty="0">
                <a:solidFill>
                  <a:srgbClr val="FFFFFF"/>
                </a:solidFill>
                <a:latin typeface="Arial"/>
                <a:cs typeface="Arial"/>
              </a:rPr>
              <a:t>Everything </a:t>
            </a:r>
            <a:r>
              <a:rPr sz="2400" dirty="0">
                <a:solidFill>
                  <a:srgbClr val="FFFFFF"/>
                </a:solidFill>
                <a:latin typeface="Arial"/>
                <a:cs typeface="Arial"/>
              </a:rPr>
              <a:t>is kept sterile, or closed </a:t>
            </a:r>
            <a:r>
              <a:rPr sz="2400" spc="-15" dirty="0">
                <a:solidFill>
                  <a:srgbClr val="FFFFFF"/>
                </a:solidFill>
                <a:latin typeface="Arial"/>
                <a:cs typeface="Arial"/>
              </a:rPr>
              <a:t>off </a:t>
            </a:r>
            <a:r>
              <a:rPr sz="2400" dirty="0">
                <a:solidFill>
                  <a:srgbClr val="FFFFFF"/>
                </a:solidFill>
                <a:latin typeface="Arial"/>
                <a:cs typeface="Arial"/>
              </a:rPr>
              <a:t>to the </a:t>
            </a:r>
            <a:r>
              <a:rPr sz="2400" spc="-25" dirty="0">
                <a:solidFill>
                  <a:srgbClr val="FFFFFF"/>
                </a:solidFill>
                <a:latin typeface="Arial"/>
                <a:cs typeface="Arial"/>
              </a:rPr>
              <a:t>air, </a:t>
            </a:r>
            <a:r>
              <a:rPr sz="2400" dirty="0">
                <a:solidFill>
                  <a:srgbClr val="FFFFFF"/>
                </a:solidFill>
                <a:latin typeface="Arial"/>
                <a:cs typeface="Arial"/>
              </a:rPr>
              <a:t>to prevent contamination by bacteria,  fungi, and</a:t>
            </a:r>
            <a:r>
              <a:rPr sz="2400" spc="-45" dirty="0">
                <a:solidFill>
                  <a:srgbClr val="FFFFFF"/>
                </a:solidFill>
                <a:latin typeface="Arial"/>
                <a:cs typeface="Arial"/>
              </a:rPr>
              <a:t> </a:t>
            </a:r>
            <a:r>
              <a:rPr sz="2400" dirty="0">
                <a:solidFill>
                  <a:srgbClr val="FFFFFF"/>
                </a:solidFill>
                <a:latin typeface="Arial"/>
                <a:cs typeface="Arial"/>
              </a:rPr>
              <a:t>viruses</a:t>
            </a:r>
            <a:r>
              <a:rPr sz="2400" dirty="0" smtClean="0">
                <a:solidFill>
                  <a:srgbClr val="FFFFFF"/>
                </a:solidFill>
                <a:latin typeface="Arial"/>
                <a:cs typeface="Arial"/>
              </a:rPr>
              <a:t>.</a:t>
            </a:r>
            <a:endParaRPr sz="2400" dirty="0">
              <a:latin typeface="Arial"/>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11506200" cy="3329116"/>
          </a:xfrm>
          <a:prstGeom prst="rect">
            <a:avLst/>
          </a:prstGeom>
        </p:spPr>
        <p:txBody>
          <a:bodyPr wrap="square">
            <a:spAutoFit/>
          </a:bodyPr>
          <a:lstStyle/>
          <a:p>
            <a:pPr marL="355600" marR="5080" indent="-342900">
              <a:lnSpc>
                <a:spcPct val="100000"/>
              </a:lnSpc>
              <a:spcBef>
                <a:spcPts val="1080"/>
              </a:spcBef>
              <a:buFont typeface="Wingdings 2"/>
              <a:buChar char=""/>
              <a:tabLst>
                <a:tab pos="4275455" algn="l"/>
              </a:tabLst>
            </a:pPr>
            <a:r>
              <a:rPr lang="en-US" sz="2400" dirty="0" smtClean="0">
                <a:solidFill>
                  <a:srgbClr val="FFFFFF"/>
                </a:solidFill>
                <a:latin typeface="Arial"/>
                <a:cs typeface="Arial"/>
              </a:rPr>
              <a:t>First, you coat a plate with a thin layer of gelatin, and let it set. Then, you pipette Mouse  Embryonic Feeder cells onto the gelatin, and let them </a:t>
            </a:r>
            <a:r>
              <a:rPr lang="en-US" sz="2400" spc="-20" dirty="0" smtClean="0">
                <a:solidFill>
                  <a:srgbClr val="FFFFFF"/>
                </a:solidFill>
                <a:latin typeface="Arial"/>
                <a:cs typeface="Arial"/>
              </a:rPr>
              <a:t>grow. </a:t>
            </a:r>
            <a:r>
              <a:rPr lang="en-US" sz="2400" spc="-5" dirty="0" smtClean="0">
                <a:solidFill>
                  <a:srgbClr val="FFFFFF"/>
                </a:solidFill>
                <a:latin typeface="Arial"/>
                <a:cs typeface="Arial"/>
              </a:rPr>
              <a:t>Next, </a:t>
            </a:r>
            <a:r>
              <a:rPr lang="en-US" sz="2400" dirty="0" smtClean="0">
                <a:solidFill>
                  <a:srgbClr val="FFFFFF"/>
                </a:solidFill>
                <a:latin typeface="Arial"/>
                <a:cs typeface="Arial"/>
              </a:rPr>
              <a:t>you thaw a </a:t>
            </a:r>
            <a:r>
              <a:rPr lang="en-US" sz="2400" spc="-5" dirty="0" smtClean="0">
                <a:solidFill>
                  <a:srgbClr val="FFFFFF"/>
                </a:solidFill>
                <a:latin typeface="Arial"/>
                <a:cs typeface="Arial"/>
              </a:rPr>
              <a:t>tube </a:t>
            </a:r>
            <a:r>
              <a:rPr lang="en-US" sz="2400" dirty="0" smtClean="0">
                <a:solidFill>
                  <a:srgbClr val="FFFFFF"/>
                </a:solidFill>
                <a:latin typeface="Arial"/>
                <a:cs typeface="Arial"/>
              </a:rPr>
              <a:t>of  human embryonic stem</a:t>
            </a:r>
            <a:r>
              <a:rPr lang="en-US" sz="2400" spc="-55" dirty="0" smtClean="0">
                <a:solidFill>
                  <a:srgbClr val="FFFFFF"/>
                </a:solidFill>
                <a:latin typeface="Arial"/>
                <a:cs typeface="Arial"/>
              </a:rPr>
              <a:t> </a:t>
            </a:r>
            <a:r>
              <a:rPr lang="en-US" sz="2400" dirty="0" smtClean="0">
                <a:solidFill>
                  <a:srgbClr val="FFFFFF"/>
                </a:solidFill>
                <a:latin typeface="Arial"/>
                <a:cs typeface="Arial"/>
              </a:rPr>
              <a:t>cells,</a:t>
            </a:r>
            <a:r>
              <a:rPr lang="en-US" sz="2400" spc="-10" dirty="0" smtClean="0">
                <a:solidFill>
                  <a:srgbClr val="FFFFFF"/>
                </a:solidFill>
                <a:latin typeface="Arial"/>
                <a:cs typeface="Arial"/>
              </a:rPr>
              <a:t> </a:t>
            </a:r>
            <a:r>
              <a:rPr lang="en-US" sz="2400" dirty="0" smtClean="0">
                <a:solidFill>
                  <a:srgbClr val="FFFFFF"/>
                </a:solidFill>
                <a:latin typeface="Arial"/>
                <a:cs typeface="Arial"/>
              </a:rPr>
              <a:t>and take the tube of cells underneath a </a:t>
            </a:r>
            <a:r>
              <a:rPr lang="en-US" sz="2400" spc="-5" dirty="0" smtClean="0">
                <a:solidFill>
                  <a:srgbClr val="FFFFFF"/>
                </a:solidFill>
                <a:latin typeface="Arial"/>
                <a:cs typeface="Arial"/>
              </a:rPr>
              <a:t>fume </a:t>
            </a:r>
            <a:r>
              <a:rPr lang="en-US" sz="2400" dirty="0" smtClean="0">
                <a:solidFill>
                  <a:srgbClr val="FFFFFF"/>
                </a:solidFill>
                <a:latin typeface="Arial"/>
                <a:cs typeface="Arial"/>
              </a:rPr>
              <a:t>hood. The</a:t>
            </a:r>
            <a:r>
              <a:rPr lang="en-US" sz="2400" spc="-229" dirty="0" smtClean="0">
                <a:solidFill>
                  <a:srgbClr val="FFFFFF"/>
                </a:solidFill>
                <a:latin typeface="Arial"/>
                <a:cs typeface="Arial"/>
              </a:rPr>
              <a:t> </a:t>
            </a:r>
            <a:r>
              <a:rPr lang="en-US" sz="2400" dirty="0" smtClean="0">
                <a:solidFill>
                  <a:srgbClr val="FFFFFF"/>
                </a:solidFill>
                <a:latin typeface="Arial"/>
                <a:cs typeface="Arial"/>
              </a:rPr>
              <a:t>air  </a:t>
            </a:r>
            <a:r>
              <a:rPr lang="en-US" sz="2400" spc="-5" dirty="0" smtClean="0">
                <a:solidFill>
                  <a:srgbClr val="FFFFFF"/>
                </a:solidFill>
                <a:latin typeface="Arial"/>
                <a:cs typeface="Arial"/>
              </a:rPr>
              <a:t>in here is </a:t>
            </a:r>
            <a:r>
              <a:rPr lang="en-US" sz="2400" dirty="0" smtClean="0">
                <a:solidFill>
                  <a:srgbClr val="FFFFFF"/>
                </a:solidFill>
                <a:latin typeface="Arial"/>
                <a:cs typeface="Arial"/>
              </a:rPr>
              <a:t>constantly filtered so </a:t>
            </a:r>
            <a:r>
              <a:rPr lang="en-US" sz="2400" spc="-15" dirty="0" smtClean="0">
                <a:solidFill>
                  <a:srgbClr val="FFFFFF"/>
                </a:solidFill>
                <a:latin typeface="Arial"/>
                <a:cs typeface="Arial"/>
              </a:rPr>
              <a:t>it’s </a:t>
            </a:r>
            <a:r>
              <a:rPr lang="en-US" sz="2400" dirty="0" smtClean="0">
                <a:solidFill>
                  <a:srgbClr val="FFFFFF"/>
                </a:solidFill>
                <a:latin typeface="Arial"/>
                <a:cs typeface="Arial"/>
              </a:rPr>
              <a:t>for the most part</a:t>
            </a:r>
            <a:r>
              <a:rPr lang="en-US" sz="2400" spc="-160" dirty="0" smtClean="0">
                <a:solidFill>
                  <a:srgbClr val="FFFFFF"/>
                </a:solidFill>
                <a:latin typeface="Arial"/>
                <a:cs typeface="Arial"/>
              </a:rPr>
              <a:t> </a:t>
            </a:r>
            <a:r>
              <a:rPr lang="en-US" sz="2400" dirty="0" smtClean="0">
                <a:solidFill>
                  <a:srgbClr val="FFFFFF"/>
                </a:solidFill>
                <a:latin typeface="Arial"/>
                <a:cs typeface="Arial"/>
              </a:rPr>
              <a:t>sterile</a:t>
            </a:r>
          </a:p>
          <a:p>
            <a:pPr marL="355600" marR="5080" indent="-342900">
              <a:lnSpc>
                <a:spcPct val="100000"/>
              </a:lnSpc>
              <a:spcBef>
                <a:spcPts val="1080"/>
              </a:spcBef>
              <a:buFont typeface="Wingdings 2"/>
              <a:buChar char=""/>
              <a:tabLst>
                <a:tab pos="4275455" algn="l"/>
              </a:tabLst>
            </a:pPr>
            <a:endParaRPr lang="en-US" sz="2400" dirty="0" smtClean="0">
              <a:latin typeface="Arial"/>
              <a:cs typeface="Arial"/>
            </a:endParaRPr>
          </a:p>
          <a:p>
            <a:pPr marL="12700">
              <a:lnSpc>
                <a:spcPct val="100000"/>
              </a:lnSpc>
              <a:spcBef>
                <a:spcPts val="1080"/>
              </a:spcBef>
            </a:pPr>
            <a:r>
              <a:rPr lang="en-US" sz="2400" dirty="0" smtClean="0">
                <a:solidFill>
                  <a:srgbClr val="00C5BA"/>
                </a:solidFill>
                <a:latin typeface="Wingdings 2"/>
                <a:cs typeface="Wingdings 2"/>
              </a:rPr>
              <a:t></a:t>
            </a:r>
            <a:r>
              <a:rPr lang="en-US" sz="2400" dirty="0" smtClean="0">
                <a:solidFill>
                  <a:srgbClr val="00C5BA"/>
                </a:solidFill>
                <a:latin typeface="Times New Roman"/>
                <a:cs typeface="Times New Roman"/>
              </a:rPr>
              <a:t> </a:t>
            </a:r>
            <a:r>
              <a:rPr lang="en-US" sz="2400" dirty="0" smtClean="0">
                <a:solidFill>
                  <a:srgbClr val="FFFFFF"/>
                </a:solidFill>
                <a:latin typeface="Arial"/>
                <a:cs typeface="Arial"/>
              </a:rPr>
              <a:t>Then </a:t>
            </a:r>
            <a:r>
              <a:rPr lang="en-US" sz="2400" spc="-20" dirty="0" smtClean="0">
                <a:solidFill>
                  <a:srgbClr val="FFFFFF"/>
                </a:solidFill>
                <a:latin typeface="Arial"/>
                <a:cs typeface="Arial"/>
              </a:rPr>
              <a:t>TO </a:t>
            </a:r>
            <a:r>
              <a:rPr lang="en-US" sz="2400" dirty="0" smtClean="0">
                <a:solidFill>
                  <a:srgbClr val="FFFFFF"/>
                </a:solidFill>
                <a:latin typeface="Arial"/>
                <a:cs typeface="Arial"/>
              </a:rPr>
              <a:t>the plate </a:t>
            </a:r>
            <a:r>
              <a:rPr lang="en-US" sz="2400" spc="-5" dirty="0" smtClean="0">
                <a:solidFill>
                  <a:srgbClr val="FFFFFF"/>
                </a:solidFill>
                <a:latin typeface="Arial"/>
                <a:cs typeface="Arial"/>
              </a:rPr>
              <a:t>you </a:t>
            </a:r>
            <a:r>
              <a:rPr lang="en-US" sz="2400" dirty="0" smtClean="0">
                <a:solidFill>
                  <a:srgbClr val="FFFFFF"/>
                </a:solidFill>
                <a:latin typeface="Arial"/>
                <a:cs typeface="Arial"/>
              </a:rPr>
              <a:t>add a specific culture media, the liquid solution that the cells</a:t>
            </a:r>
            <a:r>
              <a:rPr lang="en-US" sz="2400" spc="-320" dirty="0" smtClean="0">
                <a:solidFill>
                  <a:srgbClr val="FFFFFF"/>
                </a:solidFill>
                <a:latin typeface="Arial"/>
                <a:cs typeface="Arial"/>
              </a:rPr>
              <a:t> </a:t>
            </a:r>
            <a:r>
              <a:rPr lang="en-US" sz="2400" dirty="0" smtClean="0">
                <a:solidFill>
                  <a:srgbClr val="FFFFFF"/>
                </a:solidFill>
                <a:latin typeface="Arial"/>
                <a:cs typeface="Arial"/>
              </a:rPr>
              <a:t>need</a:t>
            </a:r>
            <a:r>
              <a:rPr lang="en-US" sz="2400" dirty="0">
                <a:latin typeface="Arial"/>
                <a:cs typeface="Arial"/>
              </a:rPr>
              <a:t> </a:t>
            </a:r>
            <a:r>
              <a:rPr lang="en-US" sz="2400" dirty="0" smtClean="0">
                <a:solidFill>
                  <a:srgbClr val="FFFFFF"/>
                </a:solidFill>
                <a:latin typeface="Arial"/>
                <a:cs typeface="Arial"/>
              </a:rPr>
              <a:t>and take</a:t>
            </a:r>
            <a:r>
              <a:rPr lang="en-US" sz="2400" spc="-50" dirty="0" smtClean="0">
                <a:solidFill>
                  <a:srgbClr val="FFFFFF"/>
                </a:solidFill>
                <a:latin typeface="Arial"/>
                <a:cs typeface="Arial"/>
              </a:rPr>
              <a:t> </a:t>
            </a:r>
            <a:r>
              <a:rPr lang="en-US" sz="2400" dirty="0" smtClean="0">
                <a:solidFill>
                  <a:srgbClr val="FFFFFF"/>
                </a:solidFill>
                <a:latin typeface="Arial"/>
                <a:cs typeface="Arial"/>
              </a:rPr>
              <a:t>nutrients.</a:t>
            </a:r>
            <a:endParaRPr lang="en-US" sz="2400" dirty="0">
              <a:latin typeface="Arial"/>
              <a:cs typeface="Arial"/>
            </a:endParaRPr>
          </a:p>
        </p:txBody>
      </p:sp>
      <p:sp>
        <p:nvSpPr>
          <p:cNvPr id="3" name="Rectangle 2"/>
          <p:cNvSpPr/>
          <p:nvPr/>
        </p:nvSpPr>
        <p:spPr>
          <a:xfrm>
            <a:off x="381000" y="4267200"/>
            <a:ext cx="11201400" cy="1787669"/>
          </a:xfrm>
          <a:prstGeom prst="rect">
            <a:avLst/>
          </a:prstGeom>
        </p:spPr>
        <p:txBody>
          <a:bodyPr wrap="square">
            <a:spAutoFit/>
          </a:bodyPr>
          <a:lstStyle/>
          <a:p>
            <a:pPr marL="299085" marR="390525" indent="-287020">
              <a:lnSpc>
                <a:spcPct val="80000"/>
              </a:lnSpc>
              <a:spcBef>
                <a:spcPts val="620"/>
              </a:spcBef>
              <a:buClr>
                <a:srgbClr val="00C5BA"/>
              </a:buClr>
              <a:buFont typeface="Courier New"/>
              <a:buChar char="o"/>
              <a:tabLst>
                <a:tab pos="299720" algn="l"/>
              </a:tabLst>
            </a:pPr>
            <a:r>
              <a:rPr lang="en-US" sz="2400" spc="-125" dirty="0" smtClean="0">
                <a:solidFill>
                  <a:srgbClr val="FFFFFF"/>
                </a:solidFill>
                <a:latin typeface="Arial"/>
                <a:cs typeface="Arial"/>
              </a:rPr>
              <a:t>To </a:t>
            </a:r>
            <a:r>
              <a:rPr lang="en-US" sz="2400" spc="-5" dirty="0" smtClean="0">
                <a:solidFill>
                  <a:srgbClr val="FFFFFF"/>
                </a:solidFill>
                <a:latin typeface="Arial"/>
                <a:cs typeface="Arial"/>
              </a:rPr>
              <a:t>make this media, you add a culture solution at the correct pH for </a:t>
            </a:r>
            <a:r>
              <a:rPr lang="en-US" sz="2400" dirty="0" smtClean="0">
                <a:solidFill>
                  <a:srgbClr val="FFFFFF"/>
                </a:solidFill>
                <a:latin typeface="Arial"/>
                <a:cs typeface="Arial"/>
              </a:rPr>
              <a:t>cells </a:t>
            </a:r>
            <a:r>
              <a:rPr lang="en-US" sz="2400" spc="-5" dirty="0" smtClean="0">
                <a:solidFill>
                  <a:srgbClr val="FFFFFF"/>
                </a:solidFill>
                <a:latin typeface="Arial"/>
                <a:cs typeface="Arial"/>
              </a:rPr>
              <a:t>that also  contains a </a:t>
            </a:r>
            <a:r>
              <a:rPr lang="en-US" sz="2400" dirty="0" smtClean="0">
                <a:solidFill>
                  <a:srgbClr val="FFFFFF"/>
                </a:solidFill>
                <a:latin typeface="Arial"/>
                <a:cs typeface="Arial"/>
              </a:rPr>
              <a:t>color-changing </a:t>
            </a:r>
            <a:r>
              <a:rPr lang="en-US" sz="2400" spc="-5" dirty="0" smtClean="0">
                <a:solidFill>
                  <a:srgbClr val="FFFFFF"/>
                </a:solidFill>
                <a:latin typeface="Arial"/>
                <a:cs typeface="Arial"/>
              </a:rPr>
              <a:t>pH </a:t>
            </a:r>
            <a:r>
              <a:rPr lang="en-US" sz="2400" spc="-15" dirty="0" smtClean="0">
                <a:solidFill>
                  <a:srgbClr val="FFFFFF"/>
                </a:solidFill>
                <a:latin typeface="Arial"/>
                <a:cs typeface="Arial"/>
              </a:rPr>
              <a:t>indicator. </a:t>
            </a:r>
            <a:r>
              <a:rPr lang="en-US" sz="2400" spc="-5" dirty="0" smtClean="0">
                <a:solidFill>
                  <a:srgbClr val="FFFFFF"/>
                </a:solidFill>
                <a:latin typeface="Arial"/>
                <a:cs typeface="Arial"/>
              </a:rPr>
              <a:t>Then you add a serum</a:t>
            </a:r>
            <a:r>
              <a:rPr lang="en-US" sz="2400" spc="35" dirty="0" smtClean="0">
                <a:solidFill>
                  <a:srgbClr val="FFFFFF"/>
                </a:solidFill>
                <a:latin typeface="Arial"/>
                <a:cs typeface="Arial"/>
              </a:rPr>
              <a:t> </a:t>
            </a:r>
            <a:r>
              <a:rPr lang="en-US" sz="2400" spc="-15" dirty="0" smtClean="0">
                <a:solidFill>
                  <a:srgbClr val="FFFFFF"/>
                </a:solidFill>
                <a:latin typeface="Arial"/>
                <a:cs typeface="Arial"/>
              </a:rPr>
              <a:t>replacer</a:t>
            </a:r>
          </a:p>
          <a:p>
            <a:pPr marL="299085" marR="390525" indent="-287020">
              <a:lnSpc>
                <a:spcPct val="80000"/>
              </a:lnSpc>
              <a:spcBef>
                <a:spcPts val="620"/>
              </a:spcBef>
              <a:buClr>
                <a:srgbClr val="00C5BA"/>
              </a:buClr>
              <a:tabLst>
                <a:tab pos="299720" algn="l"/>
              </a:tabLst>
            </a:pPr>
            <a:endParaRPr lang="en-US" sz="2400" dirty="0" smtClean="0">
              <a:latin typeface="Arial"/>
              <a:cs typeface="Arial"/>
            </a:endParaRPr>
          </a:p>
          <a:p>
            <a:pPr marL="299085" marR="654685" indent="-287020">
              <a:lnSpc>
                <a:spcPct val="80000"/>
              </a:lnSpc>
              <a:spcBef>
                <a:spcPts val="1130"/>
              </a:spcBef>
              <a:buClr>
                <a:srgbClr val="00C5BA"/>
              </a:buClr>
              <a:buFont typeface="Courier New"/>
              <a:buChar char="o"/>
              <a:tabLst>
                <a:tab pos="299720" algn="l"/>
              </a:tabLst>
            </a:pPr>
            <a:r>
              <a:rPr lang="en-US" sz="2400" spc="-5" dirty="0" smtClean="0">
                <a:solidFill>
                  <a:srgbClr val="FFFFFF"/>
                </a:solidFill>
                <a:latin typeface="Arial"/>
                <a:cs typeface="Arial"/>
              </a:rPr>
              <a:t>Next you add essential and </a:t>
            </a:r>
            <a:r>
              <a:rPr lang="en-US" sz="2400" dirty="0" smtClean="0">
                <a:solidFill>
                  <a:srgbClr val="FFFFFF"/>
                </a:solidFill>
                <a:latin typeface="Arial"/>
                <a:cs typeface="Arial"/>
              </a:rPr>
              <a:t>non-essential </a:t>
            </a:r>
            <a:r>
              <a:rPr lang="en-US" sz="2400" spc="-5" dirty="0" smtClean="0">
                <a:solidFill>
                  <a:srgbClr val="FFFFFF"/>
                </a:solidFill>
                <a:latin typeface="Arial"/>
                <a:cs typeface="Arial"/>
              </a:rPr>
              <a:t>amino acids AND a growth factor that  promotes</a:t>
            </a:r>
            <a:r>
              <a:rPr lang="en-US" sz="2400" spc="25" dirty="0" smtClean="0">
                <a:solidFill>
                  <a:srgbClr val="FFFFFF"/>
                </a:solidFill>
                <a:latin typeface="Arial"/>
                <a:cs typeface="Arial"/>
              </a:rPr>
              <a:t> </a:t>
            </a:r>
            <a:r>
              <a:rPr lang="en-US" sz="2400" spc="-5" dirty="0" smtClean="0">
                <a:solidFill>
                  <a:srgbClr val="FFFFFF"/>
                </a:solidFill>
                <a:latin typeface="Arial"/>
                <a:cs typeface="Arial"/>
              </a:rPr>
              <a:t>proliferation.</a:t>
            </a:r>
            <a:endParaRPr lang="en-US" sz="2400" dirty="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21537" y="838200"/>
            <a:ext cx="10767060" cy="5035225"/>
          </a:xfrm>
          <a:prstGeom prst="rect">
            <a:avLst/>
          </a:prstGeom>
        </p:spPr>
        <p:txBody>
          <a:bodyPr vert="horz" wrap="square" lIns="0" tIns="78740" rIns="0" bIns="0" rtlCol="0">
            <a:spAutoFit/>
          </a:bodyPr>
          <a:lstStyle/>
          <a:p>
            <a:pPr marL="299085" indent="-287020">
              <a:lnSpc>
                <a:spcPts val="2375"/>
              </a:lnSpc>
              <a:spcBef>
                <a:spcPts val="600"/>
              </a:spcBef>
              <a:buClr>
                <a:srgbClr val="00C5BA"/>
              </a:buClr>
              <a:buFont typeface="Courier New"/>
              <a:buChar char="o"/>
              <a:tabLst>
                <a:tab pos="299720" algn="l"/>
              </a:tabLst>
            </a:pPr>
            <a:r>
              <a:rPr sz="2400" dirty="0" smtClean="0">
                <a:solidFill>
                  <a:srgbClr val="FFFFFF"/>
                </a:solidFill>
                <a:latin typeface="Arial"/>
                <a:cs typeface="Arial"/>
              </a:rPr>
              <a:t>Last</a:t>
            </a:r>
            <a:r>
              <a:rPr sz="2400" dirty="0">
                <a:solidFill>
                  <a:srgbClr val="FFFFFF"/>
                </a:solidFill>
                <a:latin typeface="Arial"/>
                <a:cs typeface="Arial"/>
              </a:rPr>
              <a:t>, </a:t>
            </a:r>
            <a:r>
              <a:rPr sz="2400" spc="-5" dirty="0">
                <a:solidFill>
                  <a:srgbClr val="FFFFFF"/>
                </a:solidFill>
                <a:latin typeface="Arial"/>
                <a:cs typeface="Arial"/>
              </a:rPr>
              <a:t>you drip the embryonic stem </a:t>
            </a:r>
            <a:r>
              <a:rPr sz="2400" dirty="0">
                <a:solidFill>
                  <a:srgbClr val="FFFFFF"/>
                </a:solidFill>
                <a:latin typeface="Arial"/>
                <a:cs typeface="Arial"/>
              </a:rPr>
              <a:t>cells </a:t>
            </a:r>
            <a:r>
              <a:rPr sz="2400" spc="-5" dirty="0">
                <a:solidFill>
                  <a:srgbClr val="FFFFFF"/>
                </a:solidFill>
                <a:latin typeface="Arial"/>
                <a:cs typeface="Arial"/>
              </a:rPr>
              <a:t>onto the plate with media, and put it into</a:t>
            </a:r>
            <a:r>
              <a:rPr sz="2400" spc="190" dirty="0">
                <a:solidFill>
                  <a:srgbClr val="FFFFFF"/>
                </a:solidFill>
                <a:latin typeface="Arial"/>
                <a:cs typeface="Arial"/>
              </a:rPr>
              <a:t> </a:t>
            </a:r>
            <a:r>
              <a:rPr sz="2400" spc="-5" dirty="0" smtClean="0">
                <a:solidFill>
                  <a:srgbClr val="FFFFFF"/>
                </a:solidFill>
                <a:latin typeface="Arial"/>
                <a:cs typeface="Arial"/>
              </a:rPr>
              <a:t>an</a:t>
            </a:r>
            <a:r>
              <a:rPr lang="en-US" sz="2400" dirty="0">
                <a:latin typeface="Arial"/>
                <a:cs typeface="Arial"/>
              </a:rPr>
              <a:t> </a:t>
            </a:r>
            <a:r>
              <a:rPr sz="2400" spc="-15" dirty="0" smtClean="0">
                <a:solidFill>
                  <a:srgbClr val="FFFFFF"/>
                </a:solidFill>
                <a:latin typeface="Arial"/>
                <a:cs typeface="Arial"/>
              </a:rPr>
              <a:t>incubator</a:t>
            </a:r>
            <a:endParaRPr lang="en-US" sz="2400" spc="-15" dirty="0" smtClean="0">
              <a:solidFill>
                <a:srgbClr val="FFFFFF"/>
              </a:solidFill>
              <a:latin typeface="Arial"/>
              <a:cs typeface="Arial"/>
            </a:endParaRPr>
          </a:p>
          <a:p>
            <a:pPr marL="299085" indent="-287020">
              <a:lnSpc>
                <a:spcPts val="2375"/>
              </a:lnSpc>
              <a:spcBef>
                <a:spcPts val="600"/>
              </a:spcBef>
              <a:buClr>
                <a:srgbClr val="00C5BA"/>
              </a:buClr>
              <a:buFont typeface="Courier New"/>
              <a:buChar char="o"/>
              <a:tabLst>
                <a:tab pos="299720" algn="l"/>
              </a:tabLst>
            </a:pPr>
            <a:endParaRPr sz="2400" dirty="0">
              <a:latin typeface="Arial"/>
              <a:cs typeface="Arial"/>
            </a:endParaRPr>
          </a:p>
          <a:p>
            <a:pPr marL="299085" marR="18415" indent="-287020">
              <a:lnSpc>
                <a:spcPct val="80000"/>
              </a:lnSpc>
              <a:spcBef>
                <a:spcPts val="1130"/>
              </a:spcBef>
              <a:buClr>
                <a:srgbClr val="00C5BA"/>
              </a:buClr>
              <a:buFont typeface="Courier New"/>
              <a:buChar char="o"/>
              <a:tabLst>
                <a:tab pos="299720" algn="l"/>
              </a:tabLst>
            </a:pPr>
            <a:r>
              <a:rPr sz="2400" spc="-5" dirty="0">
                <a:solidFill>
                  <a:srgbClr val="FFFFFF"/>
                </a:solidFill>
                <a:latin typeface="Arial"/>
                <a:cs typeface="Arial"/>
              </a:rPr>
              <a:t>The incubator </a:t>
            </a:r>
            <a:r>
              <a:rPr sz="2400" dirty="0">
                <a:solidFill>
                  <a:srgbClr val="FFFFFF"/>
                </a:solidFill>
                <a:latin typeface="Arial"/>
                <a:cs typeface="Arial"/>
              </a:rPr>
              <a:t>is </a:t>
            </a:r>
            <a:r>
              <a:rPr sz="2400" spc="-5" dirty="0">
                <a:solidFill>
                  <a:srgbClr val="FFFFFF"/>
                </a:solidFill>
                <a:latin typeface="Arial"/>
                <a:cs typeface="Arial"/>
              </a:rPr>
              <a:t>kept at around body temperature and with 5% Carbon dioxide in the  </a:t>
            </a:r>
            <a:r>
              <a:rPr sz="2400" spc="-35" dirty="0">
                <a:solidFill>
                  <a:srgbClr val="FFFFFF"/>
                </a:solidFill>
                <a:latin typeface="Arial"/>
                <a:cs typeface="Arial"/>
              </a:rPr>
              <a:t>air, </a:t>
            </a:r>
            <a:r>
              <a:rPr sz="2400" spc="-5" dirty="0">
                <a:solidFill>
                  <a:srgbClr val="FFFFFF"/>
                </a:solidFill>
                <a:latin typeface="Arial"/>
                <a:cs typeface="Arial"/>
              </a:rPr>
              <a:t>same as in your </a:t>
            </a:r>
            <a:r>
              <a:rPr sz="2400" spc="-40" dirty="0">
                <a:solidFill>
                  <a:srgbClr val="FFFFFF"/>
                </a:solidFill>
                <a:latin typeface="Arial"/>
                <a:cs typeface="Arial"/>
              </a:rPr>
              <a:t>body. </a:t>
            </a:r>
            <a:r>
              <a:rPr sz="2400" spc="-5" dirty="0">
                <a:solidFill>
                  <a:srgbClr val="FFFFFF"/>
                </a:solidFill>
                <a:latin typeface="Arial"/>
                <a:cs typeface="Arial"/>
              </a:rPr>
              <a:t>This helps them grow and keep the correct</a:t>
            </a:r>
            <a:r>
              <a:rPr sz="2400" spc="204" dirty="0">
                <a:solidFill>
                  <a:srgbClr val="FFFFFF"/>
                </a:solidFill>
                <a:latin typeface="Arial"/>
                <a:cs typeface="Arial"/>
              </a:rPr>
              <a:t> </a:t>
            </a:r>
            <a:r>
              <a:rPr sz="2400" spc="-5" dirty="0" smtClean="0">
                <a:solidFill>
                  <a:srgbClr val="FFFFFF"/>
                </a:solidFill>
                <a:latin typeface="Arial"/>
                <a:cs typeface="Arial"/>
              </a:rPr>
              <a:t>p</a:t>
            </a:r>
            <a:r>
              <a:rPr lang="en-US" sz="2400" spc="-5" dirty="0" smtClean="0">
                <a:solidFill>
                  <a:srgbClr val="FFFFFF"/>
                </a:solidFill>
                <a:latin typeface="Arial"/>
                <a:cs typeface="Arial"/>
              </a:rPr>
              <a:t>H</a:t>
            </a:r>
          </a:p>
          <a:p>
            <a:pPr marL="299085" marR="18415" indent="-287020">
              <a:lnSpc>
                <a:spcPct val="80000"/>
              </a:lnSpc>
              <a:spcBef>
                <a:spcPts val="1130"/>
              </a:spcBef>
              <a:buClr>
                <a:srgbClr val="00C5BA"/>
              </a:buClr>
              <a:buFont typeface="Courier New"/>
              <a:buChar char="o"/>
              <a:tabLst>
                <a:tab pos="299720" algn="l"/>
              </a:tabLst>
            </a:pPr>
            <a:endParaRPr sz="2400" dirty="0">
              <a:latin typeface="Arial"/>
              <a:cs typeface="Arial"/>
            </a:endParaRPr>
          </a:p>
          <a:p>
            <a:pPr marL="299085" marR="5080" indent="-287020" algn="just">
              <a:lnSpc>
                <a:spcPct val="80100"/>
              </a:lnSpc>
              <a:spcBef>
                <a:spcPts val="1125"/>
              </a:spcBef>
              <a:buClr>
                <a:srgbClr val="00C5BA"/>
              </a:buClr>
              <a:buFont typeface="Courier New"/>
              <a:buChar char="o"/>
              <a:tabLst>
                <a:tab pos="299720" algn="l"/>
              </a:tabLst>
            </a:pPr>
            <a:r>
              <a:rPr sz="2400" spc="-5" dirty="0">
                <a:solidFill>
                  <a:srgbClr val="FFFFFF"/>
                </a:solidFill>
                <a:latin typeface="Arial"/>
                <a:cs typeface="Arial"/>
              </a:rPr>
              <a:t>When you check up on the cells the next </a:t>
            </a:r>
            <a:r>
              <a:rPr sz="2400" spc="-45" dirty="0">
                <a:solidFill>
                  <a:srgbClr val="FFFFFF"/>
                </a:solidFill>
                <a:latin typeface="Arial"/>
                <a:cs typeface="Arial"/>
              </a:rPr>
              <a:t>day, </a:t>
            </a:r>
            <a:r>
              <a:rPr sz="2400" spc="-5" dirty="0">
                <a:solidFill>
                  <a:srgbClr val="FFFFFF"/>
                </a:solidFill>
                <a:latin typeface="Arial"/>
                <a:cs typeface="Arial"/>
              </a:rPr>
              <a:t>the </a:t>
            </a:r>
            <a:r>
              <a:rPr sz="2400" dirty="0">
                <a:solidFill>
                  <a:srgbClr val="FFFFFF"/>
                </a:solidFill>
                <a:latin typeface="Arial"/>
                <a:cs typeface="Arial"/>
              </a:rPr>
              <a:t>color-changing </a:t>
            </a:r>
            <a:r>
              <a:rPr sz="2400" spc="-5" dirty="0">
                <a:solidFill>
                  <a:srgbClr val="FFFFFF"/>
                </a:solidFill>
                <a:latin typeface="Arial"/>
                <a:cs typeface="Arial"/>
              </a:rPr>
              <a:t>pH indicator will tell  you the approximate pH of the cell media. If it is yellow to </a:t>
            </a:r>
            <a:r>
              <a:rPr sz="2400" dirty="0">
                <a:solidFill>
                  <a:srgbClr val="FFFFFF"/>
                </a:solidFill>
                <a:latin typeface="Arial"/>
                <a:cs typeface="Arial"/>
              </a:rPr>
              <a:t>light </a:t>
            </a:r>
            <a:r>
              <a:rPr sz="2400" spc="-5" dirty="0">
                <a:solidFill>
                  <a:srgbClr val="FFFFFF"/>
                </a:solidFill>
                <a:latin typeface="Arial"/>
                <a:cs typeface="Arial"/>
              </a:rPr>
              <a:t>orange, it has a lower  pH (or is slightly acidic). If it is red, then it has a higher pH (or is slightly</a:t>
            </a:r>
            <a:r>
              <a:rPr sz="2400" spc="180" dirty="0">
                <a:solidFill>
                  <a:srgbClr val="FFFFFF"/>
                </a:solidFill>
                <a:latin typeface="Arial"/>
                <a:cs typeface="Arial"/>
              </a:rPr>
              <a:t> </a:t>
            </a:r>
            <a:r>
              <a:rPr sz="2400" spc="-5" dirty="0">
                <a:solidFill>
                  <a:srgbClr val="FFFFFF"/>
                </a:solidFill>
                <a:latin typeface="Arial"/>
                <a:cs typeface="Arial"/>
              </a:rPr>
              <a:t>basic</a:t>
            </a:r>
            <a:r>
              <a:rPr sz="2400" spc="-5" dirty="0" smtClean="0">
                <a:solidFill>
                  <a:srgbClr val="FFFFFF"/>
                </a:solidFill>
                <a:latin typeface="Arial"/>
                <a:cs typeface="Arial"/>
              </a:rPr>
              <a:t>)</a:t>
            </a:r>
            <a:endParaRPr lang="en-US" sz="2400" spc="-5" dirty="0" smtClean="0">
              <a:solidFill>
                <a:srgbClr val="FFFFFF"/>
              </a:solidFill>
              <a:latin typeface="Arial"/>
              <a:cs typeface="Arial"/>
            </a:endParaRPr>
          </a:p>
          <a:p>
            <a:pPr marL="299085" marR="5080" indent="-287020" algn="just">
              <a:lnSpc>
                <a:spcPct val="80100"/>
              </a:lnSpc>
              <a:spcBef>
                <a:spcPts val="1125"/>
              </a:spcBef>
              <a:buClr>
                <a:srgbClr val="00C5BA"/>
              </a:buClr>
              <a:buFont typeface="Courier New"/>
              <a:buChar char="o"/>
              <a:tabLst>
                <a:tab pos="299720" algn="l"/>
              </a:tabLst>
            </a:pPr>
            <a:endParaRPr sz="2400" dirty="0">
              <a:latin typeface="Arial"/>
              <a:cs typeface="Arial"/>
            </a:endParaRPr>
          </a:p>
          <a:p>
            <a:pPr marL="299085" marR="579755" indent="-287020">
              <a:lnSpc>
                <a:spcPct val="80000"/>
              </a:lnSpc>
              <a:spcBef>
                <a:spcPts val="1125"/>
              </a:spcBef>
              <a:buClr>
                <a:srgbClr val="00C5BA"/>
              </a:buClr>
              <a:buFont typeface="Courier New"/>
              <a:buChar char="o"/>
              <a:tabLst>
                <a:tab pos="299720" algn="l"/>
              </a:tabLst>
            </a:pPr>
            <a:r>
              <a:rPr sz="2400" spc="-5" dirty="0">
                <a:solidFill>
                  <a:srgbClr val="FFFFFF"/>
                </a:solidFill>
                <a:latin typeface="Arial"/>
                <a:cs typeface="Arial"/>
              </a:rPr>
              <a:t>Human embryonic stem </a:t>
            </a:r>
            <a:r>
              <a:rPr sz="2400" dirty="0">
                <a:solidFill>
                  <a:srgbClr val="FFFFFF"/>
                </a:solidFill>
                <a:latin typeface="Arial"/>
                <a:cs typeface="Arial"/>
              </a:rPr>
              <a:t>cells </a:t>
            </a:r>
            <a:r>
              <a:rPr sz="2400" spc="-5" dirty="0">
                <a:solidFill>
                  <a:srgbClr val="FFFFFF"/>
                </a:solidFill>
                <a:latin typeface="Arial"/>
                <a:cs typeface="Arial"/>
              </a:rPr>
              <a:t>like to grow in a yellow to light orange media since  they thrive in the lower</a:t>
            </a:r>
            <a:r>
              <a:rPr sz="2400" spc="35" dirty="0">
                <a:solidFill>
                  <a:srgbClr val="FFFFFF"/>
                </a:solidFill>
                <a:latin typeface="Arial"/>
                <a:cs typeface="Arial"/>
              </a:rPr>
              <a:t> </a:t>
            </a:r>
            <a:r>
              <a:rPr sz="2400" spc="-5" dirty="0" smtClean="0">
                <a:solidFill>
                  <a:srgbClr val="FFFFFF"/>
                </a:solidFill>
                <a:latin typeface="Arial"/>
                <a:cs typeface="Arial"/>
              </a:rPr>
              <a:t>p</a:t>
            </a:r>
            <a:r>
              <a:rPr lang="en-US" sz="2400" spc="-5" dirty="0" smtClean="0">
                <a:solidFill>
                  <a:srgbClr val="FFFFFF"/>
                </a:solidFill>
                <a:latin typeface="Arial"/>
                <a:cs typeface="Arial"/>
              </a:rPr>
              <a:t>H</a:t>
            </a:r>
            <a:endParaRPr sz="2400" dirty="0">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2544" y="556259"/>
            <a:ext cx="2889504" cy="117348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88898" y="733171"/>
            <a:ext cx="2197735" cy="635000"/>
          </a:xfrm>
          <a:prstGeom prst="rect">
            <a:avLst/>
          </a:prstGeom>
        </p:spPr>
        <p:txBody>
          <a:bodyPr vert="horz" wrap="square" lIns="0" tIns="12065" rIns="0" bIns="0" rtlCol="0">
            <a:spAutoFit/>
          </a:bodyPr>
          <a:lstStyle/>
          <a:p>
            <a:pPr marL="12700">
              <a:lnSpc>
                <a:spcPct val="100000"/>
              </a:lnSpc>
              <a:spcBef>
                <a:spcPts val="95"/>
              </a:spcBef>
            </a:pPr>
            <a:r>
              <a:rPr spc="-5" dirty="0"/>
              <a:t>Definition</a:t>
            </a:r>
          </a:p>
        </p:txBody>
      </p:sp>
      <p:sp>
        <p:nvSpPr>
          <p:cNvPr id="5" name="object 5"/>
          <p:cNvSpPr txBox="1"/>
          <p:nvPr/>
        </p:nvSpPr>
        <p:spPr>
          <a:xfrm>
            <a:off x="838200" y="2560413"/>
            <a:ext cx="10836452" cy="3226524"/>
          </a:xfrm>
          <a:prstGeom prst="rect">
            <a:avLst/>
          </a:prstGeom>
        </p:spPr>
        <p:txBody>
          <a:bodyPr vert="horz" wrap="square" lIns="0" tIns="12700" rIns="0" bIns="0" rtlCol="0">
            <a:spAutoFit/>
          </a:bodyPr>
          <a:lstStyle/>
          <a:p>
            <a:pPr marL="12700" marR="3644265">
              <a:lnSpc>
                <a:spcPct val="145000"/>
              </a:lnSpc>
              <a:spcBef>
                <a:spcPts val="100"/>
              </a:spcBef>
            </a:pPr>
            <a:r>
              <a:rPr sz="2400" dirty="0">
                <a:solidFill>
                  <a:srgbClr val="FFFFFF"/>
                </a:solidFill>
                <a:latin typeface="Times New Roman"/>
                <a:cs typeface="Times New Roman"/>
              </a:rPr>
              <a:t>One of the </a:t>
            </a:r>
            <a:r>
              <a:rPr sz="2400" spc="-5" dirty="0">
                <a:solidFill>
                  <a:srgbClr val="FFFFFF"/>
                </a:solidFill>
                <a:latin typeface="Times New Roman"/>
                <a:cs typeface="Times New Roman"/>
              </a:rPr>
              <a:t>human </a:t>
            </a:r>
            <a:r>
              <a:rPr sz="2400" dirty="0">
                <a:solidFill>
                  <a:srgbClr val="FFFFFF"/>
                </a:solidFill>
                <a:latin typeface="Times New Roman"/>
                <a:cs typeface="Times New Roman"/>
              </a:rPr>
              <a:t>body's </a:t>
            </a:r>
            <a:r>
              <a:rPr sz="2400" spc="-5" dirty="0">
                <a:solidFill>
                  <a:srgbClr val="FFFFFF"/>
                </a:solidFill>
                <a:latin typeface="Times New Roman"/>
                <a:cs typeface="Times New Roman"/>
              </a:rPr>
              <a:t>master cells, </a:t>
            </a:r>
            <a:r>
              <a:rPr sz="2400" dirty="0">
                <a:solidFill>
                  <a:srgbClr val="FFFFFF"/>
                </a:solidFill>
                <a:latin typeface="Times New Roman"/>
                <a:cs typeface="Times New Roman"/>
              </a:rPr>
              <a:t>with the </a:t>
            </a:r>
            <a:r>
              <a:rPr sz="2400" spc="-5" dirty="0" smtClean="0">
                <a:solidFill>
                  <a:srgbClr val="FFFFFF"/>
                </a:solidFill>
                <a:latin typeface="Times New Roman"/>
                <a:cs typeface="Times New Roman"/>
              </a:rPr>
              <a:t>ability</a:t>
            </a:r>
            <a:r>
              <a:rPr lang="en-US" sz="2400" spc="-5" dirty="0">
                <a:solidFill>
                  <a:srgbClr val="FFFFFF"/>
                </a:solidFill>
                <a:latin typeface="Times New Roman"/>
                <a:cs typeface="Times New Roman"/>
              </a:rPr>
              <a:t> </a:t>
            </a:r>
            <a:r>
              <a:rPr lang="en-US" sz="2400" spc="-5" dirty="0" smtClean="0">
                <a:solidFill>
                  <a:srgbClr val="FFFFFF"/>
                </a:solidFill>
                <a:latin typeface="Times New Roman"/>
                <a:cs typeface="Times New Roman"/>
              </a:rPr>
              <a:t>to </a:t>
            </a:r>
            <a:r>
              <a:rPr lang="en-US" sz="2400" dirty="0" smtClean="0">
                <a:solidFill>
                  <a:srgbClr val="FFFFFF"/>
                </a:solidFill>
                <a:latin typeface="Times New Roman"/>
                <a:cs typeface="Times New Roman"/>
              </a:rPr>
              <a:t>grow  into any </a:t>
            </a:r>
            <a:r>
              <a:rPr lang="en-US" sz="2400" spc="5" dirty="0" smtClean="0">
                <a:solidFill>
                  <a:srgbClr val="FFFFFF"/>
                </a:solidFill>
                <a:latin typeface="Times New Roman"/>
                <a:cs typeface="Times New Roman"/>
              </a:rPr>
              <a:t>one </a:t>
            </a:r>
            <a:r>
              <a:rPr lang="en-US" sz="2400" dirty="0" smtClean="0">
                <a:solidFill>
                  <a:srgbClr val="FFFFFF"/>
                </a:solidFill>
                <a:latin typeface="Times New Roman"/>
                <a:cs typeface="Times New Roman"/>
              </a:rPr>
              <a:t>of the body's </a:t>
            </a:r>
            <a:r>
              <a:rPr lang="en-US" sz="2400" spc="-5" dirty="0" smtClean="0">
                <a:solidFill>
                  <a:srgbClr val="FFFFFF"/>
                </a:solidFill>
                <a:latin typeface="Times New Roman"/>
                <a:cs typeface="Times New Roman"/>
              </a:rPr>
              <a:t>more </a:t>
            </a:r>
            <a:r>
              <a:rPr lang="en-US" sz="2400" dirty="0" smtClean="0">
                <a:solidFill>
                  <a:srgbClr val="FFFFFF"/>
                </a:solidFill>
                <a:latin typeface="Times New Roman"/>
                <a:cs typeface="Times New Roman"/>
              </a:rPr>
              <a:t>than </a:t>
            </a:r>
            <a:r>
              <a:rPr lang="en-US" sz="2400" spc="5" dirty="0" smtClean="0">
                <a:solidFill>
                  <a:srgbClr val="FFFFFF"/>
                </a:solidFill>
                <a:latin typeface="Times New Roman"/>
                <a:cs typeface="Times New Roman"/>
              </a:rPr>
              <a:t>200 </a:t>
            </a:r>
            <a:r>
              <a:rPr lang="en-US" sz="2400" spc="-5" dirty="0" smtClean="0">
                <a:solidFill>
                  <a:srgbClr val="FFFFFF"/>
                </a:solidFill>
                <a:latin typeface="Times New Roman"/>
                <a:cs typeface="Times New Roman"/>
              </a:rPr>
              <a:t>cell </a:t>
            </a:r>
            <a:r>
              <a:rPr sz="2400" spc="-5" dirty="0" smtClean="0">
                <a:solidFill>
                  <a:srgbClr val="FFFFFF"/>
                </a:solidFill>
                <a:latin typeface="Times New Roman"/>
                <a:cs typeface="Times New Roman"/>
              </a:rPr>
              <a:t>types</a:t>
            </a:r>
            <a:endParaRPr lang="en-US" sz="2400" spc="-5" dirty="0" smtClean="0">
              <a:solidFill>
                <a:srgbClr val="FFFFFF"/>
              </a:solidFill>
              <a:latin typeface="Times New Roman"/>
              <a:cs typeface="Times New Roman"/>
            </a:endParaRPr>
          </a:p>
          <a:p>
            <a:pPr marL="12700" marR="3644265">
              <a:lnSpc>
                <a:spcPct val="145000"/>
              </a:lnSpc>
              <a:spcBef>
                <a:spcPts val="100"/>
              </a:spcBef>
            </a:pPr>
            <a:endParaRPr lang="en-US" sz="2400" spc="-5" dirty="0">
              <a:solidFill>
                <a:srgbClr val="FFFFFF"/>
              </a:solidFill>
              <a:latin typeface="Times New Roman"/>
              <a:cs typeface="Times New Roman"/>
            </a:endParaRPr>
          </a:p>
          <a:p>
            <a:pPr marL="12700" marR="3644265">
              <a:lnSpc>
                <a:spcPct val="145000"/>
              </a:lnSpc>
              <a:spcBef>
                <a:spcPts val="100"/>
              </a:spcBef>
            </a:pPr>
            <a:r>
              <a:rPr sz="2400" dirty="0" smtClean="0">
                <a:solidFill>
                  <a:srgbClr val="FFFFFF"/>
                </a:solidFill>
                <a:latin typeface="Times New Roman"/>
                <a:cs typeface="Times New Roman"/>
              </a:rPr>
              <a:t>Stem</a:t>
            </a:r>
            <a:r>
              <a:rPr sz="2400" spc="-150" dirty="0" smtClean="0">
                <a:solidFill>
                  <a:srgbClr val="FFFFFF"/>
                </a:solidFill>
                <a:latin typeface="Times New Roman"/>
                <a:cs typeface="Times New Roman"/>
              </a:rPr>
              <a:t> </a:t>
            </a:r>
            <a:r>
              <a:rPr sz="2400" spc="-5" dirty="0">
                <a:solidFill>
                  <a:srgbClr val="FFFFFF"/>
                </a:solidFill>
                <a:latin typeface="Times New Roman"/>
                <a:cs typeface="Times New Roman"/>
              </a:rPr>
              <a:t>cells  </a:t>
            </a:r>
            <a:r>
              <a:rPr sz="2400" dirty="0">
                <a:solidFill>
                  <a:srgbClr val="FFFFFF"/>
                </a:solidFill>
                <a:latin typeface="Times New Roman"/>
                <a:cs typeface="Times New Roman"/>
              </a:rPr>
              <a:t>are defined </a:t>
            </a:r>
            <a:r>
              <a:rPr sz="2400" spc="-5" dirty="0">
                <a:solidFill>
                  <a:srgbClr val="FFFFFF"/>
                </a:solidFill>
                <a:latin typeface="Times New Roman"/>
                <a:cs typeface="Times New Roman"/>
              </a:rPr>
              <a:t>as </a:t>
            </a:r>
            <a:r>
              <a:rPr sz="2400" dirty="0">
                <a:solidFill>
                  <a:srgbClr val="FFFFFF"/>
                </a:solidFill>
                <a:latin typeface="Times New Roman"/>
                <a:cs typeface="Times New Roman"/>
              </a:rPr>
              <a:t>a </a:t>
            </a:r>
            <a:r>
              <a:rPr sz="2400" spc="-5" dirty="0">
                <a:solidFill>
                  <a:srgbClr val="FFFFFF"/>
                </a:solidFill>
                <a:latin typeface="Times New Roman"/>
                <a:cs typeface="Times New Roman"/>
              </a:rPr>
              <a:t>class </a:t>
            </a:r>
            <a:r>
              <a:rPr sz="2400" dirty="0">
                <a:solidFill>
                  <a:srgbClr val="FFFFFF"/>
                </a:solidFill>
                <a:latin typeface="Times New Roman"/>
                <a:cs typeface="Times New Roman"/>
              </a:rPr>
              <a:t>of </a:t>
            </a:r>
            <a:r>
              <a:rPr sz="2400" spc="-5" dirty="0">
                <a:solidFill>
                  <a:srgbClr val="FFFFFF"/>
                </a:solidFill>
                <a:latin typeface="Times New Roman"/>
                <a:cs typeface="Times New Roman"/>
              </a:rPr>
              <a:t>undifferentiated cells </a:t>
            </a:r>
            <a:r>
              <a:rPr sz="2400" dirty="0">
                <a:solidFill>
                  <a:srgbClr val="FFFFFF"/>
                </a:solidFill>
                <a:latin typeface="Times New Roman"/>
                <a:cs typeface="Times New Roman"/>
              </a:rPr>
              <a:t>that are able </a:t>
            </a:r>
            <a:r>
              <a:rPr sz="2400" spc="-5" dirty="0">
                <a:solidFill>
                  <a:srgbClr val="FFFFFF"/>
                </a:solidFill>
                <a:latin typeface="Times New Roman"/>
                <a:cs typeface="Times New Roman"/>
              </a:rPr>
              <a:t>to  differentiate </a:t>
            </a:r>
            <a:r>
              <a:rPr sz="2400" dirty="0">
                <a:solidFill>
                  <a:srgbClr val="FFFFFF"/>
                </a:solidFill>
                <a:latin typeface="Times New Roman"/>
                <a:cs typeface="Times New Roman"/>
              </a:rPr>
              <a:t>into </a:t>
            </a:r>
            <a:r>
              <a:rPr sz="2400" spc="-5" dirty="0">
                <a:solidFill>
                  <a:srgbClr val="FFFFFF"/>
                </a:solidFill>
                <a:latin typeface="Times New Roman"/>
                <a:cs typeface="Times New Roman"/>
              </a:rPr>
              <a:t>specialized cell</a:t>
            </a:r>
            <a:r>
              <a:rPr sz="2400" spc="-70" dirty="0">
                <a:solidFill>
                  <a:srgbClr val="FFFFFF"/>
                </a:solidFill>
                <a:latin typeface="Times New Roman"/>
                <a:cs typeface="Times New Roman"/>
              </a:rPr>
              <a:t> </a:t>
            </a:r>
            <a:r>
              <a:rPr sz="2400" spc="-5" dirty="0" smtClean="0">
                <a:solidFill>
                  <a:srgbClr val="FFFFFF"/>
                </a:solidFill>
                <a:latin typeface="Times New Roman"/>
                <a:cs typeface="Times New Roman"/>
              </a:rPr>
              <a:t>types</a:t>
            </a:r>
            <a:endParaRPr sz="2400" dirty="0">
              <a:latin typeface="Times New Roman"/>
              <a:cs typeface="Times New Roman"/>
            </a:endParaRPr>
          </a:p>
          <a:p>
            <a:pPr marL="12700">
              <a:lnSpc>
                <a:spcPct val="100000"/>
              </a:lnSpc>
              <a:spcBef>
                <a:spcPts val="1080"/>
              </a:spcBef>
            </a:pPr>
            <a:endParaRPr sz="2400" dirty="0">
              <a:latin typeface="Times New Roman"/>
              <a:cs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9619" y="678180"/>
            <a:ext cx="2133600" cy="2133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192523" y="678180"/>
            <a:ext cx="2286000" cy="22860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347973" y="1542288"/>
            <a:ext cx="615950" cy="103505"/>
          </a:xfrm>
          <a:custGeom>
            <a:avLst/>
            <a:gdLst/>
            <a:ahLst/>
            <a:cxnLst/>
            <a:rect l="l" t="t" r="r" b="b"/>
            <a:pathLst>
              <a:path w="615950" h="103505">
                <a:moveTo>
                  <a:pt x="579927" y="58097"/>
                </a:moveTo>
                <a:lnTo>
                  <a:pt x="520826" y="92328"/>
                </a:lnTo>
                <a:lnTo>
                  <a:pt x="519811" y="96265"/>
                </a:lnTo>
                <a:lnTo>
                  <a:pt x="523366" y="102362"/>
                </a:lnTo>
                <a:lnTo>
                  <a:pt x="527176" y="103377"/>
                </a:lnTo>
                <a:lnTo>
                  <a:pt x="605216" y="58161"/>
                </a:lnTo>
                <a:lnTo>
                  <a:pt x="579927" y="58097"/>
                </a:lnTo>
                <a:close/>
              </a:path>
              <a:path w="615950" h="103505">
                <a:moveTo>
                  <a:pt x="609258" y="55819"/>
                </a:moveTo>
                <a:lnTo>
                  <a:pt x="605216" y="58161"/>
                </a:lnTo>
                <a:lnTo>
                  <a:pt x="606805" y="58165"/>
                </a:lnTo>
                <a:lnTo>
                  <a:pt x="609258" y="55819"/>
                </a:lnTo>
                <a:close/>
              </a:path>
              <a:path w="615950" h="103505">
                <a:moveTo>
                  <a:pt x="590827" y="51784"/>
                </a:moveTo>
                <a:lnTo>
                  <a:pt x="579927" y="58097"/>
                </a:lnTo>
                <a:lnTo>
                  <a:pt x="605216" y="58161"/>
                </a:lnTo>
                <a:lnTo>
                  <a:pt x="606743" y="57276"/>
                </a:lnTo>
                <a:lnTo>
                  <a:pt x="600201" y="57276"/>
                </a:lnTo>
                <a:lnTo>
                  <a:pt x="590827" y="51784"/>
                </a:lnTo>
                <a:close/>
              </a:path>
              <a:path w="615950" h="103505">
                <a:moveTo>
                  <a:pt x="6350" y="43941"/>
                </a:moveTo>
                <a:lnTo>
                  <a:pt x="2921" y="43941"/>
                </a:lnTo>
                <a:lnTo>
                  <a:pt x="0" y="46736"/>
                </a:lnTo>
                <a:lnTo>
                  <a:pt x="0" y="53721"/>
                </a:lnTo>
                <a:lnTo>
                  <a:pt x="2793" y="56641"/>
                </a:lnTo>
                <a:lnTo>
                  <a:pt x="579927" y="58097"/>
                </a:lnTo>
                <a:lnTo>
                  <a:pt x="590827" y="51784"/>
                </a:lnTo>
                <a:lnTo>
                  <a:pt x="579940" y="45406"/>
                </a:lnTo>
                <a:lnTo>
                  <a:pt x="6350" y="43941"/>
                </a:lnTo>
                <a:close/>
              </a:path>
              <a:path w="615950" h="103505">
                <a:moveTo>
                  <a:pt x="600201" y="46354"/>
                </a:moveTo>
                <a:lnTo>
                  <a:pt x="590827" y="51784"/>
                </a:lnTo>
                <a:lnTo>
                  <a:pt x="600201" y="57276"/>
                </a:lnTo>
                <a:lnTo>
                  <a:pt x="600201" y="46354"/>
                </a:lnTo>
                <a:close/>
              </a:path>
              <a:path w="615950" h="103505">
                <a:moveTo>
                  <a:pt x="606429" y="46354"/>
                </a:moveTo>
                <a:lnTo>
                  <a:pt x="600201" y="46354"/>
                </a:lnTo>
                <a:lnTo>
                  <a:pt x="600201" y="57276"/>
                </a:lnTo>
                <a:lnTo>
                  <a:pt x="606743" y="57276"/>
                </a:lnTo>
                <a:lnTo>
                  <a:pt x="609258" y="55819"/>
                </a:lnTo>
                <a:lnTo>
                  <a:pt x="609726" y="55372"/>
                </a:lnTo>
                <a:lnTo>
                  <a:pt x="609726" y="48387"/>
                </a:lnTo>
                <a:lnTo>
                  <a:pt x="609516" y="48167"/>
                </a:lnTo>
                <a:lnTo>
                  <a:pt x="606429" y="46354"/>
                </a:lnTo>
                <a:close/>
              </a:path>
              <a:path w="615950" h="103505">
                <a:moveTo>
                  <a:pt x="609516" y="48167"/>
                </a:moveTo>
                <a:lnTo>
                  <a:pt x="609726" y="48387"/>
                </a:lnTo>
                <a:lnTo>
                  <a:pt x="609726" y="55372"/>
                </a:lnTo>
                <a:lnTo>
                  <a:pt x="609258" y="55819"/>
                </a:lnTo>
                <a:lnTo>
                  <a:pt x="615950" y="51942"/>
                </a:lnTo>
                <a:lnTo>
                  <a:pt x="609516" y="48167"/>
                </a:lnTo>
                <a:close/>
              </a:path>
              <a:path w="615950" h="103505">
                <a:moveTo>
                  <a:pt x="527430" y="0"/>
                </a:moveTo>
                <a:lnTo>
                  <a:pt x="523621" y="1015"/>
                </a:lnTo>
                <a:lnTo>
                  <a:pt x="521842" y="3937"/>
                </a:lnTo>
                <a:lnTo>
                  <a:pt x="520064" y="6985"/>
                </a:lnTo>
                <a:lnTo>
                  <a:pt x="521080" y="10922"/>
                </a:lnTo>
                <a:lnTo>
                  <a:pt x="579940" y="45406"/>
                </a:lnTo>
                <a:lnTo>
                  <a:pt x="603376" y="45465"/>
                </a:lnTo>
                <a:lnTo>
                  <a:pt x="580042" y="45465"/>
                </a:lnTo>
                <a:lnTo>
                  <a:pt x="590827" y="51784"/>
                </a:lnTo>
                <a:lnTo>
                  <a:pt x="600201" y="46354"/>
                </a:lnTo>
                <a:lnTo>
                  <a:pt x="606429" y="46354"/>
                </a:lnTo>
                <a:lnTo>
                  <a:pt x="604914" y="45465"/>
                </a:lnTo>
                <a:lnTo>
                  <a:pt x="603376" y="45465"/>
                </a:lnTo>
                <a:lnTo>
                  <a:pt x="604812" y="45406"/>
                </a:lnTo>
                <a:lnTo>
                  <a:pt x="527430" y="0"/>
                </a:lnTo>
                <a:close/>
              </a:path>
              <a:path w="615950" h="103505">
                <a:moveTo>
                  <a:pt x="606933" y="45465"/>
                </a:moveTo>
                <a:lnTo>
                  <a:pt x="604914" y="45465"/>
                </a:lnTo>
                <a:lnTo>
                  <a:pt x="609516" y="48167"/>
                </a:lnTo>
                <a:lnTo>
                  <a:pt x="606933" y="45465"/>
                </a:lnTo>
                <a:close/>
              </a:path>
            </a:pathLst>
          </a:custGeom>
          <a:solidFill>
            <a:srgbClr val="00C5BA"/>
          </a:solidFill>
        </p:spPr>
        <p:txBody>
          <a:bodyPr wrap="square" lIns="0" tIns="0" rIns="0" bIns="0" rtlCol="0"/>
          <a:lstStyle/>
          <a:p>
            <a:endParaRPr/>
          </a:p>
        </p:txBody>
      </p:sp>
      <p:sp>
        <p:nvSpPr>
          <p:cNvPr id="5" name="object 5"/>
          <p:cNvSpPr/>
          <p:nvPr/>
        </p:nvSpPr>
        <p:spPr>
          <a:xfrm>
            <a:off x="8529828" y="432816"/>
            <a:ext cx="2209800" cy="333756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761478" y="1601724"/>
            <a:ext cx="692150" cy="103505"/>
          </a:xfrm>
          <a:custGeom>
            <a:avLst/>
            <a:gdLst/>
            <a:ahLst/>
            <a:cxnLst/>
            <a:rect l="l" t="t" r="r" b="b"/>
            <a:pathLst>
              <a:path w="692150" h="103505">
                <a:moveTo>
                  <a:pt x="656166" y="58105"/>
                </a:moveTo>
                <a:lnTo>
                  <a:pt x="600075" y="90677"/>
                </a:lnTo>
                <a:lnTo>
                  <a:pt x="597026" y="92328"/>
                </a:lnTo>
                <a:lnTo>
                  <a:pt x="596011" y="96265"/>
                </a:lnTo>
                <a:lnTo>
                  <a:pt x="599567" y="102362"/>
                </a:lnTo>
                <a:lnTo>
                  <a:pt x="603376" y="103377"/>
                </a:lnTo>
                <a:lnTo>
                  <a:pt x="681415" y="58162"/>
                </a:lnTo>
                <a:lnTo>
                  <a:pt x="656166" y="58105"/>
                </a:lnTo>
                <a:close/>
              </a:path>
              <a:path w="692150" h="103505">
                <a:moveTo>
                  <a:pt x="685458" y="55819"/>
                </a:moveTo>
                <a:lnTo>
                  <a:pt x="681415" y="58162"/>
                </a:lnTo>
                <a:lnTo>
                  <a:pt x="683005" y="58165"/>
                </a:lnTo>
                <a:lnTo>
                  <a:pt x="685458" y="55819"/>
                </a:lnTo>
                <a:close/>
              </a:path>
              <a:path w="692150" h="103505">
                <a:moveTo>
                  <a:pt x="667032" y="51795"/>
                </a:moveTo>
                <a:lnTo>
                  <a:pt x="656166" y="58105"/>
                </a:lnTo>
                <a:lnTo>
                  <a:pt x="681415" y="58162"/>
                </a:lnTo>
                <a:lnTo>
                  <a:pt x="682943" y="57276"/>
                </a:lnTo>
                <a:lnTo>
                  <a:pt x="676401" y="57276"/>
                </a:lnTo>
                <a:lnTo>
                  <a:pt x="667032" y="51795"/>
                </a:lnTo>
                <a:close/>
              </a:path>
              <a:path w="692150" h="103505">
                <a:moveTo>
                  <a:pt x="6350" y="43941"/>
                </a:moveTo>
                <a:lnTo>
                  <a:pt x="2794" y="43941"/>
                </a:lnTo>
                <a:lnTo>
                  <a:pt x="0" y="46736"/>
                </a:lnTo>
                <a:lnTo>
                  <a:pt x="0" y="53721"/>
                </a:lnTo>
                <a:lnTo>
                  <a:pt x="2794" y="56641"/>
                </a:lnTo>
                <a:lnTo>
                  <a:pt x="656166" y="58105"/>
                </a:lnTo>
                <a:lnTo>
                  <a:pt x="667032" y="51795"/>
                </a:lnTo>
                <a:lnTo>
                  <a:pt x="656121" y="45412"/>
                </a:lnTo>
                <a:lnTo>
                  <a:pt x="6350" y="43941"/>
                </a:lnTo>
                <a:close/>
              </a:path>
              <a:path w="692150" h="103505">
                <a:moveTo>
                  <a:pt x="676401" y="46354"/>
                </a:moveTo>
                <a:lnTo>
                  <a:pt x="667032" y="51795"/>
                </a:lnTo>
                <a:lnTo>
                  <a:pt x="676401" y="57276"/>
                </a:lnTo>
                <a:lnTo>
                  <a:pt x="676401" y="46354"/>
                </a:lnTo>
                <a:close/>
              </a:path>
              <a:path w="692150" h="103505">
                <a:moveTo>
                  <a:pt x="682629" y="46354"/>
                </a:moveTo>
                <a:lnTo>
                  <a:pt x="676401" y="46354"/>
                </a:lnTo>
                <a:lnTo>
                  <a:pt x="676401" y="57276"/>
                </a:lnTo>
                <a:lnTo>
                  <a:pt x="682943" y="57276"/>
                </a:lnTo>
                <a:lnTo>
                  <a:pt x="685458" y="55819"/>
                </a:lnTo>
                <a:lnTo>
                  <a:pt x="685926" y="55372"/>
                </a:lnTo>
                <a:lnTo>
                  <a:pt x="685926" y="48387"/>
                </a:lnTo>
                <a:lnTo>
                  <a:pt x="685716" y="48167"/>
                </a:lnTo>
                <a:lnTo>
                  <a:pt x="682629" y="46354"/>
                </a:lnTo>
                <a:close/>
              </a:path>
              <a:path w="692150" h="103505">
                <a:moveTo>
                  <a:pt x="685716" y="48167"/>
                </a:moveTo>
                <a:lnTo>
                  <a:pt x="685926" y="48387"/>
                </a:lnTo>
                <a:lnTo>
                  <a:pt x="685926" y="55372"/>
                </a:lnTo>
                <a:lnTo>
                  <a:pt x="685458" y="55819"/>
                </a:lnTo>
                <a:lnTo>
                  <a:pt x="692150" y="51942"/>
                </a:lnTo>
                <a:lnTo>
                  <a:pt x="685716" y="48167"/>
                </a:lnTo>
                <a:close/>
              </a:path>
              <a:path w="692150" h="103505">
                <a:moveTo>
                  <a:pt x="603630" y="0"/>
                </a:moveTo>
                <a:lnTo>
                  <a:pt x="599821" y="1015"/>
                </a:lnTo>
                <a:lnTo>
                  <a:pt x="598043" y="4063"/>
                </a:lnTo>
                <a:lnTo>
                  <a:pt x="596265" y="6985"/>
                </a:lnTo>
                <a:lnTo>
                  <a:pt x="597280" y="10922"/>
                </a:lnTo>
                <a:lnTo>
                  <a:pt x="600201" y="12700"/>
                </a:lnTo>
                <a:lnTo>
                  <a:pt x="656121" y="45412"/>
                </a:lnTo>
                <a:lnTo>
                  <a:pt x="679576" y="45465"/>
                </a:lnTo>
                <a:lnTo>
                  <a:pt x="656212" y="45465"/>
                </a:lnTo>
                <a:lnTo>
                  <a:pt x="667032" y="51795"/>
                </a:lnTo>
                <a:lnTo>
                  <a:pt x="676401" y="46354"/>
                </a:lnTo>
                <a:lnTo>
                  <a:pt x="682629" y="46354"/>
                </a:lnTo>
                <a:lnTo>
                  <a:pt x="681114" y="45465"/>
                </a:lnTo>
                <a:lnTo>
                  <a:pt x="679576" y="45465"/>
                </a:lnTo>
                <a:lnTo>
                  <a:pt x="681024" y="45412"/>
                </a:lnTo>
                <a:lnTo>
                  <a:pt x="603630" y="0"/>
                </a:lnTo>
                <a:close/>
              </a:path>
              <a:path w="692150" h="103505">
                <a:moveTo>
                  <a:pt x="683132" y="45465"/>
                </a:moveTo>
                <a:lnTo>
                  <a:pt x="681114" y="45465"/>
                </a:lnTo>
                <a:lnTo>
                  <a:pt x="685716" y="48167"/>
                </a:lnTo>
                <a:lnTo>
                  <a:pt x="683132" y="45465"/>
                </a:lnTo>
                <a:close/>
              </a:path>
            </a:pathLst>
          </a:custGeom>
          <a:solidFill>
            <a:srgbClr val="00C5BA"/>
          </a:solidFill>
        </p:spPr>
        <p:txBody>
          <a:bodyPr wrap="square" lIns="0" tIns="0" rIns="0" bIns="0" rtlCol="0"/>
          <a:lstStyle/>
          <a:p>
            <a:endParaRPr/>
          </a:p>
        </p:txBody>
      </p:sp>
      <p:sp>
        <p:nvSpPr>
          <p:cNvPr id="7" name="object 7"/>
          <p:cNvSpPr/>
          <p:nvPr/>
        </p:nvSpPr>
        <p:spPr>
          <a:xfrm>
            <a:off x="6181344" y="4163567"/>
            <a:ext cx="2289048" cy="190804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087879" y="3325367"/>
            <a:ext cx="1889760" cy="2819399"/>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972305" y="5002529"/>
            <a:ext cx="2209800" cy="1905"/>
          </a:xfrm>
          <a:custGeom>
            <a:avLst/>
            <a:gdLst/>
            <a:ahLst/>
            <a:cxnLst/>
            <a:rect l="l" t="t" r="r" b="b"/>
            <a:pathLst>
              <a:path w="2209800" h="1904">
                <a:moveTo>
                  <a:pt x="0" y="0"/>
                </a:moveTo>
                <a:lnTo>
                  <a:pt x="2209800" y="1524"/>
                </a:lnTo>
              </a:path>
            </a:pathLst>
          </a:custGeom>
          <a:ln w="38100">
            <a:solidFill>
              <a:srgbClr val="000000"/>
            </a:solidFill>
          </a:ln>
        </p:spPr>
        <p:txBody>
          <a:bodyPr wrap="square" lIns="0" tIns="0" rIns="0" bIns="0" rtlCol="0"/>
          <a:lstStyle/>
          <a:p>
            <a:endParaRPr/>
          </a:p>
        </p:txBody>
      </p:sp>
      <p:sp>
        <p:nvSpPr>
          <p:cNvPr id="10" name="object 10"/>
          <p:cNvSpPr txBox="1"/>
          <p:nvPr/>
        </p:nvSpPr>
        <p:spPr>
          <a:xfrm>
            <a:off x="1231493" y="6249111"/>
            <a:ext cx="33147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pH</a:t>
            </a:r>
            <a:endParaRPr sz="1800">
              <a:latin typeface="Arial"/>
              <a:cs typeface="Arial"/>
            </a:endParaRPr>
          </a:p>
        </p:txBody>
      </p:sp>
      <p:sp>
        <p:nvSpPr>
          <p:cNvPr id="11" name="object 11"/>
          <p:cNvSpPr txBox="1"/>
          <p:nvPr/>
        </p:nvSpPr>
        <p:spPr>
          <a:xfrm>
            <a:off x="2069719" y="6249111"/>
            <a:ext cx="194119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6.8 </a:t>
            </a:r>
            <a:r>
              <a:rPr sz="1800" dirty="0">
                <a:latin typeface="Arial"/>
                <a:cs typeface="Arial"/>
              </a:rPr>
              <a:t>– </a:t>
            </a:r>
            <a:r>
              <a:rPr sz="1800" spc="-5" dirty="0">
                <a:latin typeface="Arial"/>
                <a:cs typeface="Arial"/>
              </a:rPr>
              <a:t>slightly</a:t>
            </a:r>
            <a:r>
              <a:rPr sz="1800" spc="-50" dirty="0">
                <a:latin typeface="Arial"/>
                <a:cs typeface="Arial"/>
              </a:rPr>
              <a:t> </a:t>
            </a:r>
            <a:r>
              <a:rPr sz="1800" spc="-5" dirty="0">
                <a:latin typeface="Arial"/>
                <a:cs typeface="Arial"/>
              </a:rPr>
              <a:t>acidic</a:t>
            </a:r>
            <a:endParaRPr sz="1800">
              <a:latin typeface="Arial"/>
              <a:cs typeface="Arial"/>
            </a:endParaRPr>
          </a:p>
        </p:txBody>
      </p:sp>
      <p:sp>
        <p:nvSpPr>
          <p:cNvPr id="12" name="object 12"/>
          <p:cNvSpPr txBox="1"/>
          <p:nvPr/>
        </p:nvSpPr>
        <p:spPr>
          <a:xfrm>
            <a:off x="6413753" y="6217716"/>
            <a:ext cx="1892300" cy="3003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8.4 </a:t>
            </a:r>
            <a:r>
              <a:rPr sz="1800" dirty="0">
                <a:latin typeface="Arial"/>
                <a:cs typeface="Arial"/>
              </a:rPr>
              <a:t>– </a:t>
            </a:r>
            <a:r>
              <a:rPr sz="1800" spc="-5" dirty="0">
                <a:latin typeface="Arial"/>
                <a:cs typeface="Arial"/>
              </a:rPr>
              <a:t>slightly</a:t>
            </a:r>
            <a:r>
              <a:rPr sz="1800" spc="-50" dirty="0">
                <a:latin typeface="Arial"/>
                <a:cs typeface="Arial"/>
              </a:rPr>
              <a:t> </a:t>
            </a:r>
            <a:r>
              <a:rPr sz="1800" spc="-5" dirty="0">
                <a:latin typeface="Arial"/>
                <a:cs typeface="Arial"/>
              </a:rPr>
              <a:t>basic</a:t>
            </a:r>
            <a:endParaRPr sz="1800">
              <a:latin typeface="Arial"/>
              <a:cs typeface="Arial"/>
            </a:endParaRPr>
          </a:p>
        </p:txBody>
      </p:sp>
      <p:sp>
        <p:nvSpPr>
          <p:cNvPr id="13" name="object 13"/>
          <p:cNvSpPr/>
          <p:nvPr/>
        </p:nvSpPr>
        <p:spPr>
          <a:xfrm>
            <a:off x="4351782" y="4699253"/>
            <a:ext cx="3175" cy="609600"/>
          </a:xfrm>
          <a:custGeom>
            <a:avLst/>
            <a:gdLst/>
            <a:ahLst/>
            <a:cxnLst/>
            <a:rect l="l" t="t" r="r" b="b"/>
            <a:pathLst>
              <a:path w="3175" h="609600">
                <a:moveTo>
                  <a:pt x="3175" y="0"/>
                </a:moveTo>
                <a:lnTo>
                  <a:pt x="0" y="609600"/>
                </a:lnTo>
              </a:path>
            </a:pathLst>
          </a:custGeom>
          <a:ln w="38100">
            <a:solidFill>
              <a:srgbClr val="000000"/>
            </a:solidFill>
          </a:ln>
        </p:spPr>
        <p:txBody>
          <a:bodyPr wrap="square" lIns="0" tIns="0" rIns="0" bIns="0" rtlCol="0"/>
          <a:lstStyle/>
          <a:p>
            <a:endParaRPr/>
          </a:p>
        </p:txBody>
      </p:sp>
      <p:sp>
        <p:nvSpPr>
          <p:cNvPr id="14" name="object 14"/>
          <p:cNvSpPr txBox="1"/>
          <p:nvPr/>
        </p:nvSpPr>
        <p:spPr>
          <a:xfrm>
            <a:off x="4203572" y="5345938"/>
            <a:ext cx="12820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7.0 </a:t>
            </a:r>
            <a:r>
              <a:rPr sz="1800" dirty="0">
                <a:latin typeface="Arial"/>
                <a:cs typeface="Arial"/>
              </a:rPr>
              <a:t>-</a:t>
            </a:r>
            <a:r>
              <a:rPr sz="1800" spc="-65" dirty="0">
                <a:latin typeface="Arial"/>
                <a:cs typeface="Arial"/>
              </a:rPr>
              <a:t> </a:t>
            </a:r>
            <a:r>
              <a:rPr sz="1800" spc="-5" dirty="0">
                <a:latin typeface="Arial"/>
                <a:cs typeface="Arial"/>
              </a:rPr>
              <a:t>Neutral</a:t>
            </a:r>
            <a:endParaRPr sz="1800">
              <a:latin typeface="Arial"/>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2544" y="0"/>
            <a:ext cx="9008364" cy="172973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88898" y="125933"/>
            <a:ext cx="8316595" cy="1245235"/>
          </a:xfrm>
          <a:prstGeom prst="rect">
            <a:avLst/>
          </a:prstGeom>
        </p:spPr>
        <p:txBody>
          <a:bodyPr vert="horz" wrap="square" lIns="0" tIns="12065" rIns="0" bIns="0" rtlCol="0">
            <a:spAutoFit/>
          </a:bodyPr>
          <a:lstStyle/>
          <a:p>
            <a:pPr marL="12700" marR="5080">
              <a:lnSpc>
                <a:spcPct val="100000"/>
              </a:lnSpc>
              <a:spcBef>
                <a:spcPts val="95"/>
              </a:spcBef>
            </a:pPr>
            <a:r>
              <a:rPr spc="-5" dirty="0">
                <a:latin typeface="Arial"/>
                <a:cs typeface="Arial"/>
              </a:rPr>
              <a:t>Fluorescent imaging of embryonic  stem cell</a:t>
            </a:r>
            <a:r>
              <a:rPr spc="15" dirty="0">
                <a:latin typeface="Arial"/>
                <a:cs typeface="Arial"/>
              </a:rPr>
              <a:t> </a:t>
            </a:r>
            <a:r>
              <a:rPr spc="-5" dirty="0">
                <a:latin typeface="Arial"/>
                <a:cs typeface="Arial"/>
              </a:rPr>
              <a:t>colonies.</a:t>
            </a:r>
          </a:p>
        </p:txBody>
      </p:sp>
      <p:sp>
        <p:nvSpPr>
          <p:cNvPr id="5" name="object 5"/>
          <p:cNvSpPr txBox="1"/>
          <p:nvPr/>
        </p:nvSpPr>
        <p:spPr>
          <a:xfrm>
            <a:off x="380999" y="2438400"/>
            <a:ext cx="11049001" cy="3018134"/>
          </a:xfrm>
          <a:prstGeom prst="rect">
            <a:avLst/>
          </a:prstGeom>
        </p:spPr>
        <p:txBody>
          <a:bodyPr vert="horz" wrap="square" lIns="0" tIns="149225" rIns="0" bIns="0" rtlCol="0">
            <a:spAutoFit/>
          </a:bodyPr>
          <a:lstStyle/>
          <a:p>
            <a:pPr marL="12700" algn="just">
              <a:lnSpc>
                <a:spcPct val="100000"/>
              </a:lnSpc>
              <a:spcBef>
                <a:spcPts val="1175"/>
              </a:spcBef>
            </a:pPr>
            <a:r>
              <a:rPr sz="2000" dirty="0">
                <a:solidFill>
                  <a:srgbClr val="00C5BA"/>
                </a:solidFill>
                <a:latin typeface="Wingdings 2"/>
                <a:cs typeface="Wingdings 2"/>
              </a:rPr>
              <a:t></a:t>
            </a:r>
            <a:r>
              <a:rPr sz="2000" dirty="0">
                <a:solidFill>
                  <a:srgbClr val="00C5BA"/>
                </a:solidFill>
                <a:latin typeface="Times New Roman"/>
                <a:cs typeface="Times New Roman"/>
              </a:rPr>
              <a:t> </a:t>
            </a:r>
            <a:r>
              <a:rPr sz="2400" dirty="0">
                <a:solidFill>
                  <a:srgbClr val="FFFFFF"/>
                </a:solidFill>
                <a:latin typeface="Arial"/>
                <a:cs typeface="Arial"/>
              </a:rPr>
              <a:t>Scientists can label embryonic stem cells using antibodies attached to fluorescent</a:t>
            </a:r>
            <a:r>
              <a:rPr sz="2400" spc="-285" dirty="0">
                <a:solidFill>
                  <a:srgbClr val="FFFFFF"/>
                </a:solidFill>
                <a:latin typeface="Arial"/>
                <a:cs typeface="Arial"/>
              </a:rPr>
              <a:t> </a:t>
            </a:r>
            <a:r>
              <a:rPr sz="2400" dirty="0">
                <a:solidFill>
                  <a:srgbClr val="FFFFFF"/>
                </a:solidFill>
                <a:latin typeface="Arial"/>
                <a:cs typeface="Arial"/>
              </a:rPr>
              <a:t>molecules.</a:t>
            </a:r>
            <a:endParaRPr sz="2400" dirty="0">
              <a:latin typeface="Arial"/>
              <a:cs typeface="Arial"/>
            </a:endParaRPr>
          </a:p>
          <a:p>
            <a:pPr marL="355600" marR="5080" indent="-342900" algn="just">
              <a:lnSpc>
                <a:spcPct val="100000"/>
              </a:lnSpc>
              <a:spcBef>
                <a:spcPts val="1080"/>
              </a:spcBef>
            </a:pPr>
            <a:r>
              <a:rPr sz="2400" spc="5" dirty="0">
                <a:solidFill>
                  <a:srgbClr val="00C5BA"/>
                </a:solidFill>
                <a:latin typeface="Wingdings 2"/>
                <a:cs typeface="Wingdings 2"/>
              </a:rPr>
              <a:t></a:t>
            </a:r>
            <a:r>
              <a:rPr sz="2400" spc="5" dirty="0">
                <a:solidFill>
                  <a:srgbClr val="00C5BA"/>
                </a:solidFill>
                <a:latin typeface="Times New Roman"/>
                <a:cs typeface="Times New Roman"/>
              </a:rPr>
              <a:t> </a:t>
            </a:r>
            <a:r>
              <a:rPr sz="2400" dirty="0">
                <a:solidFill>
                  <a:srgbClr val="FFFFFF"/>
                </a:solidFill>
                <a:latin typeface="Arial"/>
                <a:cs typeface="Arial"/>
              </a:rPr>
              <a:t>The smaller blue dots in the green area label the nuclei of the embryonic stem cells, and the blue dots  outside the colony label fibroblast feeder cells. This is how scientists can keep track of which cells are  stem cells and which are</a:t>
            </a:r>
            <a:r>
              <a:rPr sz="2400" spc="-95" dirty="0">
                <a:solidFill>
                  <a:srgbClr val="FFFFFF"/>
                </a:solidFill>
                <a:latin typeface="Arial"/>
                <a:cs typeface="Arial"/>
              </a:rPr>
              <a:t> </a:t>
            </a:r>
            <a:r>
              <a:rPr sz="2400" dirty="0">
                <a:solidFill>
                  <a:srgbClr val="FFFFFF"/>
                </a:solidFill>
                <a:latin typeface="Arial"/>
                <a:cs typeface="Arial"/>
              </a:rPr>
              <a:t>not.</a:t>
            </a:r>
            <a:endParaRPr sz="2400" dirty="0">
              <a:latin typeface="Arial"/>
              <a:cs typeface="Arial"/>
            </a:endParaRPr>
          </a:p>
          <a:p>
            <a:pPr marL="12700" algn="just">
              <a:lnSpc>
                <a:spcPct val="100000"/>
              </a:lnSpc>
              <a:spcBef>
                <a:spcPts val="1080"/>
              </a:spcBef>
            </a:pPr>
            <a:r>
              <a:rPr sz="2400" dirty="0">
                <a:solidFill>
                  <a:srgbClr val="00C5BA"/>
                </a:solidFill>
                <a:latin typeface="Wingdings 2"/>
                <a:cs typeface="Wingdings 2"/>
              </a:rPr>
              <a:t></a:t>
            </a:r>
            <a:r>
              <a:rPr sz="2400" dirty="0">
                <a:solidFill>
                  <a:srgbClr val="00C5BA"/>
                </a:solidFill>
                <a:latin typeface="Times New Roman"/>
                <a:cs typeface="Times New Roman"/>
              </a:rPr>
              <a:t> </a:t>
            </a:r>
            <a:r>
              <a:rPr sz="2400" dirty="0">
                <a:solidFill>
                  <a:srgbClr val="FFFFFF"/>
                </a:solidFill>
                <a:latin typeface="Arial"/>
                <a:cs typeface="Arial"/>
              </a:rPr>
              <a:t>Embryonic stem cells like to grow in </a:t>
            </a:r>
            <a:r>
              <a:rPr sz="2400" spc="-5" dirty="0">
                <a:solidFill>
                  <a:srgbClr val="FFFFFF"/>
                </a:solidFill>
                <a:latin typeface="Arial"/>
                <a:cs typeface="Arial"/>
              </a:rPr>
              <a:t>little </a:t>
            </a:r>
            <a:r>
              <a:rPr sz="2400" dirty="0">
                <a:solidFill>
                  <a:srgbClr val="FFFFFF"/>
                </a:solidFill>
                <a:latin typeface="Arial"/>
                <a:cs typeface="Arial"/>
              </a:rPr>
              <a:t>colonies spaced out over the dish instead of in one big</a:t>
            </a:r>
            <a:r>
              <a:rPr sz="2400" spc="-285" dirty="0">
                <a:solidFill>
                  <a:srgbClr val="FFFFFF"/>
                </a:solidFill>
                <a:latin typeface="Arial"/>
                <a:cs typeface="Arial"/>
              </a:rPr>
              <a:t> </a:t>
            </a:r>
            <a:r>
              <a:rPr sz="2400" spc="-20" dirty="0">
                <a:solidFill>
                  <a:srgbClr val="FFFFFF"/>
                </a:solidFill>
                <a:latin typeface="Arial"/>
                <a:cs typeface="Arial"/>
              </a:rPr>
              <a:t>layer.</a:t>
            </a:r>
            <a:endParaRPr sz="2400" dirty="0">
              <a:latin typeface="Arial"/>
              <a:cs typeface="Arial"/>
            </a:endParaRPr>
          </a:p>
        </p:txBody>
      </p:sp>
      <p:sp>
        <p:nvSpPr>
          <p:cNvPr id="6" name="object 6"/>
          <p:cNvSpPr/>
          <p:nvPr/>
        </p:nvSpPr>
        <p:spPr>
          <a:xfrm>
            <a:off x="7924800" y="5195317"/>
            <a:ext cx="1953768" cy="166268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0215373" y="5195317"/>
            <a:ext cx="1976627" cy="1662683"/>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2544" y="556259"/>
            <a:ext cx="3759707" cy="117348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88898" y="736218"/>
            <a:ext cx="3070225" cy="635000"/>
          </a:xfrm>
          <a:prstGeom prst="rect">
            <a:avLst/>
          </a:prstGeom>
        </p:spPr>
        <p:txBody>
          <a:bodyPr vert="horz" wrap="square" lIns="0" tIns="12065" rIns="0" bIns="0" rtlCol="0">
            <a:spAutoFit/>
          </a:bodyPr>
          <a:lstStyle/>
          <a:p>
            <a:pPr marL="12700">
              <a:lnSpc>
                <a:spcPct val="100000"/>
              </a:lnSpc>
              <a:spcBef>
                <a:spcPts val="95"/>
              </a:spcBef>
            </a:pPr>
            <a:r>
              <a:rPr spc="-5" dirty="0">
                <a:latin typeface="Arial"/>
                <a:cs typeface="Arial"/>
              </a:rPr>
              <a:t>Ap</a:t>
            </a:r>
            <a:r>
              <a:rPr spc="-25" dirty="0">
                <a:latin typeface="Arial"/>
                <a:cs typeface="Arial"/>
              </a:rPr>
              <a:t>p</a:t>
            </a:r>
            <a:r>
              <a:rPr spc="-5" dirty="0">
                <a:latin typeface="Arial"/>
                <a:cs typeface="Arial"/>
              </a:rPr>
              <a:t>licat</a:t>
            </a:r>
            <a:r>
              <a:rPr dirty="0">
                <a:latin typeface="Arial"/>
                <a:cs typeface="Arial"/>
              </a:rPr>
              <a:t>i</a:t>
            </a:r>
            <a:r>
              <a:rPr spc="-5" dirty="0">
                <a:latin typeface="Arial"/>
                <a:cs typeface="Arial"/>
              </a:rPr>
              <a:t>ons</a:t>
            </a:r>
          </a:p>
        </p:txBody>
      </p:sp>
      <p:sp>
        <p:nvSpPr>
          <p:cNvPr id="5" name="object 5"/>
          <p:cNvSpPr txBox="1"/>
          <p:nvPr/>
        </p:nvSpPr>
        <p:spPr>
          <a:xfrm>
            <a:off x="897432" y="2466362"/>
            <a:ext cx="5233035" cy="3823483"/>
          </a:xfrm>
          <a:prstGeom prst="rect">
            <a:avLst/>
          </a:prstGeom>
        </p:spPr>
        <p:txBody>
          <a:bodyPr vert="horz" wrap="square" lIns="0" tIns="174625" rIns="0" bIns="0" rtlCol="0">
            <a:spAutoFit/>
          </a:bodyPr>
          <a:lstStyle/>
          <a:p>
            <a:pPr marL="12700">
              <a:lnSpc>
                <a:spcPct val="100000"/>
              </a:lnSpc>
              <a:spcBef>
                <a:spcPts val="1375"/>
              </a:spcBef>
            </a:pPr>
            <a:r>
              <a:rPr sz="2800" spc="10" dirty="0">
                <a:solidFill>
                  <a:srgbClr val="00C5BA"/>
                </a:solidFill>
                <a:latin typeface="Wingdings 2"/>
                <a:cs typeface="Wingdings 2"/>
              </a:rPr>
              <a:t></a:t>
            </a:r>
            <a:r>
              <a:rPr sz="2400" spc="10" dirty="0">
                <a:solidFill>
                  <a:srgbClr val="FFFFFF"/>
                </a:solidFill>
                <a:latin typeface="Arial"/>
                <a:cs typeface="Arial"/>
              </a:rPr>
              <a:t>Tissue</a:t>
            </a:r>
            <a:r>
              <a:rPr sz="2400" dirty="0">
                <a:solidFill>
                  <a:srgbClr val="FFFFFF"/>
                </a:solidFill>
                <a:latin typeface="Arial"/>
                <a:cs typeface="Arial"/>
              </a:rPr>
              <a:t> </a:t>
            </a:r>
            <a:r>
              <a:rPr sz="2400" spc="-5" dirty="0">
                <a:solidFill>
                  <a:srgbClr val="FFFFFF"/>
                </a:solidFill>
                <a:latin typeface="Arial"/>
                <a:cs typeface="Arial"/>
              </a:rPr>
              <a:t>repair</a:t>
            </a:r>
            <a:endParaRPr sz="2400" dirty="0">
              <a:latin typeface="Arial"/>
              <a:cs typeface="Arial"/>
            </a:endParaRPr>
          </a:p>
          <a:p>
            <a:pPr marL="12700">
              <a:lnSpc>
                <a:spcPct val="100000"/>
              </a:lnSpc>
              <a:spcBef>
                <a:spcPts val="1275"/>
              </a:spcBef>
            </a:pPr>
            <a:r>
              <a:rPr sz="2400" dirty="0" smtClean="0">
                <a:solidFill>
                  <a:srgbClr val="FFFFFF"/>
                </a:solidFill>
                <a:latin typeface="Arial"/>
                <a:cs typeface="Arial"/>
              </a:rPr>
              <a:t>nerve</a:t>
            </a:r>
            <a:r>
              <a:rPr lang="en-US" sz="2400" dirty="0">
                <a:solidFill>
                  <a:srgbClr val="FFFFFF"/>
                </a:solidFill>
                <a:latin typeface="Arial"/>
                <a:cs typeface="Arial"/>
              </a:rPr>
              <a:t>,</a:t>
            </a:r>
            <a:r>
              <a:rPr lang="en-US" sz="2400" dirty="0" smtClean="0">
                <a:solidFill>
                  <a:srgbClr val="FFFFFF"/>
                </a:solidFill>
                <a:latin typeface="Arial"/>
                <a:cs typeface="Arial"/>
              </a:rPr>
              <a:t> </a:t>
            </a:r>
            <a:r>
              <a:rPr sz="2400" dirty="0" smtClean="0">
                <a:solidFill>
                  <a:srgbClr val="FFFFFF"/>
                </a:solidFill>
                <a:latin typeface="Arial"/>
                <a:cs typeface="Arial"/>
              </a:rPr>
              <a:t>heart</a:t>
            </a:r>
            <a:r>
              <a:rPr lang="en-US" sz="2400" dirty="0" smtClean="0">
                <a:solidFill>
                  <a:srgbClr val="FFFFFF"/>
                </a:solidFill>
                <a:latin typeface="Arial"/>
                <a:cs typeface="Arial"/>
              </a:rPr>
              <a:t>, </a:t>
            </a:r>
            <a:r>
              <a:rPr sz="2400" dirty="0" smtClean="0">
                <a:solidFill>
                  <a:srgbClr val="FFFFFF"/>
                </a:solidFill>
                <a:latin typeface="Arial"/>
                <a:cs typeface="Arial"/>
              </a:rPr>
              <a:t>muscle,</a:t>
            </a:r>
            <a:r>
              <a:rPr lang="en-US" sz="2400" dirty="0" smtClean="0">
                <a:solidFill>
                  <a:srgbClr val="FFFFFF"/>
                </a:solidFill>
                <a:latin typeface="Arial"/>
                <a:cs typeface="Arial"/>
              </a:rPr>
              <a:t> </a:t>
            </a:r>
            <a:r>
              <a:rPr sz="2400" dirty="0" smtClean="0">
                <a:solidFill>
                  <a:srgbClr val="FFFFFF"/>
                </a:solidFill>
                <a:latin typeface="Arial"/>
                <a:cs typeface="Arial"/>
              </a:rPr>
              <a:t>organ,</a:t>
            </a:r>
            <a:r>
              <a:rPr lang="en-US" sz="2400" dirty="0" smtClean="0">
                <a:solidFill>
                  <a:srgbClr val="FFFFFF"/>
                </a:solidFill>
                <a:latin typeface="Arial"/>
                <a:cs typeface="Arial"/>
              </a:rPr>
              <a:t> </a:t>
            </a:r>
            <a:r>
              <a:rPr sz="2400" dirty="0" smtClean="0">
                <a:solidFill>
                  <a:srgbClr val="FFFFFF"/>
                </a:solidFill>
                <a:latin typeface="Arial"/>
                <a:cs typeface="Arial"/>
              </a:rPr>
              <a:t>skin</a:t>
            </a:r>
            <a:endParaRPr lang="en-US" sz="2400" dirty="0" smtClean="0">
              <a:solidFill>
                <a:srgbClr val="FFFFFF"/>
              </a:solidFill>
              <a:latin typeface="Arial"/>
              <a:cs typeface="Arial"/>
            </a:endParaRPr>
          </a:p>
          <a:p>
            <a:pPr marL="12700">
              <a:lnSpc>
                <a:spcPct val="100000"/>
              </a:lnSpc>
              <a:spcBef>
                <a:spcPts val="1275"/>
              </a:spcBef>
            </a:pPr>
            <a:endParaRPr sz="2400" dirty="0">
              <a:latin typeface="Arial"/>
              <a:cs typeface="Arial"/>
            </a:endParaRPr>
          </a:p>
          <a:p>
            <a:pPr marL="12700">
              <a:lnSpc>
                <a:spcPct val="100000"/>
              </a:lnSpc>
              <a:spcBef>
                <a:spcPts val="1275"/>
              </a:spcBef>
            </a:pPr>
            <a:r>
              <a:rPr sz="2400" spc="25" dirty="0">
                <a:solidFill>
                  <a:srgbClr val="00C5BA"/>
                </a:solidFill>
                <a:latin typeface="Wingdings 2"/>
                <a:cs typeface="Wingdings 2"/>
              </a:rPr>
              <a:t></a:t>
            </a:r>
            <a:r>
              <a:rPr sz="2400" spc="25" dirty="0" smtClean="0">
                <a:solidFill>
                  <a:srgbClr val="FFFFFF"/>
                </a:solidFill>
                <a:latin typeface="Arial"/>
                <a:cs typeface="Arial"/>
              </a:rPr>
              <a:t>Cancer</a:t>
            </a:r>
            <a:endParaRPr lang="en-US" sz="2400" spc="25" dirty="0" smtClean="0">
              <a:solidFill>
                <a:srgbClr val="FFFFFF"/>
              </a:solidFill>
              <a:latin typeface="Arial"/>
              <a:cs typeface="Arial"/>
            </a:endParaRPr>
          </a:p>
          <a:p>
            <a:pPr marL="12700">
              <a:lnSpc>
                <a:spcPct val="100000"/>
              </a:lnSpc>
              <a:spcBef>
                <a:spcPts val="1275"/>
              </a:spcBef>
            </a:pPr>
            <a:endParaRPr sz="2400" dirty="0">
              <a:latin typeface="Arial"/>
              <a:cs typeface="Arial"/>
            </a:endParaRPr>
          </a:p>
          <a:p>
            <a:pPr marL="12700">
              <a:lnSpc>
                <a:spcPct val="100000"/>
              </a:lnSpc>
              <a:spcBef>
                <a:spcPts val="1270"/>
              </a:spcBef>
            </a:pPr>
            <a:r>
              <a:rPr sz="2400" spc="15" dirty="0">
                <a:solidFill>
                  <a:srgbClr val="00C5BA"/>
                </a:solidFill>
                <a:latin typeface="Wingdings 2"/>
                <a:cs typeface="Wingdings 2"/>
              </a:rPr>
              <a:t></a:t>
            </a:r>
            <a:r>
              <a:rPr sz="2400" spc="15" dirty="0">
                <a:solidFill>
                  <a:srgbClr val="FFFFFF"/>
                </a:solidFill>
                <a:latin typeface="Arial"/>
                <a:cs typeface="Arial"/>
              </a:rPr>
              <a:t>Autoimmune</a:t>
            </a:r>
            <a:r>
              <a:rPr sz="2400" spc="20" dirty="0">
                <a:solidFill>
                  <a:srgbClr val="FFFFFF"/>
                </a:solidFill>
                <a:latin typeface="Arial"/>
                <a:cs typeface="Arial"/>
              </a:rPr>
              <a:t> </a:t>
            </a:r>
            <a:r>
              <a:rPr sz="2400" dirty="0">
                <a:solidFill>
                  <a:srgbClr val="FFFFFF"/>
                </a:solidFill>
                <a:latin typeface="Arial"/>
                <a:cs typeface="Arial"/>
              </a:rPr>
              <a:t>diseases</a:t>
            </a:r>
            <a:endParaRPr sz="2400" dirty="0">
              <a:latin typeface="Arial"/>
              <a:cs typeface="Arial"/>
            </a:endParaRPr>
          </a:p>
          <a:p>
            <a:pPr marL="12700">
              <a:lnSpc>
                <a:spcPct val="100000"/>
              </a:lnSpc>
              <a:spcBef>
                <a:spcPts val="1275"/>
              </a:spcBef>
            </a:pPr>
            <a:r>
              <a:rPr sz="2400" dirty="0" smtClean="0">
                <a:solidFill>
                  <a:srgbClr val="FFFFFF"/>
                </a:solidFill>
                <a:latin typeface="Arial"/>
                <a:cs typeface="Arial"/>
              </a:rPr>
              <a:t>diabetes,</a:t>
            </a:r>
            <a:r>
              <a:rPr lang="en-US" sz="2400" dirty="0" smtClean="0">
                <a:solidFill>
                  <a:srgbClr val="FFFFFF"/>
                </a:solidFill>
                <a:latin typeface="Arial"/>
                <a:cs typeface="Arial"/>
              </a:rPr>
              <a:t> </a:t>
            </a:r>
            <a:r>
              <a:rPr sz="2400" dirty="0" smtClean="0">
                <a:solidFill>
                  <a:srgbClr val="FFFFFF"/>
                </a:solidFill>
                <a:latin typeface="Arial"/>
                <a:cs typeface="Arial"/>
              </a:rPr>
              <a:t>rheumatoid</a:t>
            </a:r>
            <a:r>
              <a:rPr sz="2400" spc="10" dirty="0" smtClean="0">
                <a:solidFill>
                  <a:srgbClr val="FFFFFF"/>
                </a:solidFill>
                <a:latin typeface="Arial"/>
                <a:cs typeface="Arial"/>
              </a:rPr>
              <a:t> </a:t>
            </a:r>
            <a:r>
              <a:rPr sz="2400" spc="-5" dirty="0" smtClean="0">
                <a:solidFill>
                  <a:srgbClr val="FFFFFF"/>
                </a:solidFill>
                <a:latin typeface="Arial"/>
                <a:cs typeface="Arial"/>
              </a:rPr>
              <a:t>arthritis,</a:t>
            </a:r>
            <a:r>
              <a:rPr lang="en-US" sz="2400" spc="-5" dirty="0" smtClean="0">
                <a:solidFill>
                  <a:srgbClr val="FFFFFF"/>
                </a:solidFill>
                <a:latin typeface="Arial"/>
                <a:cs typeface="Arial"/>
              </a:rPr>
              <a:t> </a:t>
            </a:r>
            <a:r>
              <a:rPr sz="2400" spc="-5" dirty="0" smtClean="0">
                <a:solidFill>
                  <a:srgbClr val="FFFFFF"/>
                </a:solidFill>
                <a:latin typeface="Arial"/>
                <a:cs typeface="Arial"/>
              </a:rPr>
              <a:t>MS</a:t>
            </a:r>
            <a:endParaRPr sz="2400" dirty="0">
              <a:latin typeface="Arial"/>
              <a:cs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2544" y="556259"/>
            <a:ext cx="3867911" cy="117348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88898" y="736218"/>
            <a:ext cx="3176905" cy="635000"/>
          </a:xfrm>
          <a:prstGeom prst="rect">
            <a:avLst/>
          </a:prstGeom>
        </p:spPr>
        <p:txBody>
          <a:bodyPr vert="horz" wrap="square" lIns="0" tIns="12065" rIns="0" bIns="0" rtlCol="0">
            <a:spAutoFit/>
          </a:bodyPr>
          <a:lstStyle/>
          <a:p>
            <a:pPr marL="12700">
              <a:lnSpc>
                <a:spcPct val="100000"/>
              </a:lnSpc>
              <a:spcBef>
                <a:spcPts val="95"/>
              </a:spcBef>
            </a:pPr>
            <a:r>
              <a:rPr sz="4000" b="1" spc="-20" dirty="0">
                <a:solidFill>
                  <a:srgbClr val="FDFDFD"/>
                </a:solidFill>
                <a:latin typeface="Arial"/>
                <a:cs typeface="Arial"/>
              </a:rPr>
              <a:t>Tissue</a:t>
            </a:r>
            <a:r>
              <a:rPr sz="4000" b="1" spc="-50" dirty="0">
                <a:solidFill>
                  <a:srgbClr val="FDFDFD"/>
                </a:solidFill>
                <a:latin typeface="Arial"/>
                <a:cs typeface="Arial"/>
              </a:rPr>
              <a:t> </a:t>
            </a:r>
            <a:r>
              <a:rPr sz="4000" b="1" spc="-5" dirty="0">
                <a:solidFill>
                  <a:srgbClr val="FDFDFD"/>
                </a:solidFill>
                <a:latin typeface="Arial"/>
                <a:cs typeface="Arial"/>
              </a:rPr>
              <a:t>repair</a:t>
            </a:r>
            <a:endParaRPr sz="4000">
              <a:latin typeface="Arial"/>
              <a:cs typeface="Arial"/>
            </a:endParaRPr>
          </a:p>
        </p:txBody>
      </p:sp>
      <p:sp>
        <p:nvSpPr>
          <p:cNvPr id="5" name="object 5"/>
          <p:cNvSpPr txBox="1"/>
          <p:nvPr/>
        </p:nvSpPr>
        <p:spPr>
          <a:xfrm>
            <a:off x="533400" y="2362200"/>
            <a:ext cx="10668000" cy="751488"/>
          </a:xfrm>
          <a:prstGeom prst="rect">
            <a:avLst/>
          </a:prstGeom>
        </p:spPr>
        <p:txBody>
          <a:bodyPr vert="horz" wrap="square" lIns="0" tIns="12700" rIns="0" bIns="0" rtlCol="0">
            <a:spAutoFit/>
          </a:bodyPr>
          <a:lstStyle/>
          <a:p>
            <a:pPr marL="12700">
              <a:lnSpc>
                <a:spcPct val="100000"/>
              </a:lnSpc>
              <a:spcBef>
                <a:spcPts val="100"/>
              </a:spcBef>
              <a:tabLst>
                <a:tab pos="355600" algn="l"/>
              </a:tabLst>
            </a:pPr>
            <a:r>
              <a:rPr sz="1800" dirty="0">
                <a:solidFill>
                  <a:srgbClr val="00C5BA"/>
                </a:solidFill>
                <a:latin typeface="Wingdings 2"/>
                <a:cs typeface="Wingdings 2"/>
              </a:rPr>
              <a:t></a:t>
            </a:r>
            <a:r>
              <a:rPr sz="1800" dirty="0">
                <a:solidFill>
                  <a:srgbClr val="00C5BA"/>
                </a:solidFill>
                <a:latin typeface="Times New Roman"/>
                <a:cs typeface="Times New Roman"/>
              </a:rPr>
              <a:t>	</a:t>
            </a:r>
            <a:r>
              <a:rPr sz="2400" spc="-5" dirty="0">
                <a:solidFill>
                  <a:srgbClr val="FFFFFF"/>
                </a:solidFill>
                <a:latin typeface="Arial"/>
                <a:cs typeface="Arial"/>
              </a:rPr>
              <a:t>Regenerate spinal cord, heart tissue and or any other major tissue in </a:t>
            </a:r>
            <a:r>
              <a:rPr sz="2400" dirty="0">
                <a:solidFill>
                  <a:srgbClr val="FFFFFF"/>
                </a:solidFill>
                <a:latin typeface="Arial"/>
                <a:cs typeface="Arial"/>
              </a:rPr>
              <a:t>the</a:t>
            </a:r>
            <a:r>
              <a:rPr sz="2400" spc="200" dirty="0">
                <a:solidFill>
                  <a:srgbClr val="FFFFFF"/>
                </a:solidFill>
                <a:latin typeface="Arial"/>
                <a:cs typeface="Arial"/>
              </a:rPr>
              <a:t> </a:t>
            </a:r>
            <a:r>
              <a:rPr sz="2400" spc="-40" dirty="0">
                <a:solidFill>
                  <a:srgbClr val="FFFFFF"/>
                </a:solidFill>
                <a:latin typeface="Arial"/>
                <a:cs typeface="Arial"/>
              </a:rPr>
              <a:t>body.</a:t>
            </a:r>
            <a:endParaRPr sz="2400" dirty="0">
              <a:latin typeface="Arial"/>
              <a:cs typeface="Arial"/>
            </a:endParaRPr>
          </a:p>
        </p:txBody>
      </p:sp>
      <p:sp>
        <p:nvSpPr>
          <p:cNvPr id="6" name="object 6"/>
          <p:cNvSpPr/>
          <p:nvPr/>
        </p:nvSpPr>
        <p:spPr>
          <a:xfrm>
            <a:off x="8534400" y="3584448"/>
            <a:ext cx="3657600" cy="327355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2544" y="556259"/>
            <a:ext cx="3624072" cy="117348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88898" y="736218"/>
            <a:ext cx="293370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FDFDFD"/>
                </a:solidFill>
                <a:latin typeface="Arial"/>
                <a:cs typeface="Arial"/>
              </a:rPr>
              <a:t>Heart</a:t>
            </a:r>
            <a:r>
              <a:rPr sz="4000" b="1" spc="-45" dirty="0">
                <a:solidFill>
                  <a:srgbClr val="FDFDFD"/>
                </a:solidFill>
                <a:latin typeface="Arial"/>
                <a:cs typeface="Arial"/>
              </a:rPr>
              <a:t> </a:t>
            </a:r>
            <a:r>
              <a:rPr sz="4000" b="1" spc="-5" dirty="0">
                <a:solidFill>
                  <a:srgbClr val="FDFDFD"/>
                </a:solidFill>
                <a:latin typeface="Arial"/>
                <a:cs typeface="Arial"/>
              </a:rPr>
              <a:t>tissue</a:t>
            </a:r>
            <a:endParaRPr sz="4000">
              <a:latin typeface="Arial"/>
              <a:cs typeface="Arial"/>
            </a:endParaRPr>
          </a:p>
        </p:txBody>
      </p:sp>
      <p:sp>
        <p:nvSpPr>
          <p:cNvPr id="4" name="object 4"/>
          <p:cNvSpPr/>
          <p:nvPr/>
        </p:nvSpPr>
        <p:spPr>
          <a:xfrm>
            <a:off x="736091" y="2286000"/>
            <a:ext cx="10422636" cy="1002792"/>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897432" y="2531745"/>
            <a:ext cx="10019665" cy="751488"/>
          </a:xfrm>
          <a:prstGeom prst="rect">
            <a:avLst/>
          </a:prstGeom>
        </p:spPr>
        <p:txBody>
          <a:bodyPr vert="horz" wrap="square" lIns="0" tIns="12700" rIns="0" bIns="0" rtlCol="0">
            <a:spAutoFit/>
          </a:bodyPr>
          <a:lstStyle/>
          <a:p>
            <a:pPr marL="355600" marR="5080" indent="-343535">
              <a:lnSpc>
                <a:spcPct val="100000"/>
              </a:lnSpc>
              <a:spcBef>
                <a:spcPts val="100"/>
              </a:spcBef>
              <a:tabLst>
                <a:tab pos="355600" algn="l"/>
              </a:tabLst>
            </a:pPr>
            <a:r>
              <a:rPr sz="1800" dirty="0">
                <a:solidFill>
                  <a:srgbClr val="00C5BA"/>
                </a:solidFill>
                <a:latin typeface="Wingdings 2"/>
                <a:cs typeface="Wingdings 2"/>
              </a:rPr>
              <a:t></a:t>
            </a:r>
            <a:r>
              <a:rPr sz="1800" dirty="0">
                <a:solidFill>
                  <a:srgbClr val="00C5BA"/>
                </a:solidFill>
                <a:latin typeface="Times New Roman"/>
                <a:cs typeface="Times New Roman"/>
              </a:rPr>
              <a:t>	</a:t>
            </a:r>
            <a:r>
              <a:rPr sz="2400" spc="-5" dirty="0">
                <a:solidFill>
                  <a:srgbClr val="FFFFFF"/>
                </a:solidFill>
                <a:latin typeface="Arial"/>
                <a:cs typeface="Arial"/>
              </a:rPr>
              <a:t>Adult born marrow </a:t>
            </a:r>
            <a:r>
              <a:rPr sz="2400" dirty="0">
                <a:solidFill>
                  <a:srgbClr val="FFFFFF"/>
                </a:solidFill>
                <a:latin typeface="Arial"/>
                <a:cs typeface="Arial"/>
              </a:rPr>
              <a:t>stem </a:t>
            </a:r>
            <a:r>
              <a:rPr sz="2400" spc="-5" dirty="0">
                <a:solidFill>
                  <a:srgbClr val="FFFFFF"/>
                </a:solidFill>
                <a:latin typeface="Arial"/>
                <a:cs typeface="Arial"/>
              </a:rPr>
              <a:t>cells injected into the hearts are believed </a:t>
            </a:r>
            <a:r>
              <a:rPr sz="2400" dirty="0">
                <a:solidFill>
                  <a:srgbClr val="FFFFFF"/>
                </a:solidFill>
                <a:latin typeface="Arial"/>
                <a:cs typeface="Arial"/>
              </a:rPr>
              <a:t>to </a:t>
            </a:r>
            <a:r>
              <a:rPr sz="2400" spc="-5" dirty="0">
                <a:solidFill>
                  <a:srgbClr val="FFFFFF"/>
                </a:solidFill>
                <a:latin typeface="Arial"/>
                <a:cs typeface="Arial"/>
              </a:rPr>
              <a:t>improve cardiac function in  </a:t>
            </a:r>
            <a:r>
              <a:rPr sz="2400" dirty="0">
                <a:solidFill>
                  <a:srgbClr val="FFFFFF"/>
                </a:solidFill>
                <a:latin typeface="Arial"/>
                <a:cs typeface="Arial"/>
              </a:rPr>
              <a:t>victims of </a:t>
            </a:r>
            <a:r>
              <a:rPr sz="2400" spc="-5" dirty="0">
                <a:solidFill>
                  <a:srgbClr val="FFFFFF"/>
                </a:solidFill>
                <a:latin typeface="Arial"/>
                <a:cs typeface="Arial"/>
              </a:rPr>
              <a:t>heart failure or heart</a:t>
            </a:r>
            <a:r>
              <a:rPr sz="2400" spc="20" dirty="0">
                <a:solidFill>
                  <a:srgbClr val="FFFFFF"/>
                </a:solidFill>
                <a:latin typeface="Arial"/>
                <a:cs typeface="Arial"/>
              </a:rPr>
              <a:t> </a:t>
            </a:r>
            <a:r>
              <a:rPr sz="2400" dirty="0">
                <a:solidFill>
                  <a:srgbClr val="FFFFFF"/>
                </a:solidFill>
                <a:latin typeface="Arial"/>
                <a:cs typeface="Arial"/>
              </a:rPr>
              <a:t>attack</a:t>
            </a:r>
            <a:endParaRPr sz="2400" dirty="0">
              <a:latin typeface="Arial"/>
              <a:cs typeface="Arial"/>
            </a:endParaRPr>
          </a:p>
        </p:txBody>
      </p:sp>
      <p:sp>
        <p:nvSpPr>
          <p:cNvPr id="6" name="object 6"/>
          <p:cNvSpPr/>
          <p:nvPr/>
        </p:nvSpPr>
        <p:spPr>
          <a:xfrm>
            <a:off x="7205473" y="3567684"/>
            <a:ext cx="4986527" cy="3290316"/>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2544" y="556259"/>
            <a:ext cx="5879591" cy="117348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88898" y="736218"/>
            <a:ext cx="5187315" cy="635000"/>
          </a:xfrm>
          <a:prstGeom prst="rect">
            <a:avLst/>
          </a:prstGeom>
        </p:spPr>
        <p:txBody>
          <a:bodyPr vert="horz" wrap="square" lIns="0" tIns="12065" rIns="0" bIns="0" rtlCol="0">
            <a:spAutoFit/>
          </a:bodyPr>
          <a:lstStyle/>
          <a:p>
            <a:pPr marL="12700">
              <a:lnSpc>
                <a:spcPct val="100000"/>
              </a:lnSpc>
              <a:spcBef>
                <a:spcPts val="95"/>
              </a:spcBef>
            </a:pPr>
            <a:r>
              <a:rPr spc="-5" dirty="0">
                <a:latin typeface="Arial"/>
                <a:cs typeface="Arial"/>
              </a:rPr>
              <a:t>Leukemia and</a:t>
            </a:r>
            <a:r>
              <a:rPr spc="-35" dirty="0">
                <a:latin typeface="Arial"/>
                <a:cs typeface="Arial"/>
              </a:rPr>
              <a:t> </a:t>
            </a:r>
            <a:r>
              <a:rPr spc="-10" dirty="0">
                <a:latin typeface="Arial"/>
                <a:cs typeface="Arial"/>
              </a:rPr>
              <a:t>cancer</a:t>
            </a:r>
          </a:p>
        </p:txBody>
      </p:sp>
      <p:sp>
        <p:nvSpPr>
          <p:cNvPr id="5" name="object 5"/>
          <p:cNvSpPr txBox="1"/>
          <p:nvPr/>
        </p:nvSpPr>
        <p:spPr>
          <a:xfrm>
            <a:off x="609600" y="2438400"/>
            <a:ext cx="9085757" cy="2388474"/>
          </a:xfrm>
          <a:prstGeom prst="rect">
            <a:avLst/>
          </a:prstGeom>
        </p:spPr>
        <p:txBody>
          <a:bodyPr vert="horz" wrap="square" lIns="0" tIns="142875" rIns="0" bIns="0" rtlCol="0">
            <a:spAutoFit/>
          </a:bodyPr>
          <a:lstStyle/>
          <a:p>
            <a:pPr marL="12700">
              <a:lnSpc>
                <a:spcPct val="100000"/>
              </a:lnSpc>
              <a:spcBef>
                <a:spcPts val="1125"/>
              </a:spcBef>
              <a:tabLst>
                <a:tab pos="355600" algn="l"/>
              </a:tabLst>
            </a:pPr>
            <a:r>
              <a:rPr sz="1800" dirty="0">
                <a:solidFill>
                  <a:srgbClr val="00C5BA"/>
                </a:solidFill>
                <a:latin typeface="Wingdings 2"/>
                <a:cs typeface="Wingdings 2"/>
              </a:rPr>
              <a:t></a:t>
            </a:r>
            <a:r>
              <a:rPr sz="1800" dirty="0">
                <a:solidFill>
                  <a:srgbClr val="00C5BA"/>
                </a:solidFill>
                <a:latin typeface="Times New Roman"/>
                <a:cs typeface="Times New Roman"/>
              </a:rPr>
              <a:t>	</a:t>
            </a:r>
            <a:r>
              <a:rPr sz="2400" spc="-5" dirty="0">
                <a:solidFill>
                  <a:srgbClr val="FFFFFF"/>
                </a:solidFill>
                <a:latin typeface="Arial"/>
                <a:cs typeface="Arial"/>
              </a:rPr>
              <a:t>Studies </a:t>
            </a:r>
            <a:r>
              <a:rPr sz="2400" spc="-15" dirty="0">
                <a:solidFill>
                  <a:srgbClr val="FFFFFF"/>
                </a:solidFill>
                <a:latin typeface="Arial"/>
                <a:cs typeface="Arial"/>
              </a:rPr>
              <a:t>shows </a:t>
            </a:r>
            <a:r>
              <a:rPr sz="2400" spc="-5" dirty="0">
                <a:solidFill>
                  <a:srgbClr val="FFFFFF"/>
                </a:solidFill>
                <a:latin typeface="Arial"/>
                <a:cs typeface="Arial"/>
              </a:rPr>
              <a:t>that leukemia patients treated </a:t>
            </a:r>
            <a:r>
              <a:rPr sz="2400" spc="-15" dirty="0">
                <a:solidFill>
                  <a:srgbClr val="FFFFFF"/>
                </a:solidFill>
                <a:latin typeface="Arial"/>
                <a:cs typeface="Arial"/>
              </a:rPr>
              <a:t>with </a:t>
            </a:r>
            <a:r>
              <a:rPr sz="2400" dirty="0">
                <a:solidFill>
                  <a:srgbClr val="FFFFFF"/>
                </a:solidFill>
                <a:latin typeface="Arial"/>
                <a:cs typeface="Arial"/>
              </a:rPr>
              <a:t>stem </a:t>
            </a:r>
            <a:r>
              <a:rPr sz="2400" spc="-5" dirty="0">
                <a:solidFill>
                  <a:srgbClr val="FFFFFF"/>
                </a:solidFill>
                <a:latin typeface="Arial"/>
                <a:cs typeface="Arial"/>
              </a:rPr>
              <a:t>cell emerge </a:t>
            </a:r>
            <a:r>
              <a:rPr sz="2400" dirty="0">
                <a:solidFill>
                  <a:srgbClr val="FFFFFF"/>
                </a:solidFill>
                <a:latin typeface="Arial"/>
                <a:cs typeface="Arial"/>
              </a:rPr>
              <a:t>free of</a:t>
            </a:r>
            <a:r>
              <a:rPr sz="2400" spc="240" dirty="0">
                <a:solidFill>
                  <a:srgbClr val="FFFFFF"/>
                </a:solidFill>
                <a:latin typeface="Arial"/>
                <a:cs typeface="Arial"/>
              </a:rPr>
              <a:t> </a:t>
            </a:r>
            <a:r>
              <a:rPr sz="2400" spc="-5" dirty="0" smtClean="0">
                <a:solidFill>
                  <a:srgbClr val="FFFFFF"/>
                </a:solidFill>
                <a:latin typeface="Arial"/>
                <a:cs typeface="Arial"/>
              </a:rPr>
              <a:t>disease</a:t>
            </a:r>
            <a:endParaRPr lang="en-US" sz="2400" spc="-5" dirty="0" smtClean="0">
              <a:solidFill>
                <a:srgbClr val="FFFFFF"/>
              </a:solidFill>
              <a:latin typeface="Arial"/>
              <a:cs typeface="Arial"/>
            </a:endParaRPr>
          </a:p>
          <a:p>
            <a:pPr marL="12700">
              <a:lnSpc>
                <a:spcPct val="100000"/>
              </a:lnSpc>
              <a:spcBef>
                <a:spcPts val="1125"/>
              </a:spcBef>
              <a:tabLst>
                <a:tab pos="355600" algn="l"/>
              </a:tabLst>
            </a:pPr>
            <a:endParaRPr sz="2400" dirty="0">
              <a:latin typeface="Arial"/>
              <a:cs typeface="Arial"/>
            </a:endParaRPr>
          </a:p>
          <a:p>
            <a:pPr marL="12700">
              <a:lnSpc>
                <a:spcPct val="100000"/>
              </a:lnSpc>
              <a:spcBef>
                <a:spcPts val="1035"/>
              </a:spcBef>
              <a:tabLst>
                <a:tab pos="355600" algn="l"/>
              </a:tabLst>
            </a:pPr>
            <a:r>
              <a:rPr sz="2400" dirty="0">
                <a:solidFill>
                  <a:srgbClr val="00C5BA"/>
                </a:solidFill>
                <a:latin typeface="Wingdings 2"/>
                <a:cs typeface="Wingdings 2"/>
              </a:rPr>
              <a:t></a:t>
            </a:r>
            <a:r>
              <a:rPr sz="2400" dirty="0">
                <a:solidFill>
                  <a:srgbClr val="00C5BA"/>
                </a:solidFill>
                <a:latin typeface="Times New Roman"/>
                <a:cs typeface="Times New Roman"/>
              </a:rPr>
              <a:t>	</a:t>
            </a:r>
            <a:r>
              <a:rPr sz="2400" spc="-5" dirty="0">
                <a:solidFill>
                  <a:srgbClr val="FFFFFF"/>
                </a:solidFill>
                <a:latin typeface="Arial"/>
                <a:cs typeface="Arial"/>
              </a:rPr>
              <a:t>Injection of </a:t>
            </a:r>
            <a:r>
              <a:rPr sz="2400" dirty="0">
                <a:solidFill>
                  <a:srgbClr val="FFFFFF"/>
                </a:solidFill>
                <a:latin typeface="Arial"/>
                <a:cs typeface="Arial"/>
              </a:rPr>
              <a:t>stem </a:t>
            </a:r>
            <a:r>
              <a:rPr sz="2400" spc="-5" dirty="0">
                <a:solidFill>
                  <a:srgbClr val="FFFFFF"/>
                </a:solidFill>
                <a:latin typeface="Arial"/>
                <a:cs typeface="Arial"/>
              </a:rPr>
              <a:t>cells have also reduces pancreatic </a:t>
            </a:r>
            <a:endParaRPr lang="en-US" sz="2400" spc="-5" dirty="0" smtClean="0">
              <a:solidFill>
                <a:srgbClr val="FFFFFF"/>
              </a:solidFill>
              <a:latin typeface="Arial"/>
              <a:cs typeface="Arial"/>
            </a:endParaRPr>
          </a:p>
          <a:p>
            <a:pPr marL="12700">
              <a:lnSpc>
                <a:spcPct val="100000"/>
              </a:lnSpc>
              <a:spcBef>
                <a:spcPts val="1035"/>
              </a:spcBef>
              <a:tabLst>
                <a:tab pos="355600" algn="l"/>
              </a:tabLst>
            </a:pPr>
            <a:r>
              <a:rPr sz="2400" spc="-5" dirty="0" smtClean="0">
                <a:solidFill>
                  <a:srgbClr val="FFFFFF"/>
                </a:solidFill>
                <a:latin typeface="Arial"/>
                <a:cs typeface="Arial"/>
              </a:rPr>
              <a:t>cancers </a:t>
            </a:r>
            <a:r>
              <a:rPr sz="2400" dirty="0">
                <a:solidFill>
                  <a:srgbClr val="FFFFFF"/>
                </a:solidFill>
                <a:latin typeface="Arial"/>
                <a:cs typeface="Arial"/>
              </a:rPr>
              <a:t>in </a:t>
            </a:r>
            <a:r>
              <a:rPr sz="2400" spc="-5" dirty="0">
                <a:solidFill>
                  <a:srgbClr val="FFFFFF"/>
                </a:solidFill>
                <a:latin typeface="Arial"/>
                <a:cs typeface="Arial"/>
              </a:rPr>
              <a:t>some</a:t>
            </a:r>
            <a:r>
              <a:rPr sz="2400" spc="65" dirty="0">
                <a:solidFill>
                  <a:srgbClr val="FFFFFF"/>
                </a:solidFill>
                <a:latin typeface="Arial"/>
                <a:cs typeface="Arial"/>
              </a:rPr>
              <a:t> </a:t>
            </a:r>
            <a:r>
              <a:rPr sz="2400" spc="-5" dirty="0">
                <a:solidFill>
                  <a:srgbClr val="FFFFFF"/>
                </a:solidFill>
                <a:latin typeface="Arial"/>
                <a:cs typeface="Arial"/>
              </a:rPr>
              <a:t>patients</a:t>
            </a:r>
            <a:endParaRPr sz="2400" dirty="0">
              <a:latin typeface="Arial"/>
              <a:cs typeface="Arial"/>
            </a:endParaRPr>
          </a:p>
        </p:txBody>
      </p:sp>
      <p:sp>
        <p:nvSpPr>
          <p:cNvPr id="6" name="object 6"/>
          <p:cNvSpPr/>
          <p:nvPr/>
        </p:nvSpPr>
        <p:spPr>
          <a:xfrm>
            <a:off x="8031480" y="3703321"/>
            <a:ext cx="4160520" cy="315467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2544" y="556259"/>
            <a:ext cx="5682996" cy="117348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88898" y="736218"/>
            <a:ext cx="4991735" cy="635000"/>
          </a:xfrm>
          <a:prstGeom prst="rect">
            <a:avLst/>
          </a:prstGeom>
        </p:spPr>
        <p:txBody>
          <a:bodyPr vert="horz" wrap="square" lIns="0" tIns="12065" rIns="0" bIns="0" rtlCol="0">
            <a:spAutoFit/>
          </a:bodyPr>
          <a:lstStyle/>
          <a:p>
            <a:pPr marL="12700">
              <a:lnSpc>
                <a:spcPct val="100000"/>
              </a:lnSpc>
              <a:spcBef>
                <a:spcPts val="95"/>
              </a:spcBef>
            </a:pPr>
            <a:r>
              <a:rPr sz="4000" b="1" spc="-10" dirty="0">
                <a:solidFill>
                  <a:srgbClr val="FDFDFD"/>
                </a:solidFill>
                <a:latin typeface="Arial"/>
                <a:cs typeface="Arial"/>
              </a:rPr>
              <a:t>Rheumatoid</a:t>
            </a:r>
            <a:r>
              <a:rPr sz="4000" b="1" spc="20" dirty="0">
                <a:solidFill>
                  <a:srgbClr val="FDFDFD"/>
                </a:solidFill>
                <a:latin typeface="Arial"/>
                <a:cs typeface="Arial"/>
              </a:rPr>
              <a:t> </a:t>
            </a:r>
            <a:r>
              <a:rPr sz="4000" b="1" spc="-5" dirty="0">
                <a:solidFill>
                  <a:srgbClr val="FDFDFD"/>
                </a:solidFill>
                <a:latin typeface="Arial"/>
                <a:cs typeface="Arial"/>
              </a:rPr>
              <a:t>arthritis</a:t>
            </a:r>
            <a:endParaRPr sz="4000">
              <a:latin typeface="Arial"/>
              <a:cs typeface="Arial"/>
            </a:endParaRPr>
          </a:p>
        </p:txBody>
      </p:sp>
      <p:sp>
        <p:nvSpPr>
          <p:cNvPr id="5" name="object 5"/>
          <p:cNvSpPr txBox="1"/>
          <p:nvPr/>
        </p:nvSpPr>
        <p:spPr>
          <a:xfrm>
            <a:off x="762000" y="2362200"/>
            <a:ext cx="8839200" cy="751488"/>
          </a:xfrm>
          <a:prstGeom prst="rect">
            <a:avLst/>
          </a:prstGeom>
        </p:spPr>
        <p:txBody>
          <a:bodyPr vert="horz" wrap="square" lIns="0" tIns="12700" rIns="0" bIns="0" rtlCol="0">
            <a:spAutoFit/>
          </a:bodyPr>
          <a:lstStyle/>
          <a:p>
            <a:pPr marL="12700">
              <a:lnSpc>
                <a:spcPct val="100000"/>
              </a:lnSpc>
              <a:spcBef>
                <a:spcPts val="100"/>
              </a:spcBef>
              <a:tabLst>
                <a:tab pos="355600" algn="l"/>
              </a:tabLst>
            </a:pPr>
            <a:r>
              <a:rPr sz="1800" dirty="0">
                <a:solidFill>
                  <a:srgbClr val="00C5BA"/>
                </a:solidFill>
                <a:latin typeface="Wingdings 2"/>
                <a:cs typeface="Wingdings 2"/>
              </a:rPr>
              <a:t></a:t>
            </a:r>
            <a:r>
              <a:rPr sz="1800" dirty="0">
                <a:solidFill>
                  <a:srgbClr val="00C5BA"/>
                </a:solidFill>
                <a:latin typeface="Times New Roman"/>
                <a:cs typeface="Times New Roman"/>
              </a:rPr>
              <a:t>	</a:t>
            </a:r>
            <a:r>
              <a:rPr sz="2400" spc="-5" dirty="0">
                <a:solidFill>
                  <a:srgbClr val="FFFFFF"/>
                </a:solidFill>
                <a:latin typeface="Arial"/>
                <a:cs typeface="Arial"/>
              </a:rPr>
              <a:t>Adult </a:t>
            </a:r>
            <a:r>
              <a:rPr sz="2400" dirty="0">
                <a:solidFill>
                  <a:srgbClr val="FFFFFF"/>
                </a:solidFill>
                <a:latin typeface="Arial"/>
                <a:cs typeface="Arial"/>
              </a:rPr>
              <a:t>stem </a:t>
            </a:r>
            <a:r>
              <a:rPr sz="2400" spc="-5" dirty="0">
                <a:solidFill>
                  <a:srgbClr val="FFFFFF"/>
                </a:solidFill>
                <a:latin typeface="Arial"/>
                <a:cs typeface="Arial"/>
              </a:rPr>
              <a:t>cells </a:t>
            </a:r>
            <a:r>
              <a:rPr sz="2400" dirty="0">
                <a:solidFill>
                  <a:srgbClr val="FFFFFF"/>
                </a:solidFill>
                <a:latin typeface="Arial"/>
                <a:cs typeface="Arial"/>
              </a:rPr>
              <a:t>may </a:t>
            </a:r>
            <a:r>
              <a:rPr sz="2400" spc="-5" dirty="0">
                <a:solidFill>
                  <a:srgbClr val="FFFFFF"/>
                </a:solidFill>
                <a:latin typeface="Arial"/>
                <a:cs typeface="Arial"/>
              </a:rPr>
              <a:t>be help full in jump starting repair </a:t>
            </a:r>
            <a:r>
              <a:rPr sz="2400" dirty="0">
                <a:solidFill>
                  <a:srgbClr val="FFFFFF"/>
                </a:solidFill>
                <a:latin typeface="Arial"/>
                <a:cs typeface="Arial"/>
              </a:rPr>
              <a:t>of </a:t>
            </a:r>
            <a:r>
              <a:rPr sz="2400" spc="-5" dirty="0">
                <a:solidFill>
                  <a:srgbClr val="FFFFFF"/>
                </a:solidFill>
                <a:latin typeface="Arial"/>
                <a:cs typeface="Arial"/>
              </a:rPr>
              <a:t>some eroded</a:t>
            </a:r>
            <a:r>
              <a:rPr sz="2400" spc="125" dirty="0">
                <a:solidFill>
                  <a:srgbClr val="FFFFFF"/>
                </a:solidFill>
                <a:latin typeface="Arial"/>
                <a:cs typeface="Arial"/>
              </a:rPr>
              <a:t> </a:t>
            </a:r>
            <a:r>
              <a:rPr sz="2400" spc="-5" dirty="0">
                <a:solidFill>
                  <a:srgbClr val="FFFFFF"/>
                </a:solidFill>
                <a:latin typeface="Arial"/>
                <a:cs typeface="Arial"/>
              </a:rPr>
              <a:t>cartilage</a:t>
            </a:r>
            <a:endParaRPr sz="2400" dirty="0">
              <a:latin typeface="Arial"/>
              <a:cs typeface="Arial"/>
            </a:endParaRPr>
          </a:p>
        </p:txBody>
      </p:sp>
      <p:sp>
        <p:nvSpPr>
          <p:cNvPr id="6" name="object 6"/>
          <p:cNvSpPr/>
          <p:nvPr/>
        </p:nvSpPr>
        <p:spPr>
          <a:xfrm>
            <a:off x="8031481" y="3121152"/>
            <a:ext cx="4160519" cy="373684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2544" y="556259"/>
            <a:ext cx="4629911" cy="117348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88898" y="736218"/>
            <a:ext cx="3794760" cy="635000"/>
          </a:xfrm>
          <a:prstGeom prst="rect">
            <a:avLst/>
          </a:prstGeom>
        </p:spPr>
        <p:txBody>
          <a:bodyPr vert="horz" wrap="square" lIns="0" tIns="12065" rIns="0" bIns="0" rtlCol="0">
            <a:spAutoFit/>
          </a:bodyPr>
          <a:lstStyle/>
          <a:p>
            <a:pPr marL="12700">
              <a:lnSpc>
                <a:spcPct val="100000"/>
              </a:lnSpc>
              <a:spcBef>
                <a:spcPts val="95"/>
              </a:spcBef>
            </a:pPr>
            <a:r>
              <a:rPr spc="-80" dirty="0">
                <a:latin typeface="Arial"/>
                <a:cs typeface="Arial"/>
              </a:rPr>
              <a:t>Type </a:t>
            </a:r>
            <a:r>
              <a:rPr spc="-5" dirty="0">
                <a:latin typeface="Arial"/>
                <a:cs typeface="Arial"/>
              </a:rPr>
              <a:t>1</a:t>
            </a:r>
            <a:r>
              <a:rPr dirty="0">
                <a:latin typeface="Arial"/>
                <a:cs typeface="Arial"/>
              </a:rPr>
              <a:t> </a:t>
            </a:r>
            <a:r>
              <a:rPr spc="-5" dirty="0">
                <a:latin typeface="Arial"/>
                <a:cs typeface="Arial"/>
              </a:rPr>
              <a:t>diabetes</a:t>
            </a:r>
          </a:p>
        </p:txBody>
      </p:sp>
      <p:sp>
        <p:nvSpPr>
          <p:cNvPr id="5" name="object 5"/>
          <p:cNvSpPr txBox="1"/>
          <p:nvPr/>
        </p:nvSpPr>
        <p:spPr>
          <a:xfrm>
            <a:off x="609600" y="2362200"/>
            <a:ext cx="10420527" cy="2019142"/>
          </a:xfrm>
          <a:prstGeom prst="rect">
            <a:avLst/>
          </a:prstGeom>
        </p:spPr>
        <p:txBody>
          <a:bodyPr vert="horz" wrap="square" lIns="0" tIns="142875" rIns="0" bIns="0" rtlCol="0">
            <a:spAutoFit/>
          </a:bodyPr>
          <a:lstStyle/>
          <a:p>
            <a:pPr marL="12700">
              <a:lnSpc>
                <a:spcPct val="100000"/>
              </a:lnSpc>
              <a:spcBef>
                <a:spcPts val="1125"/>
              </a:spcBef>
              <a:tabLst>
                <a:tab pos="355600" algn="l"/>
              </a:tabLst>
            </a:pPr>
            <a:r>
              <a:rPr sz="1800" dirty="0">
                <a:solidFill>
                  <a:srgbClr val="00C5BA"/>
                </a:solidFill>
                <a:latin typeface="Wingdings 2"/>
                <a:cs typeface="Wingdings 2"/>
              </a:rPr>
              <a:t></a:t>
            </a:r>
            <a:r>
              <a:rPr sz="1800" dirty="0">
                <a:solidFill>
                  <a:srgbClr val="00C5BA"/>
                </a:solidFill>
                <a:latin typeface="Times New Roman"/>
                <a:cs typeface="Times New Roman"/>
              </a:rPr>
              <a:t>	</a:t>
            </a:r>
            <a:r>
              <a:rPr sz="2400" spc="-5" dirty="0">
                <a:solidFill>
                  <a:srgbClr val="FFFFFF"/>
                </a:solidFill>
                <a:latin typeface="Arial"/>
                <a:cs typeface="Arial"/>
              </a:rPr>
              <a:t>Pancreatic cell do not secret</a:t>
            </a:r>
            <a:r>
              <a:rPr sz="2400" spc="30" dirty="0">
                <a:solidFill>
                  <a:srgbClr val="FFFFFF"/>
                </a:solidFill>
                <a:latin typeface="Arial"/>
                <a:cs typeface="Arial"/>
              </a:rPr>
              <a:t> </a:t>
            </a:r>
            <a:r>
              <a:rPr sz="2400" spc="-5" dirty="0" smtClean="0">
                <a:solidFill>
                  <a:srgbClr val="FFFFFF"/>
                </a:solidFill>
                <a:latin typeface="Arial"/>
                <a:cs typeface="Arial"/>
              </a:rPr>
              <a:t>insulin</a:t>
            </a:r>
            <a:endParaRPr lang="en-US" sz="2400" spc="-5" dirty="0" smtClean="0">
              <a:solidFill>
                <a:srgbClr val="FFFFFF"/>
              </a:solidFill>
              <a:latin typeface="Arial"/>
              <a:cs typeface="Arial"/>
            </a:endParaRPr>
          </a:p>
          <a:p>
            <a:pPr marL="12700">
              <a:lnSpc>
                <a:spcPct val="100000"/>
              </a:lnSpc>
              <a:spcBef>
                <a:spcPts val="1125"/>
              </a:spcBef>
              <a:tabLst>
                <a:tab pos="355600" algn="l"/>
              </a:tabLst>
            </a:pPr>
            <a:endParaRPr sz="2400" dirty="0">
              <a:latin typeface="Arial"/>
              <a:cs typeface="Arial"/>
            </a:endParaRPr>
          </a:p>
          <a:p>
            <a:pPr marL="12700">
              <a:lnSpc>
                <a:spcPct val="100000"/>
              </a:lnSpc>
              <a:spcBef>
                <a:spcPts val="1035"/>
              </a:spcBef>
              <a:tabLst>
                <a:tab pos="355600" algn="l"/>
              </a:tabLst>
            </a:pPr>
            <a:r>
              <a:rPr sz="2400" dirty="0">
                <a:solidFill>
                  <a:srgbClr val="00C5BA"/>
                </a:solidFill>
                <a:latin typeface="Wingdings 2"/>
                <a:cs typeface="Wingdings 2"/>
              </a:rPr>
              <a:t></a:t>
            </a:r>
            <a:r>
              <a:rPr sz="2400" dirty="0">
                <a:solidFill>
                  <a:srgbClr val="00C5BA"/>
                </a:solidFill>
                <a:latin typeface="Times New Roman"/>
                <a:cs typeface="Times New Roman"/>
              </a:rPr>
              <a:t>	</a:t>
            </a:r>
            <a:r>
              <a:rPr sz="2400" spc="-10" dirty="0">
                <a:solidFill>
                  <a:srgbClr val="FFFFFF"/>
                </a:solidFill>
                <a:latin typeface="Arial"/>
                <a:cs typeface="Arial"/>
              </a:rPr>
              <a:t>Embryonic </a:t>
            </a:r>
            <a:r>
              <a:rPr sz="2400" dirty="0">
                <a:solidFill>
                  <a:srgbClr val="FFFFFF"/>
                </a:solidFill>
                <a:latin typeface="Arial"/>
                <a:cs typeface="Arial"/>
              </a:rPr>
              <a:t>stem </a:t>
            </a:r>
            <a:r>
              <a:rPr sz="2400" spc="-5" dirty="0">
                <a:solidFill>
                  <a:srgbClr val="FFFFFF"/>
                </a:solidFill>
                <a:latin typeface="Arial"/>
                <a:cs typeface="Arial"/>
              </a:rPr>
              <a:t>cell might be trained </a:t>
            </a:r>
            <a:r>
              <a:rPr sz="2400" dirty="0">
                <a:solidFill>
                  <a:srgbClr val="FFFFFF"/>
                </a:solidFill>
                <a:latin typeface="Arial"/>
                <a:cs typeface="Arial"/>
              </a:rPr>
              <a:t>to </a:t>
            </a:r>
            <a:r>
              <a:rPr sz="2400" spc="-5" dirty="0" smtClean="0">
                <a:solidFill>
                  <a:srgbClr val="FFFFFF"/>
                </a:solidFill>
                <a:latin typeface="Arial"/>
                <a:cs typeface="Arial"/>
              </a:rPr>
              <a:t>become</a:t>
            </a:r>
            <a:endParaRPr lang="en-US" sz="2400" spc="-5" dirty="0" smtClean="0">
              <a:solidFill>
                <a:srgbClr val="FFFFFF"/>
              </a:solidFill>
              <a:latin typeface="Arial"/>
              <a:cs typeface="Arial"/>
            </a:endParaRPr>
          </a:p>
          <a:p>
            <a:pPr marL="12700">
              <a:lnSpc>
                <a:spcPct val="100000"/>
              </a:lnSpc>
              <a:spcBef>
                <a:spcPts val="1035"/>
              </a:spcBef>
              <a:tabLst>
                <a:tab pos="355600" algn="l"/>
              </a:tabLst>
            </a:pPr>
            <a:r>
              <a:rPr sz="2400" spc="-5" dirty="0" smtClean="0">
                <a:solidFill>
                  <a:srgbClr val="FFFFFF"/>
                </a:solidFill>
                <a:latin typeface="Arial"/>
                <a:cs typeface="Arial"/>
              </a:rPr>
              <a:t> </a:t>
            </a:r>
            <a:r>
              <a:rPr sz="2400" spc="-5" dirty="0">
                <a:solidFill>
                  <a:srgbClr val="FFFFFF"/>
                </a:solidFill>
                <a:latin typeface="Arial"/>
                <a:cs typeface="Arial"/>
              </a:rPr>
              <a:t>pancreatic islets cells </a:t>
            </a:r>
            <a:r>
              <a:rPr sz="2400" spc="-10" dirty="0">
                <a:solidFill>
                  <a:srgbClr val="FFFFFF"/>
                </a:solidFill>
                <a:latin typeface="Arial"/>
                <a:cs typeface="Arial"/>
              </a:rPr>
              <a:t>needed </a:t>
            </a:r>
            <a:r>
              <a:rPr sz="2400" dirty="0">
                <a:solidFill>
                  <a:srgbClr val="FFFFFF"/>
                </a:solidFill>
                <a:latin typeface="Arial"/>
                <a:cs typeface="Arial"/>
              </a:rPr>
              <a:t>to </a:t>
            </a:r>
            <a:r>
              <a:rPr sz="2400" spc="-5" dirty="0">
                <a:solidFill>
                  <a:srgbClr val="FFFFFF"/>
                </a:solidFill>
                <a:latin typeface="Arial"/>
                <a:cs typeface="Arial"/>
              </a:rPr>
              <a:t>secrete</a:t>
            </a:r>
            <a:r>
              <a:rPr sz="2400" spc="190" dirty="0">
                <a:solidFill>
                  <a:srgbClr val="FFFFFF"/>
                </a:solidFill>
                <a:latin typeface="Arial"/>
                <a:cs typeface="Arial"/>
              </a:rPr>
              <a:t> </a:t>
            </a:r>
            <a:r>
              <a:rPr sz="2400" spc="-5" dirty="0">
                <a:solidFill>
                  <a:srgbClr val="FFFFFF"/>
                </a:solidFill>
                <a:latin typeface="Arial"/>
                <a:cs typeface="Arial"/>
              </a:rPr>
              <a:t>insulin.</a:t>
            </a:r>
            <a:endParaRPr sz="2400" dirty="0">
              <a:latin typeface="Arial"/>
              <a:cs typeface="Arial"/>
            </a:endParaRPr>
          </a:p>
        </p:txBody>
      </p:sp>
      <p:sp>
        <p:nvSpPr>
          <p:cNvPr id="6" name="object 6"/>
          <p:cNvSpPr/>
          <p:nvPr/>
        </p:nvSpPr>
        <p:spPr>
          <a:xfrm>
            <a:off x="7516368" y="3732276"/>
            <a:ext cx="4675632" cy="312572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8898" y="736218"/>
            <a:ext cx="6318885" cy="635000"/>
          </a:xfrm>
          <a:prstGeom prst="rect">
            <a:avLst/>
          </a:prstGeom>
        </p:spPr>
        <p:txBody>
          <a:bodyPr vert="horz" wrap="square" lIns="0" tIns="12065" rIns="0" bIns="0" rtlCol="0">
            <a:spAutoFit/>
          </a:bodyPr>
          <a:lstStyle/>
          <a:p>
            <a:pPr marL="12700">
              <a:lnSpc>
                <a:spcPct val="100000"/>
              </a:lnSpc>
              <a:spcBef>
                <a:spcPts val="95"/>
              </a:spcBef>
            </a:pPr>
            <a:r>
              <a:rPr spc="-5" dirty="0">
                <a:latin typeface="Arial"/>
                <a:cs typeface="Arial"/>
              </a:rPr>
              <a:t>Stem cells in </a:t>
            </a:r>
            <a:r>
              <a:rPr spc="-10" dirty="0">
                <a:latin typeface="Arial"/>
                <a:cs typeface="Arial"/>
              </a:rPr>
              <a:t>adult</a:t>
            </a:r>
            <a:r>
              <a:rPr spc="25" dirty="0">
                <a:latin typeface="Arial"/>
                <a:cs typeface="Arial"/>
              </a:rPr>
              <a:t> </a:t>
            </a:r>
            <a:r>
              <a:rPr spc="-5" dirty="0">
                <a:latin typeface="Arial"/>
                <a:cs typeface="Arial"/>
              </a:rPr>
              <a:t>brains:</a:t>
            </a:r>
          </a:p>
        </p:txBody>
      </p:sp>
      <p:sp>
        <p:nvSpPr>
          <p:cNvPr id="3" name="object 3"/>
          <p:cNvSpPr/>
          <p:nvPr/>
        </p:nvSpPr>
        <p:spPr>
          <a:xfrm>
            <a:off x="3489959" y="2409444"/>
            <a:ext cx="5212080" cy="374446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81000" y="2286000"/>
            <a:ext cx="11353800" cy="43434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2544" y="556259"/>
            <a:ext cx="6144767" cy="117348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88898" y="736218"/>
            <a:ext cx="5454650" cy="635000"/>
          </a:xfrm>
          <a:prstGeom prst="rect">
            <a:avLst/>
          </a:prstGeom>
        </p:spPr>
        <p:txBody>
          <a:bodyPr vert="horz" wrap="square" lIns="0" tIns="12065" rIns="0" bIns="0" rtlCol="0">
            <a:spAutoFit/>
          </a:bodyPr>
          <a:lstStyle/>
          <a:p>
            <a:pPr marL="12700">
              <a:lnSpc>
                <a:spcPct val="100000"/>
              </a:lnSpc>
              <a:spcBef>
                <a:spcPts val="95"/>
              </a:spcBef>
            </a:pPr>
            <a:r>
              <a:rPr spc="-5" dirty="0">
                <a:latin typeface="Arial"/>
                <a:cs typeface="Arial"/>
              </a:rPr>
              <a:t>STEM </a:t>
            </a:r>
            <a:r>
              <a:rPr spc="-10" dirty="0">
                <a:latin typeface="Arial"/>
                <a:cs typeface="Arial"/>
              </a:rPr>
              <a:t>CELL</a:t>
            </a:r>
            <a:r>
              <a:rPr spc="-155" dirty="0">
                <a:latin typeface="Arial"/>
                <a:cs typeface="Arial"/>
              </a:rPr>
              <a:t> </a:t>
            </a:r>
            <a:r>
              <a:rPr spc="-5" dirty="0">
                <a:latin typeface="Arial"/>
                <a:cs typeface="Arial"/>
              </a:rPr>
              <a:t>THERAPY</a:t>
            </a:r>
          </a:p>
        </p:txBody>
      </p:sp>
      <p:sp>
        <p:nvSpPr>
          <p:cNvPr id="5" name="object 5"/>
          <p:cNvSpPr txBox="1"/>
          <p:nvPr/>
        </p:nvSpPr>
        <p:spPr>
          <a:xfrm>
            <a:off x="897432" y="2743200"/>
            <a:ext cx="10107295" cy="3337452"/>
          </a:xfrm>
          <a:prstGeom prst="rect">
            <a:avLst/>
          </a:prstGeom>
        </p:spPr>
        <p:txBody>
          <a:bodyPr vert="horz" wrap="square" lIns="0" tIns="13335" rIns="0" bIns="0" rtlCol="0">
            <a:spAutoFit/>
          </a:bodyPr>
          <a:lstStyle/>
          <a:p>
            <a:pPr marL="355600" marR="109220" indent="-343535">
              <a:lnSpc>
                <a:spcPct val="100000"/>
              </a:lnSpc>
              <a:spcBef>
                <a:spcPts val="105"/>
              </a:spcBef>
            </a:pPr>
            <a:r>
              <a:rPr sz="2000" dirty="0">
                <a:solidFill>
                  <a:srgbClr val="00C5BA"/>
                </a:solidFill>
                <a:latin typeface="Wingdings 2"/>
                <a:cs typeface="Wingdings 2"/>
              </a:rPr>
              <a:t></a:t>
            </a:r>
            <a:r>
              <a:rPr sz="2000" dirty="0">
                <a:solidFill>
                  <a:srgbClr val="00C5BA"/>
                </a:solidFill>
                <a:latin typeface="Times New Roman"/>
                <a:cs typeface="Times New Roman"/>
              </a:rPr>
              <a:t> </a:t>
            </a:r>
            <a:r>
              <a:rPr sz="2400" dirty="0">
                <a:solidFill>
                  <a:srgbClr val="FFFFFF"/>
                </a:solidFill>
                <a:latin typeface="Arial"/>
                <a:cs typeface="Arial"/>
              </a:rPr>
              <a:t>Researchers have been studying the biology of stem cells to find new ways of treating  health</a:t>
            </a:r>
            <a:r>
              <a:rPr sz="2400" spc="-20" dirty="0">
                <a:solidFill>
                  <a:srgbClr val="FFFFFF"/>
                </a:solidFill>
                <a:latin typeface="Arial"/>
                <a:cs typeface="Arial"/>
              </a:rPr>
              <a:t> </a:t>
            </a:r>
            <a:r>
              <a:rPr sz="2400" dirty="0">
                <a:solidFill>
                  <a:srgbClr val="FFFFFF"/>
                </a:solidFill>
                <a:latin typeface="Arial"/>
                <a:cs typeface="Arial"/>
              </a:rPr>
              <a:t>problems.</a:t>
            </a:r>
            <a:endParaRPr sz="2400" dirty="0">
              <a:latin typeface="Arial"/>
              <a:cs typeface="Arial"/>
            </a:endParaRPr>
          </a:p>
          <a:p>
            <a:pPr>
              <a:lnSpc>
                <a:spcPct val="100000"/>
              </a:lnSpc>
            </a:pPr>
            <a:endParaRPr sz="2400" dirty="0">
              <a:latin typeface="Arial"/>
              <a:cs typeface="Arial"/>
            </a:endParaRPr>
          </a:p>
          <a:p>
            <a:pPr>
              <a:lnSpc>
                <a:spcPct val="100000"/>
              </a:lnSpc>
              <a:spcBef>
                <a:spcPts val="15"/>
              </a:spcBef>
            </a:pPr>
            <a:endParaRPr sz="2400" dirty="0">
              <a:latin typeface="Arial"/>
              <a:cs typeface="Arial"/>
            </a:endParaRPr>
          </a:p>
          <a:p>
            <a:pPr marL="355600" marR="5080" indent="-343535">
              <a:lnSpc>
                <a:spcPct val="100000"/>
              </a:lnSpc>
              <a:spcBef>
                <a:spcPts val="5"/>
              </a:spcBef>
            </a:pPr>
            <a:r>
              <a:rPr sz="2400" dirty="0">
                <a:solidFill>
                  <a:srgbClr val="00C5BA"/>
                </a:solidFill>
                <a:latin typeface="Wingdings 2"/>
                <a:cs typeface="Wingdings 2"/>
              </a:rPr>
              <a:t></a:t>
            </a:r>
            <a:r>
              <a:rPr sz="2400" dirty="0">
                <a:solidFill>
                  <a:srgbClr val="00C5BA"/>
                </a:solidFill>
                <a:latin typeface="Times New Roman"/>
                <a:cs typeface="Times New Roman"/>
              </a:rPr>
              <a:t> </a:t>
            </a:r>
            <a:r>
              <a:rPr sz="2400" dirty="0">
                <a:solidFill>
                  <a:srgbClr val="FFFFFF"/>
                </a:solidFill>
                <a:latin typeface="Arial"/>
                <a:cs typeface="Arial"/>
              </a:rPr>
              <a:t>As stem cells can give rise to any tissue found in </a:t>
            </a:r>
            <a:r>
              <a:rPr sz="2400" spc="-5" dirty="0">
                <a:solidFill>
                  <a:srgbClr val="FFFFFF"/>
                </a:solidFill>
                <a:latin typeface="Arial"/>
                <a:cs typeface="Arial"/>
              </a:rPr>
              <a:t>the </a:t>
            </a:r>
            <a:r>
              <a:rPr sz="2400" spc="-30" dirty="0">
                <a:solidFill>
                  <a:srgbClr val="FFFFFF"/>
                </a:solidFill>
                <a:latin typeface="Arial"/>
                <a:cs typeface="Arial"/>
              </a:rPr>
              <a:t>body, </a:t>
            </a:r>
            <a:r>
              <a:rPr sz="2400" dirty="0">
                <a:solidFill>
                  <a:srgbClr val="FFFFFF"/>
                </a:solidFill>
                <a:latin typeface="Arial"/>
                <a:cs typeface="Arial"/>
              </a:rPr>
              <a:t>they provide nearly limitless  potential for medical</a:t>
            </a:r>
            <a:r>
              <a:rPr sz="2400" spc="-70" dirty="0">
                <a:solidFill>
                  <a:srgbClr val="FFFFFF"/>
                </a:solidFill>
                <a:latin typeface="Arial"/>
                <a:cs typeface="Arial"/>
              </a:rPr>
              <a:t> </a:t>
            </a:r>
            <a:r>
              <a:rPr sz="2400" dirty="0">
                <a:solidFill>
                  <a:srgbClr val="FFFFFF"/>
                </a:solidFill>
                <a:latin typeface="Arial"/>
                <a:cs typeface="Arial"/>
              </a:rPr>
              <a:t>applications.</a:t>
            </a:r>
            <a:endParaRPr sz="2400" dirty="0">
              <a:latin typeface="Arial"/>
              <a:cs typeface="Arial"/>
            </a:endParaRPr>
          </a:p>
          <a:p>
            <a:pPr>
              <a:lnSpc>
                <a:spcPct val="100000"/>
              </a:lnSpc>
            </a:pPr>
            <a:endParaRPr sz="2400" dirty="0">
              <a:latin typeface="Arial"/>
              <a:cs typeface="Arial"/>
            </a:endParaRPr>
          </a:p>
          <a:p>
            <a:pPr>
              <a:lnSpc>
                <a:spcPct val="100000"/>
              </a:lnSpc>
              <a:spcBef>
                <a:spcPts val="15"/>
              </a:spcBef>
            </a:pPr>
            <a:endParaRPr sz="2400" dirty="0">
              <a:latin typeface="Arial"/>
              <a:cs typeface="Arial"/>
            </a:endParaRPr>
          </a:p>
          <a:p>
            <a:pPr marL="12700">
              <a:lnSpc>
                <a:spcPct val="100000"/>
              </a:lnSpc>
              <a:spcBef>
                <a:spcPts val="5"/>
              </a:spcBef>
            </a:pPr>
            <a:r>
              <a:rPr sz="2400" dirty="0">
                <a:solidFill>
                  <a:srgbClr val="00C5BA"/>
                </a:solidFill>
                <a:latin typeface="Wingdings 2"/>
                <a:cs typeface="Wingdings 2"/>
              </a:rPr>
              <a:t></a:t>
            </a:r>
            <a:r>
              <a:rPr sz="2400" dirty="0">
                <a:solidFill>
                  <a:srgbClr val="00C5BA"/>
                </a:solidFill>
                <a:latin typeface="Times New Roman"/>
                <a:cs typeface="Times New Roman"/>
              </a:rPr>
              <a:t> </a:t>
            </a:r>
            <a:r>
              <a:rPr sz="2400" spc="-5" dirty="0">
                <a:solidFill>
                  <a:srgbClr val="FFFFFF"/>
                </a:solidFill>
                <a:latin typeface="Arial"/>
                <a:cs typeface="Arial"/>
              </a:rPr>
              <a:t>Stem </a:t>
            </a:r>
            <a:r>
              <a:rPr sz="2400" dirty="0">
                <a:solidFill>
                  <a:srgbClr val="FFFFFF"/>
                </a:solidFill>
                <a:latin typeface="Arial"/>
                <a:cs typeface="Arial"/>
              </a:rPr>
              <a:t>cell procedures currently provide life-saving treatments for</a:t>
            </a:r>
            <a:r>
              <a:rPr sz="2400" spc="-295" dirty="0">
                <a:solidFill>
                  <a:srgbClr val="FFFFFF"/>
                </a:solidFill>
                <a:latin typeface="Arial"/>
                <a:cs typeface="Arial"/>
              </a:rPr>
              <a:t> </a:t>
            </a:r>
            <a:r>
              <a:rPr sz="2400" dirty="0">
                <a:solidFill>
                  <a:srgbClr val="FFFFFF"/>
                </a:solidFill>
                <a:latin typeface="Arial"/>
                <a:cs typeface="Arial"/>
              </a:rPr>
              <a:t>patients</a:t>
            </a:r>
            <a:endParaRPr sz="2400" dirty="0">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90600"/>
            <a:ext cx="10820400" cy="3416320"/>
          </a:xfrm>
          <a:prstGeom prst="rect">
            <a:avLst/>
          </a:prstGeom>
        </p:spPr>
        <p:txBody>
          <a:bodyPr wrap="square">
            <a:spAutoFit/>
          </a:bodyPr>
          <a:lstStyle/>
          <a:p>
            <a:pPr marL="12700">
              <a:lnSpc>
                <a:spcPct val="100000"/>
              </a:lnSpc>
              <a:spcBef>
                <a:spcPts val="1080"/>
              </a:spcBef>
            </a:pPr>
            <a:r>
              <a:rPr lang="en-US" sz="2400" spc="-20" dirty="0" smtClean="0">
                <a:solidFill>
                  <a:srgbClr val="FFFFFF"/>
                </a:solidFill>
                <a:latin typeface="Times New Roman"/>
                <a:cs typeface="Times New Roman"/>
              </a:rPr>
              <a:t>Commonly, </a:t>
            </a:r>
            <a:r>
              <a:rPr lang="en-US" sz="2400" spc="-5" dirty="0" smtClean="0">
                <a:solidFill>
                  <a:srgbClr val="FFFFFF"/>
                </a:solidFill>
                <a:latin typeface="Times New Roman"/>
                <a:cs typeface="Times New Roman"/>
              </a:rPr>
              <a:t>stem cells come </a:t>
            </a:r>
            <a:r>
              <a:rPr lang="en-US" sz="2400" dirty="0" smtClean="0">
                <a:solidFill>
                  <a:srgbClr val="FFFFFF"/>
                </a:solidFill>
                <a:latin typeface="Times New Roman"/>
                <a:cs typeface="Times New Roman"/>
              </a:rPr>
              <a:t>from two </a:t>
            </a:r>
            <a:r>
              <a:rPr lang="en-US" sz="2400" spc="-10" dirty="0" smtClean="0">
                <a:solidFill>
                  <a:srgbClr val="FFFFFF"/>
                </a:solidFill>
                <a:latin typeface="Times New Roman"/>
                <a:cs typeface="Times New Roman"/>
              </a:rPr>
              <a:t>main</a:t>
            </a:r>
            <a:r>
              <a:rPr lang="en-US" sz="2400" spc="-25" dirty="0" smtClean="0">
                <a:solidFill>
                  <a:srgbClr val="FFFFFF"/>
                </a:solidFill>
                <a:latin typeface="Times New Roman"/>
                <a:cs typeface="Times New Roman"/>
              </a:rPr>
              <a:t> </a:t>
            </a:r>
            <a:r>
              <a:rPr lang="en-US" sz="2400" dirty="0" smtClean="0">
                <a:solidFill>
                  <a:srgbClr val="FFFFFF"/>
                </a:solidFill>
                <a:latin typeface="Times New Roman"/>
                <a:cs typeface="Times New Roman"/>
              </a:rPr>
              <a:t>sources:</a:t>
            </a:r>
            <a:endParaRPr lang="en-US" sz="2400" dirty="0" smtClean="0">
              <a:latin typeface="Times New Roman"/>
              <a:cs typeface="Times New Roman"/>
            </a:endParaRPr>
          </a:p>
          <a:p>
            <a:pPr>
              <a:lnSpc>
                <a:spcPct val="100000"/>
              </a:lnSpc>
            </a:pPr>
            <a:endParaRPr lang="en-US" sz="2400" dirty="0" smtClean="0">
              <a:latin typeface="Times New Roman"/>
              <a:cs typeface="Times New Roman"/>
            </a:endParaRPr>
          </a:p>
          <a:p>
            <a:pPr>
              <a:lnSpc>
                <a:spcPct val="100000"/>
              </a:lnSpc>
              <a:spcBef>
                <a:spcPts val="15"/>
              </a:spcBef>
            </a:pPr>
            <a:endParaRPr lang="en-US" sz="2400" dirty="0" smtClean="0">
              <a:latin typeface="Times New Roman"/>
              <a:cs typeface="Times New Roman"/>
            </a:endParaRPr>
          </a:p>
          <a:p>
            <a:pPr marL="527685" indent="-515620">
              <a:lnSpc>
                <a:spcPct val="100000"/>
              </a:lnSpc>
              <a:spcBef>
                <a:spcPts val="5"/>
              </a:spcBef>
              <a:buClr>
                <a:srgbClr val="00C5BA"/>
              </a:buClr>
              <a:buAutoNum type="arabicPeriod"/>
              <a:tabLst>
                <a:tab pos="527685" algn="l"/>
                <a:tab pos="528320" algn="l"/>
              </a:tabLst>
            </a:pPr>
            <a:r>
              <a:rPr lang="en-US" sz="2400" spc="-5" dirty="0" smtClean="0">
                <a:solidFill>
                  <a:srgbClr val="FFFFFF"/>
                </a:solidFill>
                <a:latin typeface="Times New Roman"/>
                <a:cs typeface="Times New Roman"/>
              </a:rPr>
              <a:t>Embryos formed </a:t>
            </a:r>
            <a:r>
              <a:rPr lang="en-US" sz="2400" dirty="0" smtClean="0">
                <a:solidFill>
                  <a:srgbClr val="FFFFFF"/>
                </a:solidFill>
                <a:latin typeface="Times New Roman"/>
                <a:cs typeface="Times New Roman"/>
              </a:rPr>
              <a:t>during the blastocyst  phase of </a:t>
            </a:r>
            <a:r>
              <a:rPr lang="en-US" sz="2400" spc="-5" dirty="0" smtClean="0">
                <a:solidFill>
                  <a:srgbClr val="FFFFFF"/>
                </a:solidFill>
                <a:latin typeface="Times New Roman"/>
                <a:cs typeface="Times New Roman"/>
              </a:rPr>
              <a:t>embryological </a:t>
            </a:r>
            <a:r>
              <a:rPr lang="en-US" sz="2400" dirty="0" smtClean="0">
                <a:solidFill>
                  <a:srgbClr val="FFFFFF"/>
                </a:solidFill>
                <a:latin typeface="Times New Roman"/>
                <a:cs typeface="Times New Roman"/>
              </a:rPr>
              <a:t>development (embryonic</a:t>
            </a:r>
            <a:r>
              <a:rPr lang="en-US" sz="2400" spc="-170" dirty="0" smtClean="0">
                <a:solidFill>
                  <a:srgbClr val="FFFFFF"/>
                </a:solidFill>
                <a:latin typeface="Times New Roman"/>
                <a:cs typeface="Times New Roman"/>
              </a:rPr>
              <a:t> </a:t>
            </a:r>
            <a:r>
              <a:rPr lang="en-US" sz="2400" spc="-5" dirty="0" smtClean="0">
                <a:solidFill>
                  <a:srgbClr val="FFFFFF"/>
                </a:solidFill>
                <a:latin typeface="Times New Roman"/>
                <a:cs typeface="Times New Roman"/>
              </a:rPr>
              <a:t>stem</a:t>
            </a:r>
            <a:endParaRPr lang="en-US" sz="2400" dirty="0" smtClean="0">
              <a:latin typeface="Times New Roman"/>
              <a:cs typeface="Times New Roman"/>
            </a:endParaRPr>
          </a:p>
          <a:p>
            <a:pPr marL="527685">
              <a:lnSpc>
                <a:spcPct val="100000"/>
              </a:lnSpc>
            </a:pPr>
            <a:r>
              <a:rPr lang="en-US" sz="2400" spc="-5" dirty="0" smtClean="0">
                <a:solidFill>
                  <a:srgbClr val="FFFFFF"/>
                </a:solidFill>
                <a:latin typeface="Times New Roman"/>
                <a:cs typeface="Times New Roman"/>
              </a:rPr>
              <a:t>cells)</a:t>
            </a:r>
            <a:endParaRPr lang="en-US" sz="2400" dirty="0" smtClean="0">
              <a:latin typeface="Times New Roman"/>
              <a:cs typeface="Times New Roman"/>
            </a:endParaRPr>
          </a:p>
          <a:p>
            <a:pPr>
              <a:lnSpc>
                <a:spcPct val="100000"/>
              </a:lnSpc>
            </a:pPr>
            <a:endParaRPr lang="en-US" sz="2400" dirty="0" smtClean="0">
              <a:latin typeface="Times New Roman"/>
              <a:cs typeface="Times New Roman"/>
            </a:endParaRPr>
          </a:p>
          <a:p>
            <a:pPr>
              <a:lnSpc>
                <a:spcPct val="100000"/>
              </a:lnSpc>
              <a:spcBef>
                <a:spcPts val="15"/>
              </a:spcBef>
            </a:pPr>
            <a:endParaRPr lang="en-US" sz="2400" dirty="0" smtClean="0">
              <a:latin typeface="Times New Roman"/>
              <a:cs typeface="Times New Roman"/>
            </a:endParaRPr>
          </a:p>
          <a:p>
            <a:pPr marL="527685" indent="-515620">
              <a:lnSpc>
                <a:spcPct val="100000"/>
              </a:lnSpc>
              <a:spcBef>
                <a:spcPts val="5"/>
              </a:spcBef>
              <a:buClr>
                <a:srgbClr val="00C5BA"/>
              </a:buClr>
              <a:buAutoNum type="arabicPeriod" startAt="2"/>
              <a:tabLst>
                <a:tab pos="527685" algn="l"/>
                <a:tab pos="528320" algn="l"/>
              </a:tabLst>
            </a:pPr>
            <a:r>
              <a:rPr lang="en-US" sz="2400" dirty="0" smtClean="0">
                <a:solidFill>
                  <a:srgbClr val="FFFFFF"/>
                </a:solidFill>
                <a:latin typeface="Times New Roman"/>
                <a:cs typeface="Times New Roman"/>
              </a:rPr>
              <a:t>Adult </a:t>
            </a:r>
            <a:r>
              <a:rPr lang="en-US" sz="2400" spc="-5" dirty="0" smtClean="0">
                <a:solidFill>
                  <a:srgbClr val="FFFFFF"/>
                </a:solidFill>
                <a:latin typeface="Times New Roman"/>
                <a:cs typeface="Times New Roman"/>
              </a:rPr>
              <a:t>tissue </a:t>
            </a:r>
            <a:r>
              <a:rPr lang="en-US" sz="2400" dirty="0" smtClean="0">
                <a:solidFill>
                  <a:srgbClr val="FFFFFF"/>
                </a:solidFill>
                <a:latin typeface="Times New Roman"/>
                <a:cs typeface="Times New Roman"/>
              </a:rPr>
              <a:t>(adult </a:t>
            </a:r>
            <a:r>
              <a:rPr lang="en-US" sz="2400" spc="-5" dirty="0" smtClean="0">
                <a:solidFill>
                  <a:srgbClr val="FFFFFF"/>
                </a:solidFill>
                <a:latin typeface="Times New Roman"/>
                <a:cs typeface="Times New Roman"/>
              </a:rPr>
              <a:t>stem</a:t>
            </a:r>
            <a:r>
              <a:rPr lang="en-US" sz="2400" spc="-120" dirty="0" smtClean="0">
                <a:solidFill>
                  <a:srgbClr val="FFFFFF"/>
                </a:solidFill>
                <a:latin typeface="Times New Roman"/>
                <a:cs typeface="Times New Roman"/>
              </a:rPr>
              <a:t> </a:t>
            </a:r>
            <a:r>
              <a:rPr lang="en-US" sz="2400" dirty="0" smtClean="0">
                <a:solidFill>
                  <a:srgbClr val="FFFFFF"/>
                </a:solidFill>
                <a:latin typeface="Times New Roman"/>
                <a:cs typeface="Times New Roman"/>
              </a:rPr>
              <a:t>cells).</a:t>
            </a:r>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2544" y="556259"/>
            <a:ext cx="7882128" cy="117348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88898" y="736218"/>
            <a:ext cx="7047230" cy="635000"/>
          </a:xfrm>
          <a:prstGeom prst="rect">
            <a:avLst/>
          </a:prstGeom>
        </p:spPr>
        <p:txBody>
          <a:bodyPr vert="horz" wrap="square" lIns="0" tIns="12065" rIns="0" bIns="0" rtlCol="0">
            <a:spAutoFit/>
          </a:bodyPr>
          <a:lstStyle/>
          <a:p>
            <a:pPr marL="12700">
              <a:lnSpc>
                <a:spcPct val="100000"/>
              </a:lnSpc>
              <a:spcBef>
                <a:spcPts val="95"/>
              </a:spcBef>
            </a:pPr>
            <a:r>
              <a:rPr spc="-5" dirty="0">
                <a:latin typeface="Arial"/>
                <a:cs typeface="Arial"/>
              </a:rPr>
              <a:t>Currently using</a:t>
            </a:r>
            <a:r>
              <a:rPr spc="-25" dirty="0">
                <a:latin typeface="Arial"/>
                <a:cs typeface="Arial"/>
              </a:rPr>
              <a:t> </a:t>
            </a:r>
            <a:r>
              <a:rPr spc="-5" dirty="0">
                <a:latin typeface="Arial"/>
                <a:cs typeface="Arial"/>
              </a:rPr>
              <a:t>technologies</a:t>
            </a:r>
          </a:p>
        </p:txBody>
      </p:sp>
      <p:sp>
        <p:nvSpPr>
          <p:cNvPr id="5" name="object 5"/>
          <p:cNvSpPr txBox="1"/>
          <p:nvPr/>
        </p:nvSpPr>
        <p:spPr>
          <a:xfrm>
            <a:off x="319531" y="2436088"/>
            <a:ext cx="11539220" cy="4167808"/>
          </a:xfrm>
          <a:prstGeom prst="rect">
            <a:avLst/>
          </a:prstGeom>
        </p:spPr>
        <p:txBody>
          <a:bodyPr vert="horz" wrap="square" lIns="0" tIns="149860" rIns="0" bIns="0" rtlCol="0">
            <a:spAutoFit/>
          </a:bodyPr>
          <a:lstStyle/>
          <a:p>
            <a:pPr marL="363220" indent="-287020">
              <a:lnSpc>
                <a:spcPct val="100000"/>
              </a:lnSpc>
              <a:spcBef>
                <a:spcPts val="1180"/>
              </a:spcBef>
              <a:buAutoNum type="arabicParenR"/>
              <a:tabLst>
                <a:tab pos="363220" algn="l"/>
              </a:tabLst>
            </a:pPr>
            <a:r>
              <a:rPr sz="3200" b="1" dirty="0">
                <a:solidFill>
                  <a:srgbClr val="FFFFFF"/>
                </a:solidFill>
                <a:latin typeface="Arial"/>
                <a:cs typeface="Arial"/>
              </a:rPr>
              <a:t>Adult stem cell transplant: Bone </a:t>
            </a:r>
            <a:r>
              <a:rPr sz="3200" b="1" spc="-5" dirty="0">
                <a:solidFill>
                  <a:srgbClr val="FFFFFF"/>
                </a:solidFill>
                <a:latin typeface="Arial"/>
                <a:cs typeface="Arial"/>
              </a:rPr>
              <a:t>marrow </a:t>
            </a:r>
            <a:r>
              <a:rPr sz="3200" b="1" dirty="0">
                <a:solidFill>
                  <a:srgbClr val="FFFFFF"/>
                </a:solidFill>
                <a:latin typeface="Arial"/>
                <a:cs typeface="Arial"/>
              </a:rPr>
              <a:t>stem</a:t>
            </a:r>
            <a:r>
              <a:rPr sz="3200" b="1" spc="-155" dirty="0">
                <a:solidFill>
                  <a:srgbClr val="FFFFFF"/>
                </a:solidFill>
                <a:latin typeface="Arial"/>
                <a:cs typeface="Arial"/>
              </a:rPr>
              <a:t> </a:t>
            </a:r>
            <a:r>
              <a:rPr sz="3200" b="1" spc="-5" dirty="0" smtClean="0">
                <a:solidFill>
                  <a:srgbClr val="FFFFFF"/>
                </a:solidFill>
                <a:latin typeface="Arial"/>
                <a:cs typeface="Arial"/>
              </a:rPr>
              <a:t>cells</a:t>
            </a:r>
            <a:endParaRPr lang="en-US" sz="3200" b="1" spc="-5" dirty="0" smtClean="0">
              <a:solidFill>
                <a:srgbClr val="FFFFFF"/>
              </a:solidFill>
              <a:latin typeface="Arial"/>
              <a:cs typeface="Arial"/>
            </a:endParaRPr>
          </a:p>
          <a:p>
            <a:pPr marL="363220" indent="-287020">
              <a:lnSpc>
                <a:spcPct val="100000"/>
              </a:lnSpc>
              <a:spcBef>
                <a:spcPts val="1180"/>
              </a:spcBef>
              <a:buAutoNum type="arabicParenR"/>
              <a:tabLst>
                <a:tab pos="363220" algn="l"/>
              </a:tabLst>
            </a:pPr>
            <a:endParaRPr sz="3200" dirty="0">
              <a:latin typeface="Arial"/>
              <a:cs typeface="Arial"/>
            </a:endParaRPr>
          </a:p>
          <a:p>
            <a:pPr marL="12700">
              <a:lnSpc>
                <a:spcPct val="100000"/>
              </a:lnSpc>
              <a:spcBef>
                <a:spcPts val="1080"/>
              </a:spcBef>
            </a:pPr>
            <a:r>
              <a:rPr sz="2400" dirty="0">
                <a:solidFill>
                  <a:srgbClr val="00C5BA"/>
                </a:solidFill>
                <a:latin typeface="Wingdings 2"/>
                <a:cs typeface="Wingdings 2"/>
              </a:rPr>
              <a:t></a:t>
            </a:r>
            <a:r>
              <a:rPr sz="2400" dirty="0">
                <a:solidFill>
                  <a:srgbClr val="00C5BA"/>
                </a:solidFill>
                <a:latin typeface="Times New Roman"/>
                <a:cs typeface="Times New Roman"/>
              </a:rPr>
              <a:t> </a:t>
            </a:r>
            <a:r>
              <a:rPr sz="2400" spc="-5" dirty="0">
                <a:solidFill>
                  <a:srgbClr val="FFFFFF"/>
                </a:solidFill>
                <a:latin typeface="Arial"/>
                <a:cs typeface="Arial"/>
              </a:rPr>
              <a:t>Stem </a:t>
            </a:r>
            <a:r>
              <a:rPr sz="2400" dirty="0">
                <a:solidFill>
                  <a:srgbClr val="FFFFFF"/>
                </a:solidFill>
                <a:latin typeface="Arial"/>
                <a:cs typeface="Arial"/>
              </a:rPr>
              <a:t>cell technology has been used for more than 20 years </a:t>
            </a:r>
            <a:r>
              <a:rPr sz="2400" spc="-5" dirty="0">
                <a:solidFill>
                  <a:srgbClr val="FFFFFF"/>
                </a:solidFill>
                <a:latin typeface="Arial"/>
                <a:cs typeface="Arial"/>
              </a:rPr>
              <a:t>in </a:t>
            </a:r>
            <a:r>
              <a:rPr sz="2400" dirty="0">
                <a:solidFill>
                  <a:srgbClr val="FFFFFF"/>
                </a:solidFill>
                <a:latin typeface="Arial"/>
                <a:cs typeface="Arial"/>
              </a:rPr>
              <a:t>bone marrow</a:t>
            </a:r>
            <a:r>
              <a:rPr sz="2400" spc="-315" dirty="0">
                <a:solidFill>
                  <a:srgbClr val="FFFFFF"/>
                </a:solidFill>
                <a:latin typeface="Arial"/>
                <a:cs typeface="Arial"/>
              </a:rPr>
              <a:t> </a:t>
            </a:r>
            <a:r>
              <a:rPr sz="2400" dirty="0" smtClean="0">
                <a:solidFill>
                  <a:srgbClr val="FFFFFF"/>
                </a:solidFill>
                <a:latin typeface="Arial"/>
                <a:cs typeface="Arial"/>
              </a:rPr>
              <a:t>transplants</a:t>
            </a:r>
            <a:endParaRPr lang="en-US" sz="2400" dirty="0" smtClean="0">
              <a:solidFill>
                <a:srgbClr val="FFFFFF"/>
              </a:solidFill>
              <a:latin typeface="Arial"/>
              <a:cs typeface="Arial"/>
            </a:endParaRPr>
          </a:p>
          <a:p>
            <a:pPr marL="12700">
              <a:lnSpc>
                <a:spcPct val="100000"/>
              </a:lnSpc>
              <a:spcBef>
                <a:spcPts val="1080"/>
              </a:spcBef>
            </a:pPr>
            <a:endParaRPr sz="2400" dirty="0">
              <a:latin typeface="Arial"/>
              <a:cs typeface="Arial"/>
            </a:endParaRPr>
          </a:p>
          <a:p>
            <a:pPr marL="354965" marR="5080" indent="-342900">
              <a:lnSpc>
                <a:spcPct val="100000"/>
              </a:lnSpc>
              <a:spcBef>
                <a:spcPts val="1080"/>
              </a:spcBef>
            </a:pPr>
            <a:r>
              <a:rPr sz="2400" dirty="0">
                <a:solidFill>
                  <a:srgbClr val="00C5BA"/>
                </a:solidFill>
                <a:latin typeface="Wingdings 2"/>
                <a:cs typeface="Wingdings 2"/>
              </a:rPr>
              <a:t></a:t>
            </a:r>
            <a:r>
              <a:rPr sz="2400" dirty="0">
                <a:solidFill>
                  <a:srgbClr val="00C5BA"/>
                </a:solidFill>
                <a:latin typeface="Times New Roman"/>
                <a:cs typeface="Times New Roman"/>
              </a:rPr>
              <a:t> </a:t>
            </a:r>
            <a:r>
              <a:rPr sz="2400" spc="-5" dirty="0">
                <a:solidFill>
                  <a:srgbClr val="FFFFFF"/>
                </a:solidFill>
                <a:latin typeface="Arial"/>
                <a:cs typeface="Arial"/>
              </a:rPr>
              <a:t>If the transplant </a:t>
            </a:r>
            <a:r>
              <a:rPr sz="2400" spc="-10" dirty="0">
                <a:solidFill>
                  <a:srgbClr val="FFFFFF"/>
                </a:solidFill>
                <a:latin typeface="Arial"/>
                <a:cs typeface="Arial"/>
              </a:rPr>
              <a:t>is </a:t>
            </a:r>
            <a:r>
              <a:rPr sz="2400" dirty="0">
                <a:solidFill>
                  <a:srgbClr val="FFFFFF"/>
                </a:solidFill>
                <a:latin typeface="Arial"/>
                <a:cs typeface="Arial"/>
              </a:rPr>
              <a:t>successful, the </a:t>
            </a:r>
            <a:r>
              <a:rPr sz="2400" spc="-5" dirty="0">
                <a:solidFill>
                  <a:srgbClr val="FFFFFF"/>
                </a:solidFill>
                <a:latin typeface="Arial"/>
                <a:cs typeface="Arial"/>
              </a:rPr>
              <a:t>stem </a:t>
            </a:r>
            <a:r>
              <a:rPr sz="2400" dirty="0">
                <a:solidFill>
                  <a:srgbClr val="FFFFFF"/>
                </a:solidFill>
                <a:latin typeface="Arial"/>
                <a:cs typeface="Arial"/>
              </a:rPr>
              <a:t>cells will </a:t>
            </a:r>
            <a:r>
              <a:rPr sz="2400" spc="-5" dirty="0">
                <a:solidFill>
                  <a:srgbClr val="FFFFFF"/>
                </a:solidFill>
                <a:latin typeface="Arial"/>
                <a:cs typeface="Arial"/>
              </a:rPr>
              <a:t>migrate </a:t>
            </a:r>
            <a:r>
              <a:rPr sz="2400" dirty="0">
                <a:solidFill>
                  <a:srgbClr val="FFFFFF"/>
                </a:solidFill>
                <a:latin typeface="Arial"/>
                <a:cs typeface="Arial"/>
              </a:rPr>
              <a:t>into </a:t>
            </a:r>
            <a:r>
              <a:rPr sz="2400" spc="-5" dirty="0">
                <a:solidFill>
                  <a:srgbClr val="FFFFFF"/>
                </a:solidFill>
                <a:latin typeface="Arial"/>
                <a:cs typeface="Arial"/>
              </a:rPr>
              <a:t>the </a:t>
            </a:r>
            <a:r>
              <a:rPr sz="2400" dirty="0">
                <a:solidFill>
                  <a:srgbClr val="FFFFFF"/>
                </a:solidFill>
                <a:latin typeface="Arial"/>
                <a:cs typeface="Arial"/>
              </a:rPr>
              <a:t>patient's </a:t>
            </a:r>
            <a:r>
              <a:rPr sz="2400" spc="-5" dirty="0">
                <a:solidFill>
                  <a:srgbClr val="FFFFFF"/>
                </a:solidFill>
                <a:latin typeface="Arial"/>
                <a:cs typeface="Arial"/>
              </a:rPr>
              <a:t>bone marrow and begin  </a:t>
            </a:r>
            <a:r>
              <a:rPr sz="2400" dirty="0">
                <a:solidFill>
                  <a:srgbClr val="FFFFFF"/>
                </a:solidFill>
                <a:latin typeface="Arial"/>
                <a:cs typeface="Arial"/>
              </a:rPr>
              <a:t>producing</a:t>
            </a:r>
            <a:endParaRPr sz="2400" dirty="0">
              <a:latin typeface="Arial"/>
              <a:cs typeface="Arial"/>
            </a:endParaRPr>
          </a:p>
          <a:p>
            <a:pPr>
              <a:lnSpc>
                <a:spcPct val="100000"/>
              </a:lnSpc>
            </a:pPr>
            <a:endParaRPr sz="2200" dirty="0">
              <a:latin typeface="Arial"/>
              <a:cs typeface="Arial"/>
            </a:endParaRPr>
          </a:p>
          <a:p>
            <a:pPr>
              <a:lnSpc>
                <a:spcPct val="100000"/>
              </a:lnSpc>
              <a:spcBef>
                <a:spcPts val="15"/>
              </a:spcBef>
            </a:pPr>
            <a:endParaRPr sz="1750" dirty="0">
              <a:latin typeface="Arial"/>
              <a:cs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762000"/>
            <a:ext cx="10668000" cy="3434273"/>
          </a:xfrm>
          <a:prstGeom prst="rect">
            <a:avLst/>
          </a:prstGeom>
        </p:spPr>
        <p:txBody>
          <a:bodyPr wrap="square">
            <a:spAutoFit/>
          </a:bodyPr>
          <a:lstStyle/>
          <a:p>
            <a:pPr marL="363220" indent="-287020">
              <a:lnSpc>
                <a:spcPct val="100000"/>
              </a:lnSpc>
              <a:spcBef>
                <a:spcPts val="5"/>
              </a:spcBef>
              <a:buAutoNum type="arabicParenR" startAt="2"/>
              <a:tabLst>
                <a:tab pos="363220" algn="l"/>
              </a:tabLst>
            </a:pPr>
            <a:r>
              <a:rPr lang="en-US" sz="3200" b="1" dirty="0" smtClean="0">
                <a:solidFill>
                  <a:srgbClr val="FFFFFF"/>
                </a:solidFill>
                <a:latin typeface="Arial"/>
                <a:cs typeface="Arial"/>
              </a:rPr>
              <a:t>Adult stem cell transplant: Peripheral blood stem </a:t>
            </a:r>
            <a:r>
              <a:rPr lang="en-US" sz="3200" b="1" spc="-5" dirty="0" smtClean="0">
                <a:solidFill>
                  <a:srgbClr val="FFFFFF"/>
                </a:solidFill>
                <a:latin typeface="Arial"/>
                <a:cs typeface="Arial"/>
              </a:rPr>
              <a:t>cells</a:t>
            </a:r>
            <a:r>
              <a:rPr lang="en-US" sz="3200" b="1" spc="-200" dirty="0" smtClean="0">
                <a:solidFill>
                  <a:srgbClr val="FFFFFF"/>
                </a:solidFill>
                <a:latin typeface="Arial"/>
                <a:cs typeface="Arial"/>
              </a:rPr>
              <a:t> </a:t>
            </a:r>
            <a:r>
              <a:rPr lang="en-US" sz="3200" b="1" dirty="0" smtClean="0">
                <a:solidFill>
                  <a:srgbClr val="FFFFFF"/>
                </a:solidFill>
                <a:latin typeface="Arial"/>
                <a:cs typeface="Arial"/>
              </a:rPr>
              <a:t>(PBSCs)</a:t>
            </a:r>
            <a:endParaRPr lang="en-US" sz="3200" dirty="0" smtClean="0">
              <a:latin typeface="Arial"/>
              <a:cs typeface="Arial"/>
            </a:endParaRPr>
          </a:p>
          <a:p>
            <a:pPr>
              <a:lnSpc>
                <a:spcPct val="100000"/>
              </a:lnSpc>
            </a:pPr>
            <a:endParaRPr lang="en-US" sz="3200" dirty="0" smtClean="0">
              <a:latin typeface="Arial"/>
              <a:cs typeface="Arial"/>
            </a:endParaRPr>
          </a:p>
          <a:p>
            <a:pPr>
              <a:lnSpc>
                <a:spcPct val="100000"/>
              </a:lnSpc>
              <a:spcBef>
                <a:spcPts val="15"/>
              </a:spcBef>
            </a:pPr>
            <a:endParaRPr lang="en-US" sz="1600" dirty="0" smtClean="0">
              <a:latin typeface="Arial"/>
              <a:cs typeface="Arial"/>
            </a:endParaRPr>
          </a:p>
          <a:p>
            <a:pPr marL="12700">
              <a:lnSpc>
                <a:spcPct val="100000"/>
              </a:lnSpc>
              <a:buFont typeface="Wingdings 2"/>
              <a:buChar char=""/>
            </a:pPr>
            <a:r>
              <a:rPr lang="en-US" sz="2400" dirty="0" smtClean="0">
                <a:solidFill>
                  <a:srgbClr val="FFFFFF"/>
                </a:solidFill>
                <a:latin typeface="Arial"/>
                <a:cs typeface="Arial"/>
              </a:rPr>
              <a:t> Most blood stem cells reside </a:t>
            </a:r>
            <a:r>
              <a:rPr lang="en-US" sz="2400" spc="-5" dirty="0" smtClean="0">
                <a:solidFill>
                  <a:srgbClr val="FFFFFF"/>
                </a:solidFill>
                <a:latin typeface="Arial"/>
                <a:cs typeface="Arial"/>
              </a:rPr>
              <a:t>in </a:t>
            </a:r>
            <a:r>
              <a:rPr lang="en-US" sz="2400" dirty="0" smtClean="0">
                <a:solidFill>
                  <a:srgbClr val="FFFFFF"/>
                </a:solidFill>
                <a:latin typeface="Arial"/>
                <a:cs typeface="Arial"/>
              </a:rPr>
              <a:t>the bone </a:t>
            </a:r>
            <a:r>
              <a:rPr lang="en-US" sz="2400" spc="-15" dirty="0" smtClean="0">
                <a:solidFill>
                  <a:srgbClr val="FFFFFF"/>
                </a:solidFill>
                <a:latin typeface="Arial"/>
                <a:cs typeface="Arial"/>
              </a:rPr>
              <a:t>marrow, </a:t>
            </a:r>
            <a:r>
              <a:rPr lang="en-US" sz="2400" dirty="0" smtClean="0">
                <a:solidFill>
                  <a:srgbClr val="FFFFFF"/>
                </a:solidFill>
                <a:latin typeface="Arial"/>
                <a:cs typeface="Arial"/>
              </a:rPr>
              <a:t>a small number are present </a:t>
            </a:r>
            <a:r>
              <a:rPr lang="en-US" sz="2400" spc="-5" dirty="0" smtClean="0">
                <a:solidFill>
                  <a:srgbClr val="FFFFFF"/>
                </a:solidFill>
                <a:latin typeface="Arial"/>
                <a:cs typeface="Arial"/>
              </a:rPr>
              <a:t>in </a:t>
            </a:r>
            <a:r>
              <a:rPr lang="en-US" sz="2400" dirty="0" smtClean="0">
                <a:solidFill>
                  <a:srgbClr val="FFFFFF"/>
                </a:solidFill>
                <a:latin typeface="Arial"/>
                <a:cs typeface="Arial"/>
              </a:rPr>
              <a:t>the blood</a:t>
            </a:r>
            <a:r>
              <a:rPr lang="en-US" sz="2400" spc="-320" dirty="0" smtClean="0">
                <a:solidFill>
                  <a:srgbClr val="FFFFFF"/>
                </a:solidFill>
                <a:latin typeface="Arial"/>
                <a:cs typeface="Arial"/>
              </a:rPr>
              <a:t> </a:t>
            </a:r>
            <a:r>
              <a:rPr lang="en-US" sz="2400" dirty="0" smtClean="0">
                <a:solidFill>
                  <a:srgbClr val="FFFFFF"/>
                </a:solidFill>
                <a:latin typeface="Arial"/>
                <a:cs typeface="Arial"/>
              </a:rPr>
              <a:t>stream</a:t>
            </a:r>
          </a:p>
          <a:p>
            <a:pPr marL="12700">
              <a:lnSpc>
                <a:spcPct val="100000"/>
              </a:lnSpc>
              <a:buFont typeface="Wingdings 2"/>
              <a:buChar char=""/>
            </a:pPr>
            <a:endParaRPr lang="en-US" sz="2400" dirty="0" smtClean="0">
              <a:latin typeface="Arial"/>
              <a:cs typeface="Arial"/>
            </a:endParaRPr>
          </a:p>
          <a:p>
            <a:pPr marL="12700">
              <a:lnSpc>
                <a:spcPct val="100000"/>
              </a:lnSpc>
              <a:spcBef>
                <a:spcPts val="1085"/>
              </a:spcBef>
            </a:pPr>
            <a:r>
              <a:rPr lang="en-US" sz="2400" dirty="0" smtClean="0">
                <a:solidFill>
                  <a:srgbClr val="00C5BA"/>
                </a:solidFill>
                <a:latin typeface="Wingdings 2"/>
                <a:cs typeface="Wingdings 2"/>
              </a:rPr>
              <a:t></a:t>
            </a:r>
            <a:r>
              <a:rPr lang="en-US" sz="2400" dirty="0" smtClean="0">
                <a:solidFill>
                  <a:srgbClr val="00C5BA"/>
                </a:solidFill>
                <a:latin typeface="Times New Roman"/>
                <a:cs typeface="Times New Roman"/>
              </a:rPr>
              <a:t> </a:t>
            </a:r>
            <a:r>
              <a:rPr lang="en-US" sz="2400" dirty="0" smtClean="0">
                <a:solidFill>
                  <a:srgbClr val="FFFFFF"/>
                </a:solidFill>
                <a:latin typeface="Arial"/>
                <a:cs typeface="Arial"/>
              </a:rPr>
              <a:t>PBSCs can be obtained from drawn blood, making them easier </a:t>
            </a:r>
            <a:r>
              <a:rPr lang="en-US" sz="2400" spc="-5" dirty="0" smtClean="0">
                <a:solidFill>
                  <a:srgbClr val="FFFFFF"/>
                </a:solidFill>
                <a:latin typeface="Arial"/>
                <a:cs typeface="Arial"/>
              </a:rPr>
              <a:t>to</a:t>
            </a:r>
            <a:r>
              <a:rPr lang="en-US" sz="2400" spc="-285" dirty="0" smtClean="0">
                <a:solidFill>
                  <a:srgbClr val="FFFFFF"/>
                </a:solidFill>
                <a:latin typeface="Arial"/>
                <a:cs typeface="Arial"/>
              </a:rPr>
              <a:t> </a:t>
            </a:r>
            <a:r>
              <a:rPr lang="en-US" sz="2400" dirty="0" smtClean="0">
                <a:solidFill>
                  <a:srgbClr val="FFFFFF"/>
                </a:solidFill>
                <a:latin typeface="Arial"/>
                <a:cs typeface="Arial"/>
              </a:rPr>
              <a:t>collect</a:t>
            </a:r>
            <a:endParaRPr lang="en-US" sz="2400" dirty="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2544" y="556259"/>
            <a:ext cx="10648188" cy="117348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88898" y="736218"/>
            <a:ext cx="9958070" cy="635000"/>
          </a:xfrm>
          <a:prstGeom prst="rect">
            <a:avLst/>
          </a:prstGeom>
        </p:spPr>
        <p:txBody>
          <a:bodyPr vert="horz" wrap="square" lIns="0" tIns="12065" rIns="0" bIns="0" rtlCol="0">
            <a:spAutoFit/>
          </a:bodyPr>
          <a:lstStyle/>
          <a:p>
            <a:pPr marL="12700">
              <a:lnSpc>
                <a:spcPct val="100000"/>
              </a:lnSpc>
              <a:spcBef>
                <a:spcPts val="95"/>
              </a:spcBef>
            </a:pPr>
            <a:r>
              <a:rPr spc="-5" dirty="0">
                <a:latin typeface="Arial"/>
                <a:cs typeface="Arial"/>
              </a:rPr>
              <a:t>Umbilical cord blood stem cell</a:t>
            </a:r>
            <a:r>
              <a:rPr spc="45" dirty="0">
                <a:latin typeface="Arial"/>
                <a:cs typeface="Arial"/>
              </a:rPr>
              <a:t> </a:t>
            </a:r>
            <a:r>
              <a:rPr spc="-5" dirty="0">
                <a:latin typeface="Arial"/>
                <a:cs typeface="Arial"/>
              </a:rPr>
              <a:t>transplant</a:t>
            </a:r>
          </a:p>
        </p:txBody>
      </p:sp>
      <p:sp>
        <p:nvSpPr>
          <p:cNvPr id="5" name="object 5"/>
          <p:cNvSpPr txBox="1"/>
          <p:nvPr/>
        </p:nvSpPr>
        <p:spPr>
          <a:xfrm>
            <a:off x="888898" y="2910332"/>
            <a:ext cx="10399395" cy="3337452"/>
          </a:xfrm>
          <a:prstGeom prst="rect">
            <a:avLst/>
          </a:prstGeom>
        </p:spPr>
        <p:txBody>
          <a:bodyPr vert="horz" wrap="square" lIns="0" tIns="13335" rIns="0" bIns="0" rtlCol="0">
            <a:spAutoFit/>
          </a:bodyPr>
          <a:lstStyle/>
          <a:p>
            <a:pPr marL="355600" marR="5080" indent="-342900">
              <a:lnSpc>
                <a:spcPct val="100000"/>
              </a:lnSpc>
              <a:spcBef>
                <a:spcPts val="105"/>
              </a:spcBef>
            </a:pPr>
            <a:r>
              <a:rPr sz="2400" dirty="0">
                <a:solidFill>
                  <a:srgbClr val="00C5BA"/>
                </a:solidFill>
                <a:latin typeface="Wingdings 2"/>
                <a:cs typeface="Wingdings 2"/>
              </a:rPr>
              <a:t></a:t>
            </a:r>
            <a:r>
              <a:rPr sz="2400" dirty="0">
                <a:solidFill>
                  <a:srgbClr val="00C5BA"/>
                </a:solidFill>
                <a:latin typeface="Times New Roman"/>
                <a:cs typeface="Times New Roman"/>
              </a:rPr>
              <a:t> </a:t>
            </a:r>
            <a:r>
              <a:rPr sz="2400" spc="-5" dirty="0">
                <a:solidFill>
                  <a:srgbClr val="FFFFFF"/>
                </a:solidFill>
                <a:latin typeface="Arial"/>
                <a:cs typeface="Arial"/>
              </a:rPr>
              <a:t>In </a:t>
            </a:r>
            <a:r>
              <a:rPr sz="2400" dirty="0">
                <a:solidFill>
                  <a:srgbClr val="FFFFFF"/>
                </a:solidFill>
                <a:latin typeface="Arial"/>
                <a:cs typeface="Arial"/>
              </a:rPr>
              <a:t>recent </a:t>
            </a:r>
            <a:r>
              <a:rPr sz="2400" spc="-5" dirty="0">
                <a:solidFill>
                  <a:srgbClr val="FFFFFF"/>
                </a:solidFill>
                <a:latin typeface="Arial"/>
                <a:cs typeface="Arial"/>
              </a:rPr>
              <a:t>years, </a:t>
            </a:r>
            <a:r>
              <a:rPr sz="2400" dirty="0">
                <a:solidFill>
                  <a:srgbClr val="FFFFFF"/>
                </a:solidFill>
                <a:latin typeface="Arial"/>
                <a:cs typeface="Arial"/>
              </a:rPr>
              <a:t>the </a:t>
            </a:r>
            <a:r>
              <a:rPr sz="2400" spc="-5" dirty="0">
                <a:solidFill>
                  <a:srgbClr val="FFFFFF"/>
                </a:solidFill>
                <a:latin typeface="Arial"/>
                <a:cs typeface="Arial"/>
              </a:rPr>
              <a:t>stem-cell-rich blood found in </a:t>
            </a:r>
            <a:r>
              <a:rPr sz="2400" dirty="0">
                <a:solidFill>
                  <a:srgbClr val="FFFFFF"/>
                </a:solidFill>
                <a:latin typeface="Arial"/>
                <a:cs typeface="Arial"/>
              </a:rPr>
              <a:t>the umbilical cord </a:t>
            </a:r>
            <a:r>
              <a:rPr sz="2400" spc="-5" dirty="0">
                <a:solidFill>
                  <a:srgbClr val="FFFFFF"/>
                </a:solidFill>
                <a:latin typeface="Arial"/>
                <a:cs typeface="Arial"/>
              </a:rPr>
              <a:t>has </a:t>
            </a:r>
            <a:r>
              <a:rPr sz="2400" dirty="0">
                <a:solidFill>
                  <a:srgbClr val="FFFFFF"/>
                </a:solidFill>
                <a:latin typeface="Arial"/>
                <a:cs typeface="Arial"/>
              </a:rPr>
              <a:t>also proven  useful </a:t>
            </a:r>
            <a:r>
              <a:rPr sz="2400" spc="-5" dirty="0">
                <a:solidFill>
                  <a:srgbClr val="FFFFFF"/>
                </a:solidFill>
                <a:latin typeface="Arial"/>
                <a:cs typeface="Arial"/>
              </a:rPr>
              <a:t>in </a:t>
            </a:r>
            <a:r>
              <a:rPr sz="2400" dirty="0">
                <a:solidFill>
                  <a:srgbClr val="FFFFFF"/>
                </a:solidFill>
                <a:latin typeface="Arial"/>
                <a:cs typeface="Arial"/>
              </a:rPr>
              <a:t>treating some of health</a:t>
            </a:r>
            <a:r>
              <a:rPr sz="2400" spc="-120" dirty="0">
                <a:solidFill>
                  <a:srgbClr val="FFFFFF"/>
                </a:solidFill>
                <a:latin typeface="Arial"/>
                <a:cs typeface="Arial"/>
              </a:rPr>
              <a:t> </a:t>
            </a:r>
            <a:r>
              <a:rPr sz="2400" dirty="0">
                <a:solidFill>
                  <a:srgbClr val="FFFFFF"/>
                </a:solidFill>
                <a:latin typeface="Arial"/>
                <a:cs typeface="Arial"/>
              </a:rPr>
              <a:t>problems.</a:t>
            </a:r>
            <a:endParaRPr sz="2400" dirty="0">
              <a:latin typeface="Arial"/>
              <a:cs typeface="Arial"/>
            </a:endParaRPr>
          </a:p>
          <a:p>
            <a:pPr>
              <a:lnSpc>
                <a:spcPct val="100000"/>
              </a:lnSpc>
            </a:pPr>
            <a:endParaRPr sz="2400" dirty="0">
              <a:latin typeface="Arial"/>
              <a:cs typeface="Arial"/>
            </a:endParaRPr>
          </a:p>
          <a:p>
            <a:pPr>
              <a:lnSpc>
                <a:spcPct val="100000"/>
              </a:lnSpc>
              <a:spcBef>
                <a:spcPts val="15"/>
              </a:spcBef>
            </a:pPr>
            <a:endParaRPr sz="2400" dirty="0">
              <a:latin typeface="Arial"/>
              <a:cs typeface="Arial"/>
            </a:endParaRPr>
          </a:p>
          <a:p>
            <a:pPr marL="12700">
              <a:lnSpc>
                <a:spcPct val="100000"/>
              </a:lnSpc>
            </a:pPr>
            <a:r>
              <a:rPr sz="2400" dirty="0">
                <a:solidFill>
                  <a:srgbClr val="00C5BA"/>
                </a:solidFill>
                <a:latin typeface="Wingdings 2"/>
                <a:cs typeface="Wingdings 2"/>
              </a:rPr>
              <a:t></a:t>
            </a:r>
            <a:r>
              <a:rPr sz="2400" dirty="0">
                <a:solidFill>
                  <a:srgbClr val="00C5BA"/>
                </a:solidFill>
                <a:latin typeface="Times New Roman"/>
                <a:cs typeface="Times New Roman"/>
              </a:rPr>
              <a:t> </a:t>
            </a:r>
            <a:r>
              <a:rPr sz="2400" dirty="0">
                <a:solidFill>
                  <a:srgbClr val="FFFFFF"/>
                </a:solidFill>
                <a:latin typeface="Arial"/>
                <a:cs typeface="Arial"/>
              </a:rPr>
              <a:t>The </a:t>
            </a:r>
            <a:r>
              <a:rPr sz="2400" spc="5" dirty="0">
                <a:solidFill>
                  <a:srgbClr val="FFFFFF"/>
                </a:solidFill>
                <a:latin typeface="Arial"/>
                <a:cs typeface="Arial"/>
              </a:rPr>
              <a:t>UCS </a:t>
            </a:r>
            <a:r>
              <a:rPr sz="2400" dirty="0">
                <a:solidFill>
                  <a:srgbClr val="FFFFFF"/>
                </a:solidFill>
                <a:latin typeface="Arial"/>
                <a:cs typeface="Arial"/>
              </a:rPr>
              <a:t>cells appear </a:t>
            </a:r>
            <a:r>
              <a:rPr sz="2400" spc="-5" dirty="0">
                <a:solidFill>
                  <a:srgbClr val="FFFFFF"/>
                </a:solidFill>
                <a:latin typeface="Arial"/>
                <a:cs typeface="Arial"/>
              </a:rPr>
              <a:t>to </a:t>
            </a:r>
            <a:r>
              <a:rPr sz="2400" dirty="0">
                <a:solidFill>
                  <a:srgbClr val="FFFFFF"/>
                </a:solidFill>
                <a:latin typeface="Arial"/>
                <a:cs typeface="Arial"/>
              </a:rPr>
              <a:t>have a developmental plasticity</a:t>
            </a:r>
            <a:r>
              <a:rPr sz="2400" spc="-235" dirty="0">
                <a:solidFill>
                  <a:srgbClr val="FFFFFF"/>
                </a:solidFill>
                <a:latin typeface="Arial"/>
                <a:cs typeface="Arial"/>
              </a:rPr>
              <a:t> </a:t>
            </a:r>
            <a:r>
              <a:rPr sz="2400" dirty="0">
                <a:solidFill>
                  <a:srgbClr val="FFFFFF"/>
                </a:solidFill>
                <a:latin typeface="Arial"/>
                <a:cs typeface="Arial"/>
              </a:rPr>
              <a:t>equal.</a:t>
            </a:r>
            <a:endParaRPr sz="2400" dirty="0">
              <a:latin typeface="Arial"/>
              <a:cs typeface="Arial"/>
            </a:endParaRPr>
          </a:p>
          <a:p>
            <a:pPr>
              <a:lnSpc>
                <a:spcPct val="100000"/>
              </a:lnSpc>
            </a:pPr>
            <a:endParaRPr sz="2400" dirty="0">
              <a:latin typeface="Arial"/>
              <a:cs typeface="Arial"/>
            </a:endParaRPr>
          </a:p>
          <a:p>
            <a:pPr>
              <a:lnSpc>
                <a:spcPct val="100000"/>
              </a:lnSpc>
              <a:spcBef>
                <a:spcPts val="20"/>
              </a:spcBef>
            </a:pPr>
            <a:endParaRPr sz="2400" dirty="0">
              <a:latin typeface="Arial"/>
              <a:cs typeface="Arial"/>
            </a:endParaRPr>
          </a:p>
          <a:p>
            <a:pPr marL="355600" marR="5080" indent="-342900">
              <a:lnSpc>
                <a:spcPct val="100000"/>
              </a:lnSpc>
            </a:pPr>
            <a:r>
              <a:rPr sz="2400" dirty="0">
                <a:solidFill>
                  <a:srgbClr val="00C5BA"/>
                </a:solidFill>
                <a:latin typeface="Wingdings 2"/>
                <a:cs typeface="Wingdings 2"/>
              </a:rPr>
              <a:t></a:t>
            </a:r>
            <a:r>
              <a:rPr sz="2400" dirty="0">
                <a:solidFill>
                  <a:srgbClr val="00C5BA"/>
                </a:solidFill>
                <a:latin typeface="Times New Roman"/>
                <a:cs typeface="Times New Roman"/>
              </a:rPr>
              <a:t> </a:t>
            </a:r>
            <a:r>
              <a:rPr sz="2400" dirty="0">
                <a:solidFill>
                  <a:srgbClr val="FFFFFF"/>
                </a:solidFill>
                <a:latin typeface="Arial"/>
                <a:cs typeface="Arial"/>
              </a:rPr>
              <a:t>Drs. Juliet </a:t>
            </a:r>
            <a:r>
              <a:rPr sz="2400" spc="-5" dirty="0">
                <a:solidFill>
                  <a:srgbClr val="FFFFFF"/>
                </a:solidFill>
                <a:latin typeface="Arial"/>
                <a:cs typeface="Arial"/>
              </a:rPr>
              <a:t>Barker </a:t>
            </a:r>
            <a:r>
              <a:rPr sz="2400" dirty="0">
                <a:solidFill>
                  <a:srgbClr val="FFFFFF"/>
                </a:solidFill>
                <a:latin typeface="Arial"/>
                <a:cs typeface="Arial"/>
              </a:rPr>
              <a:t>and </a:t>
            </a:r>
            <a:r>
              <a:rPr sz="2400" spc="-5" dirty="0">
                <a:solidFill>
                  <a:srgbClr val="FFFFFF"/>
                </a:solidFill>
                <a:latin typeface="Arial"/>
                <a:cs typeface="Arial"/>
              </a:rPr>
              <a:t>John </a:t>
            </a:r>
            <a:r>
              <a:rPr sz="2400" spc="-30" dirty="0">
                <a:solidFill>
                  <a:srgbClr val="FFFFFF"/>
                </a:solidFill>
                <a:latin typeface="Arial"/>
                <a:cs typeface="Arial"/>
              </a:rPr>
              <a:t>Wagner, </a:t>
            </a:r>
            <a:r>
              <a:rPr sz="2400" dirty="0">
                <a:solidFill>
                  <a:srgbClr val="FFFFFF"/>
                </a:solidFill>
                <a:latin typeface="Arial"/>
                <a:cs typeface="Arial"/>
              </a:rPr>
              <a:t>have successfully treated leukemias </a:t>
            </a:r>
            <a:r>
              <a:rPr sz="2400" spc="-5" dirty="0">
                <a:solidFill>
                  <a:srgbClr val="FFFFFF"/>
                </a:solidFill>
                <a:latin typeface="Arial"/>
                <a:cs typeface="Arial"/>
              </a:rPr>
              <a:t>in </a:t>
            </a:r>
            <a:r>
              <a:rPr sz="2400" dirty="0">
                <a:solidFill>
                  <a:srgbClr val="FFFFFF"/>
                </a:solidFill>
                <a:latin typeface="Arial"/>
                <a:cs typeface="Arial"/>
              </a:rPr>
              <a:t>children  using </a:t>
            </a:r>
            <a:r>
              <a:rPr sz="2400" spc="5" dirty="0">
                <a:solidFill>
                  <a:srgbClr val="FFFFFF"/>
                </a:solidFill>
                <a:latin typeface="Arial"/>
                <a:cs typeface="Arial"/>
              </a:rPr>
              <a:t>UCS </a:t>
            </a:r>
            <a:r>
              <a:rPr sz="2400" dirty="0">
                <a:solidFill>
                  <a:srgbClr val="FFFFFF"/>
                </a:solidFill>
                <a:latin typeface="Arial"/>
                <a:cs typeface="Arial"/>
              </a:rPr>
              <a:t>cell</a:t>
            </a:r>
            <a:r>
              <a:rPr sz="2400" spc="-40" dirty="0">
                <a:solidFill>
                  <a:srgbClr val="FFFFFF"/>
                </a:solidFill>
                <a:latin typeface="Arial"/>
                <a:cs typeface="Arial"/>
              </a:rPr>
              <a:t> </a:t>
            </a:r>
            <a:r>
              <a:rPr sz="2400" spc="-20" dirty="0">
                <a:solidFill>
                  <a:srgbClr val="FFFFFF"/>
                </a:solidFill>
                <a:latin typeface="Arial"/>
                <a:cs typeface="Arial"/>
              </a:rPr>
              <a:t>therapy.</a:t>
            </a:r>
            <a:endParaRPr sz="2400" dirty="0">
              <a:latin typeface="Arial"/>
              <a:cs typeface="Aria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2544" y="556259"/>
            <a:ext cx="7150608" cy="117348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88898" y="736218"/>
            <a:ext cx="6459220" cy="635000"/>
          </a:xfrm>
          <a:prstGeom prst="rect">
            <a:avLst/>
          </a:prstGeom>
        </p:spPr>
        <p:txBody>
          <a:bodyPr vert="horz" wrap="square" lIns="0" tIns="12065" rIns="0" bIns="0" rtlCol="0">
            <a:spAutoFit/>
          </a:bodyPr>
          <a:lstStyle/>
          <a:p>
            <a:pPr marL="12700">
              <a:lnSpc>
                <a:spcPct val="100000"/>
              </a:lnSpc>
              <a:spcBef>
                <a:spcPts val="95"/>
              </a:spcBef>
            </a:pPr>
            <a:r>
              <a:rPr spc="-5" dirty="0">
                <a:latin typeface="Arial"/>
                <a:cs typeface="Arial"/>
              </a:rPr>
              <a:t>Potential treatable</a:t>
            </a:r>
            <a:r>
              <a:rPr spc="-10" dirty="0">
                <a:latin typeface="Arial"/>
                <a:cs typeface="Arial"/>
              </a:rPr>
              <a:t> </a:t>
            </a:r>
            <a:r>
              <a:rPr spc="-5" dirty="0">
                <a:latin typeface="Arial"/>
                <a:cs typeface="Arial"/>
              </a:rPr>
              <a:t>aspects</a:t>
            </a:r>
          </a:p>
        </p:txBody>
      </p:sp>
      <p:sp>
        <p:nvSpPr>
          <p:cNvPr id="5" name="object 5"/>
          <p:cNvSpPr txBox="1"/>
          <p:nvPr/>
        </p:nvSpPr>
        <p:spPr>
          <a:xfrm>
            <a:off x="906272" y="2895599"/>
            <a:ext cx="10395585" cy="812402"/>
          </a:xfrm>
          <a:prstGeom prst="rect">
            <a:avLst/>
          </a:prstGeom>
        </p:spPr>
        <p:txBody>
          <a:bodyPr vert="horz" wrap="square" lIns="0" tIns="12065" rIns="0" bIns="0" rtlCol="0">
            <a:spAutoFit/>
          </a:bodyPr>
          <a:lstStyle/>
          <a:p>
            <a:pPr marL="355600" marR="5080" indent="-342900">
              <a:lnSpc>
                <a:spcPct val="100000"/>
              </a:lnSpc>
              <a:spcBef>
                <a:spcPts val="95"/>
              </a:spcBef>
            </a:pPr>
            <a:r>
              <a:rPr sz="2800" spc="30" dirty="0">
                <a:solidFill>
                  <a:srgbClr val="00C5BA"/>
                </a:solidFill>
                <a:latin typeface="Wingdings 2"/>
                <a:cs typeface="Wingdings 2"/>
              </a:rPr>
              <a:t></a:t>
            </a:r>
            <a:r>
              <a:rPr sz="2400" spc="30" dirty="0">
                <a:solidFill>
                  <a:srgbClr val="FFFFFF"/>
                </a:solidFill>
                <a:latin typeface="Arial"/>
                <a:cs typeface="Arial"/>
              </a:rPr>
              <a:t>There </a:t>
            </a:r>
            <a:r>
              <a:rPr sz="2400" dirty="0">
                <a:solidFill>
                  <a:srgbClr val="FFFFFF"/>
                </a:solidFill>
                <a:latin typeface="Arial"/>
                <a:cs typeface="Arial"/>
              </a:rPr>
              <a:t>are certain perspectives </a:t>
            </a:r>
            <a:r>
              <a:rPr sz="2400" spc="-5" dirty="0">
                <a:solidFill>
                  <a:srgbClr val="FFFFFF"/>
                </a:solidFill>
                <a:latin typeface="Arial"/>
                <a:cs typeface="Arial"/>
              </a:rPr>
              <a:t>in </a:t>
            </a:r>
            <a:r>
              <a:rPr sz="2400" dirty="0">
                <a:solidFill>
                  <a:srgbClr val="FFFFFF"/>
                </a:solidFill>
                <a:latin typeface="Arial"/>
                <a:cs typeface="Arial"/>
              </a:rPr>
              <a:t>which </a:t>
            </a:r>
            <a:r>
              <a:rPr sz="2400" spc="-5" dirty="0">
                <a:solidFill>
                  <a:srgbClr val="FFFFFF"/>
                </a:solidFill>
                <a:latin typeface="Arial"/>
                <a:cs typeface="Arial"/>
              </a:rPr>
              <a:t>stem cell </a:t>
            </a:r>
            <a:r>
              <a:rPr sz="2400" dirty="0">
                <a:solidFill>
                  <a:srgbClr val="FFFFFF"/>
                </a:solidFill>
                <a:latin typeface="Arial"/>
                <a:cs typeface="Arial"/>
              </a:rPr>
              <a:t>therapy has </a:t>
            </a:r>
            <a:r>
              <a:rPr sz="2400" spc="-5" dirty="0">
                <a:solidFill>
                  <a:srgbClr val="FFFFFF"/>
                </a:solidFill>
                <a:latin typeface="Arial"/>
                <a:cs typeface="Arial"/>
              </a:rPr>
              <a:t>a  </a:t>
            </a:r>
            <a:r>
              <a:rPr sz="2400" dirty="0">
                <a:solidFill>
                  <a:srgbClr val="FFFFFF"/>
                </a:solidFill>
                <a:latin typeface="Arial"/>
                <a:cs typeface="Arial"/>
              </a:rPr>
              <a:t>chance of </a:t>
            </a:r>
            <a:r>
              <a:rPr sz="2400" spc="-5" dirty="0">
                <a:solidFill>
                  <a:srgbClr val="FFFFFF"/>
                </a:solidFill>
                <a:latin typeface="Arial"/>
                <a:cs typeface="Arial"/>
              </a:rPr>
              <a:t>being effective in </a:t>
            </a:r>
            <a:r>
              <a:rPr sz="2400" dirty="0">
                <a:solidFill>
                  <a:srgbClr val="FFFFFF"/>
                </a:solidFill>
                <a:latin typeface="Arial"/>
                <a:cs typeface="Arial"/>
              </a:rPr>
              <a:t>one </a:t>
            </a:r>
            <a:r>
              <a:rPr sz="2400" spc="-5" dirty="0">
                <a:solidFill>
                  <a:srgbClr val="FFFFFF"/>
                </a:solidFill>
                <a:latin typeface="Arial"/>
                <a:cs typeface="Arial"/>
              </a:rPr>
              <a:t>way </a:t>
            </a:r>
            <a:r>
              <a:rPr sz="2400" dirty="0">
                <a:solidFill>
                  <a:srgbClr val="FFFFFF"/>
                </a:solidFill>
                <a:latin typeface="Arial"/>
                <a:cs typeface="Arial"/>
              </a:rPr>
              <a:t>or</a:t>
            </a:r>
            <a:r>
              <a:rPr sz="2400" spc="40" dirty="0">
                <a:solidFill>
                  <a:srgbClr val="FFFFFF"/>
                </a:solidFill>
                <a:latin typeface="Arial"/>
                <a:cs typeface="Arial"/>
              </a:rPr>
              <a:t> </a:t>
            </a:r>
            <a:r>
              <a:rPr sz="2400" dirty="0">
                <a:solidFill>
                  <a:srgbClr val="FFFFFF"/>
                </a:solidFill>
                <a:latin typeface="Arial"/>
                <a:cs typeface="Arial"/>
              </a:rPr>
              <a:t>another</a:t>
            </a:r>
            <a:endParaRPr sz="2400" dirty="0">
              <a:latin typeface="Arial"/>
              <a:cs typeface="Arial"/>
            </a:endParaRPr>
          </a:p>
        </p:txBody>
      </p:sp>
      <p:sp>
        <p:nvSpPr>
          <p:cNvPr id="6" name="object 6"/>
          <p:cNvSpPr txBox="1"/>
          <p:nvPr/>
        </p:nvSpPr>
        <p:spPr>
          <a:xfrm>
            <a:off x="906272" y="4267200"/>
            <a:ext cx="10397490" cy="443070"/>
          </a:xfrm>
          <a:prstGeom prst="rect">
            <a:avLst/>
          </a:prstGeom>
        </p:spPr>
        <p:txBody>
          <a:bodyPr vert="horz" wrap="square" lIns="0" tIns="12065" rIns="0" bIns="0" rtlCol="0">
            <a:spAutoFit/>
          </a:bodyPr>
          <a:lstStyle/>
          <a:p>
            <a:pPr marL="355600" marR="5080" indent="-342900">
              <a:lnSpc>
                <a:spcPct val="100000"/>
              </a:lnSpc>
              <a:spcBef>
                <a:spcPts val="95"/>
              </a:spcBef>
              <a:tabLst>
                <a:tab pos="1763395" algn="l"/>
                <a:tab pos="3269615" algn="l"/>
                <a:tab pos="4460240" algn="l"/>
                <a:tab pos="5668645" algn="l"/>
                <a:tab pos="7273290" algn="l"/>
                <a:tab pos="9890760" algn="l"/>
              </a:tabLst>
            </a:pPr>
            <a:r>
              <a:rPr sz="2800" spc="200" dirty="0">
                <a:solidFill>
                  <a:srgbClr val="00C5BA"/>
                </a:solidFill>
                <a:latin typeface="Wingdings 2"/>
                <a:cs typeface="Wingdings 2"/>
              </a:rPr>
              <a:t></a:t>
            </a:r>
            <a:r>
              <a:rPr sz="2400" spc="-5" dirty="0" smtClean="0">
                <a:solidFill>
                  <a:srgbClr val="FFFFFF"/>
                </a:solidFill>
                <a:latin typeface="Arial"/>
                <a:cs typeface="Arial"/>
              </a:rPr>
              <a:t>whe</a:t>
            </a:r>
            <a:r>
              <a:rPr sz="2400" spc="5" dirty="0" smtClean="0">
                <a:solidFill>
                  <a:srgbClr val="FFFFFF"/>
                </a:solidFill>
                <a:latin typeface="Arial"/>
                <a:cs typeface="Arial"/>
              </a:rPr>
              <a:t>r</a:t>
            </a:r>
            <a:r>
              <a:rPr sz="2400" spc="-5" dirty="0" smtClean="0">
                <a:solidFill>
                  <a:srgbClr val="FFFFFF"/>
                </a:solidFill>
                <a:latin typeface="Arial"/>
                <a:cs typeface="Arial"/>
              </a:rPr>
              <a:t>e</a:t>
            </a:r>
            <a:r>
              <a:rPr lang="en-US" sz="2400" dirty="0">
                <a:solidFill>
                  <a:srgbClr val="FFFFFF"/>
                </a:solidFill>
                <a:latin typeface="Arial"/>
                <a:cs typeface="Arial"/>
              </a:rPr>
              <a:t> </a:t>
            </a:r>
            <a:r>
              <a:rPr sz="2400" spc="-5" dirty="0" smtClean="0">
                <a:solidFill>
                  <a:srgbClr val="FFFFFF"/>
                </a:solidFill>
                <a:latin typeface="Arial"/>
                <a:cs typeface="Arial"/>
              </a:rPr>
              <a:t>c</a:t>
            </a:r>
            <a:r>
              <a:rPr sz="2400" dirty="0" smtClean="0">
                <a:solidFill>
                  <a:srgbClr val="FFFFFF"/>
                </a:solidFill>
                <a:latin typeface="Arial"/>
                <a:cs typeface="Arial"/>
              </a:rPr>
              <a:t>l</a:t>
            </a:r>
            <a:r>
              <a:rPr sz="2400" spc="-5" dirty="0" smtClean="0">
                <a:solidFill>
                  <a:srgbClr val="FFFFFF"/>
                </a:solidFill>
                <a:latin typeface="Arial"/>
                <a:cs typeface="Arial"/>
              </a:rPr>
              <a:t>i</a:t>
            </a:r>
            <a:r>
              <a:rPr sz="2400" dirty="0" smtClean="0">
                <a:solidFill>
                  <a:srgbClr val="FFFFFF"/>
                </a:solidFill>
                <a:latin typeface="Arial"/>
                <a:cs typeface="Arial"/>
              </a:rPr>
              <a:t>n</a:t>
            </a:r>
            <a:r>
              <a:rPr sz="2400" spc="-5" dirty="0" smtClean="0">
                <a:solidFill>
                  <a:srgbClr val="FFFFFF"/>
                </a:solidFill>
                <a:latin typeface="Arial"/>
                <a:cs typeface="Arial"/>
              </a:rPr>
              <a:t>i</a:t>
            </a:r>
            <a:r>
              <a:rPr sz="2400" dirty="0" smtClean="0">
                <a:solidFill>
                  <a:srgbClr val="FFFFFF"/>
                </a:solidFill>
                <a:latin typeface="Arial"/>
                <a:cs typeface="Arial"/>
              </a:rPr>
              <a:t>c</a:t>
            </a:r>
            <a:r>
              <a:rPr sz="2400" spc="-5" dirty="0" smtClean="0">
                <a:solidFill>
                  <a:srgbClr val="FFFFFF"/>
                </a:solidFill>
                <a:latin typeface="Arial"/>
                <a:cs typeface="Arial"/>
              </a:rPr>
              <a:t>al</a:t>
            </a:r>
            <a:r>
              <a:rPr lang="en-US" sz="2400" dirty="0">
                <a:solidFill>
                  <a:srgbClr val="FFFFFF"/>
                </a:solidFill>
                <a:latin typeface="Arial"/>
                <a:cs typeface="Arial"/>
              </a:rPr>
              <a:t> </a:t>
            </a:r>
            <a:r>
              <a:rPr sz="2400" spc="-5" dirty="0" smtClean="0">
                <a:solidFill>
                  <a:srgbClr val="FFFFFF"/>
                </a:solidFill>
                <a:latin typeface="Arial"/>
                <a:cs typeface="Arial"/>
              </a:rPr>
              <a:t>tr</a:t>
            </a:r>
            <a:r>
              <a:rPr sz="2400" dirty="0" smtClean="0">
                <a:solidFill>
                  <a:srgbClr val="FFFFFF"/>
                </a:solidFill>
                <a:latin typeface="Arial"/>
                <a:cs typeface="Arial"/>
              </a:rPr>
              <a:t>i</a:t>
            </a:r>
            <a:r>
              <a:rPr sz="2400" spc="-5" dirty="0" smtClean="0">
                <a:solidFill>
                  <a:srgbClr val="FFFFFF"/>
                </a:solidFill>
                <a:latin typeface="Arial"/>
                <a:cs typeface="Arial"/>
              </a:rPr>
              <a:t>a</a:t>
            </a:r>
            <a:r>
              <a:rPr sz="2400" dirty="0" smtClean="0">
                <a:solidFill>
                  <a:srgbClr val="FFFFFF"/>
                </a:solidFill>
                <a:latin typeface="Arial"/>
                <a:cs typeface="Arial"/>
              </a:rPr>
              <a:t>l</a:t>
            </a:r>
            <a:r>
              <a:rPr sz="2400" spc="-5" dirty="0" smtClean="0">
                <a:solidFill>
                  <a:srgbClr val="FFFFFF"/>
                </a:solidFill>
                <a:latin typeface="Arial"/>
                <a:cs typeface="Arial"/>
              </a:rPr>
              <a:t>s</a:t>
            </a:r>
            <a:r>
              <a:rPr lang="en-US" sz="2400" dirty="0">
                <a:solidFill>
                  <a:srgbClr val="FFFFFF"/>
                </a:solidFill>
                <a:latin typeface="Arial"/>
                <a:cs typeface="Arial"/>
              </a:rPr>
              <a:t> </a:t>
            </a:r>
            <a:r>
              <a:rPr sz="2400" spc="-5" dirty="0" smtClean="0">
                <a:solidFill>
                  <a:srgbClr val="FFFFFF"/>
                </a:solidFill>
                <a:latin typeface="Arial"/>
                <a:cs typeface="Arial"/>
              </a:rPr>
              <a:t>have</a:t>
            </a:r>
            <a:r>
              <a:rPr lang="en-US" sz="2400" dirty="0">
                <a:solidFill>
                  <a:srgbClr val="FFFFFF"/>
                </a:solidFill>
                <a:latin typeface="Arial"/>
                <a:cs typeface="Arial"/>
              </a:rPr>
              <a:t> </a:t>
            </a:r>
            <a:r>
              <a:rPr sz="2400" spc="-5" dirty="0" smtClean="0">
                <a:solidFill>
                  <a:srgbClr val="FFFFFF"/>
                </a:solidFill>
                <a:latin typeface="Arial"/>
                <a:cs typeface="Arial"/>
              </a:rPr>
              <a:t>a</a:t>
            </a:r>
            <a:r>
              <a:rPr sz="2400" dirty="0" smtClean="0">
                <a:solidFill>
                  <a:srgbClr val="FFFFFF"/>
                </a:solidFill>
                <a:latin typeface="Arial"/>
                <a:cs typeface="Arial"/>
              </a:rPr>
              <a:t>l</a:t>
            </a:r>
            <a:r>
              <a:rPr sz="2400" spc="-5" dirty="0" smtClean="0">
                <a:solidFill>
                  <a:srgbClr val="FFFFFF"/>
                </a:solidFill>
                <a:latin typeface="Arial"/>
                <a:cs typeface="Arial"/>
              </a:rPr>
              <a:t>r</a:t>
            </a:r>
            <a:r>
              <a:rPr sz="2400" spc="5" dirty="0" smtClean="0">
                <a:solidFill>
                  <a:srgbClr val="FFFFFF"/>
                </a:solidFill>
                <a:latin typeface="Arial"/>
                <a:cs typeface="Arial"/>
              </a:rPr>
              <a:t>e</a:t>
            </a:r>
            <a:r>
              <a:rPr sz="2400" spc="-5" dirty="0" smtClean="0">
                <a:solidFill>
                  <a:srgbClr val="FFFFFF"/>
                </a:solidFill>
                <a:latin typeface="Arial"/>
                <a:cs typeface="Arial"/>
              </a:rPr>
              <a:t>a</a:t>
            </a:r>
            <a:r>
              <a:rPr sz="2400" spc="5" dirty="0" smtClean="0">
                <a:solidFill>
                  <a:srgbClr val="FFFFFF"/>
                </a:solidFill>
                <a:latin typeface="Arial"/>
                <a:cs typeface="Arial"/>
              </a:rPr>
              <a:t>d</a:t>
            </a:r>
            <a:r>
              <a:rPr sz="2400" spc="-5" dirty="0" smtClean="0">
                <a:solidFill>
                  <a:srgbClr val="FFFFFF"/>
                </a:solidFill>
                <a:latin typeface="Arial"/>
                <a:cs typeface="Arial"/>
              </a:rPr>
              <a:t>y</a:t>
            </a:r>
            <a:r>
              <a:rPr lang="en-US" sz="2400" dirty="0">
                <a:solidFill>
                  <a:srgbClr val="FFFFFF"/>
                </a:solidFill>
                <a:latin typeface="Arial"/>
                <a:cs typeface="Arial"/>
              </a:rPr>
              <a:t> </a:t>
            </a:r>
            <a:r>
              <a:rPr sz="2400" spc="5" dirty="0" smtClean="0">
                <a:solidFill>
                  <a:srgbClr val="FFFFFF"/>
                </a:solidFill>
                <a:latin typeface="Arial"/>
                <a:cs typeface="Arial"/>
              </a:rPr>
              <a:t>d</a:t>
            </a:r>
            <a:r>
              <a:rPr sz="2400" spc="-5" dirty="0" smtClean="0">
                <a:solidFill>
                  <a:srgbClr val="FFFFFF"/>
                </a:solidFill>
                <a:latin typeface="Arial"/>
                <a:cs typeface="Arial"/>
              </a:rPr>
              <a:t>em</a:t>
            </a:r>
            <a:r>
              <a:rPr sz="2400" dirty="0" smtClean="0">
                <a:solidFill>
                  <a:srgbClr val="FFFFFF"/>
                </a:solidFill>
                <a:latin typeface="Arial"/>
                <a:cs typeface="Arial"/>
              </a:rPr>
              <a:t>o</a:t>
            </a:r>
            <a:r>
              <a:rPr sz="2400" spc="-5" dirty="0" smtClean="0">
                <a:solidFill>
                  <a:srgbClr val="FFFFFF"/>
                </a:solidFill>
                <a:latin typeface="Arial"/>
                <a:cs typeface="Arial"/>
              </a:rPr>
              <a:t>n</a:t>
            </a:r>
            <a:r>
              <a:rPr sz="2400" dirty="0" smtClean="0">
                <a:solidFill>
                  <a:srgbClr val="FFFFFF"/>
                </a:solidFill>
                <a:latin typeface="Arial"/>
                <a:cs typeface="Arial"/>
              </a:rPr>
              <a:t>s</a:t>
            </a:r>
            <a:r>
              <a:rPr sz="2400" spc="-5" dirty="0" smtClean="0">
                <a:solidFill>
                  <a:srgbClr val="FFFFFF"/>
                </a:solidFill>
                <a:latin typeface="Arial"/>
                <a:cs typeface="Arial"/>
              </a:rPr>
              <a:t>tr</a:t>
            </a:r>
            <a:r>
              <a:rPr sz="2400" spc="15" dirty="0" smtClean="0">
                <a:solidFill>
                  <a:srgbClr val="FFFFFF"/>
                </a:solidFill>
                <a:latin typeface="Arial"/>
                <a:cs typeface="Arial"/>
              </a:rPr>
              <a:t>a</a:t>
            </a:r>
            <a:r>
              <a:rPr sz="2400" spc="-5" dirty="0" smtClean="0">
                <a:solidFill>
                  <a:srgbClr val="FFFFFF"/>
                </a:solidFill>
                <a:latin typeface="Arial"/>
                <a:cs typeface="Arial"/>
              </a:rPr>
              <a:t>ted</a:t>
            </a:r>
            <a:r>
              <a:rPr lang="en-US" sz="2400" dirty="0">
                <a:solidFill>
                  <a:srgbClr val="FFFFFF"/>
                </a:solidFill>
                <a:latin typeface="Arial"/>
                <a:cs typeface="Arial"/>
              </a:rPr>
              <a:t> </a:t>
            </a:r>
            <a:r>
              <a:rPr sz="2400" spc="-5" dirty="0" smtClean="0">
                <a:solidFill>
                  <a:srgbClr val="FFFFFF"/>
                </a:solidFill>
                <a:latin typeface="Arial"/>
                <a:cs typeface="Arial"/>
              </a:rPr>
              <a:t>the  </a:t>
            </a:r>
            <a:r>
              <a:rPr sz="2400" spc="-5" dirty="0">
                <a:solidFill>
                  <a:srgbClr val="FFFFFF"/>
                </a:solidFill>
                <a:latin typeface="Arial"/>
                <a:cs typeface="Arial"/>
              </a:rPr>
              <a:t>effectiveness</a:t>
            </a:r>
            <a:endParaRPr sz="2400" dirty="0">
              <a:latin typeface="Arial"/>
              <a:cs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2544" y="556259"/>
            <a:ext cx="4152900" cy="117348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88898" y="733171"/>
            <a:ext cx="3463290" cy="635000"/>
          </a:xfrm>
          <a:prstGeom prst="rect">
            <a:avLst/>
          </a:prstGeom>
        </p:spPr>
        <p:txBody>
          <a:bodyPr vert="horz" wrap="square" lIns="0" tIns="12065" rIns="0" bIns="0" rtlCol="0">
            <a:spAutoFit/>
          </a:bodyPr>
          <a:lstStyle/>
          <a:p>
            <a:pPr marL="12700">
              <a:lnSpc>
                <a:spcPct val="100000"/>
              </a:lnSpc>
              <a:spcBef>
                <a:spcPts val="95"/>
              </a:spcBef>
            </a:pPr>
            <a:r>
              <a:rPr spc="-10" dirty="0"/>
              <a:t>CONCLUSION</a:t>
            </a:r>
          </a:p>
        </p:txBody>
      </p:sp>
      <p:sp>
        <p:nvSpPr>
          <p:cNvPr id="4" name="object 4"/>
          <p:cNvSpPr/>
          <p:nvPr/>
        </p:nvSpPr>
        <p:spPr>
          <a:xfrm>
            <a:off x="696468" y="2540507"/>
            <a:ext cx="10820400" cy="3023616"/>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897432" y="2665221"/>
            <a:ext cx="10396855" cy="756920"/>
          </a:xfrm>
          <a:prstGeom prst="rect">
            <a:avLst/>
          </a:prstGeom>
        </p:spPr>
        <p:txBody>
          <a:bodyPr vert="horz" wrap="square" lIns="0" tIns="12700" rIns="0" bIns="0" rtlCol="0">
            <a:spAutoFit/>
          </a:bodyPr>
          <a:lstStyle/>
          <a:p>
            <a:pPr marL="355600" marR="5080" indent="-343535">
              <a:lnSpc>
                <a:spcPct val="100000"/>
              </a:lnSpc>
              <a:spcBef>
                <a:spcPts val="100"/>
              </a:spcBef>
              <a:tabLst>
                <a:tab pos="1253490" algn="l"/>
                <a:tab pos="1894839" algn="l"/>
                <a:tab pos="3557904" algn="l"/>
                <a:tab pos="3963035" algn="l"/>
                <a:tab pos="5743575" algn="l"/>
                <a:tab pos="6250940" algn="l"/>
                <a:tab pos="6859270" algn="l"/>
                <a:tab pos="7790815" algn="l"/>
                <a:tab pos="8230870" algn="l"/>
              </a:tabLst>
            </a:pPr>
            <a:r>
              <a:rPr sz="2400" dirty="0">
                <a:solidFill>
                  <a:srgbClr val="00C5BA"/>
                </a:solidFill>
                <a:latin typeface="Wingdings 2"/>
                <a:cs typeface="Wingdings 2"/>
              </a:rPr>
              <a:t></a:t>
            </a:r>
            <a:r>
              <a:rPr sz="2400" spc="-40" dirty="0">
                <a:solidFill>
                  <a:srgbClr val="00C5BA"/>
                </a:solidFill>
                <a:latin typeface="Times New Roman"/>
                <a:cs typeface="Times New Roman"/>
              </a:rPr>
              <a:t> </a:t>
            </a:r>
            <a:r>
              <a:rPr sz="2400" dirty="0">
                <a:solidFill>
                  <a:srgbClr val="FFFFFF"/>
                </a:solidFill>
                <a:latin typeface="Arial"/>
                <a:cs typeface="Arial"/>
              </a:rPr>
              <a:t>Stem	</a:t>
            </a:r>
            <a:r>
              <a:rPr sz="2400" spc="-5" dirty="0">
                <a:solidFill>
                  <a:srgbClr val="FFFFFF"/>
                </a:solidFill>
                <a:latin typeface="Arial"/>
                <a:cs typeface="Arial"/>
              </a:rPr>
              <a:t>cell	technology	is	</a:t>
            </a:r>
            <a:r>
              <a:rPr sz="2400" dirty="0">
                <a:solidFill>
                  <a:srgbClr val="FFFFFF"/>
                </a:solidFill>
                <a:latin typeface="Arial"/>
                <a:cs typeface="Arial"/>
              </a:rPr>
              <a:t>progressing	</a:t>
            </a:r>
            <a:r>
              <a:rPr sz="2400" spc="-5" dirty="0">
                <a:solidFill>
                  <a:srgbClr val="FFFFFF"/>
                </a:solidFill>
                <a:latin typeface="Arial"/>
                <a:cs typeface="Arial"/>
              </a:rPr>
              <a:t>as	the	</a:t>
            </a:r>
            <a:r>
              <a:rPr sz="2400" dirty="0">
                <a:solidFill>
                  <a:srgbClr val="FFFFFF"/>
                </a:solidFill>
                <a:latin typeface="Arial"/>
                <a:cs typeface="Arial"/>
              </a:rPr>
              <a:t>result	</a:t>
            </a:r>
            <a:r>
              <a:rPr sz="2400" spc="-5" dirty="0">
                <a:solidFill>
                  <a:srgbClr val="FFFFFF"/>
                </a:solidFill>
                <a:latin typeface="Arial"/>
                <a:cs typeface="Arial"/>
              </a:rPr>
              <a:t>of	multidisciplinary  </a:t>
            </a:r>
            <a:r>
              <a:rPr sz="2400" spc="-10" dirty="0">
                <a:solidFill>
                  <a:srgbClr val="FFFFFF"/>
                </a:solidFill>
                <a:latin typeface="Arial"/>
                <a:cs typeface="Arial"/>
              </a:rPr>
              <a:t>efforts </a:t>
            </a:r>
            <a:r>
              <a:rPr sz="2400" spc="-5" dirty="0">
                <a:solidFill>
                  <a:srgbClr val="FFFFFF"/>
                </a:solidFill>
                <a:latin typeface="Arial"/>
                <a:cs typeface="Arial"/>
              </a:rPr>
              <a:t>combining</a:t>
            </a:r>
            <a:r>
              <a:rPr sz="2400" spc="25" dirty="0">
                <a:solidFill>
                  <a:srgbClr val="FFFFFF"/>
                </a:solidFill>
                <a:latin typeface="Arial"/>
                <a:cs typeface="Arial"/>
              </a:rPr>
              <a:t> </a:t>
            </a:r>
            <a:r>
              <a:rPr sz="2400" spc="-5" dirty="0">
                <a:solidFill>
                  <a:srgbClr val="FFFFFF"/>
                </a:solidFill>
                <a:latin typeface="Arial"/>
                <a:cs typeface="Arial"/>
              </a:rPr>
              <a:t>developments</a:t>
            </a:r>
            <a:endParaRPr sz="2400" dirty="0">
              <a:latin typeface="Arial"/>
              <a:cs typeface="Arial"/>
            </a:endParaRPr>
          </a:p>
        </p:txBody>
      </p:sp>
      <p:sp>
        <p:nvSpPr>
          <p:cNvPr id="6" name="object 6"/>
          <p:cNvSpPr txBox="1"/>
          <p:nvPr/>
        </p:nvSpPr>
        <p:spPr>
          <a:xfrm>
            <a:off x="897432" y="4576698"/>
            <a:ext cx="10398760" cy="757555"/>
          </a:xfrm>
          <a:prstGeom prst="rect">
            <a:avLst/>
          </a:prstGeom>
        </p:spPr>
        <p:txBody>
          <a:bodyPr vert="horz" wrap="square" lIns="0" tIns="12700" rIns="0" bIns="0" rtlCol="0">
            <a:spAutoFit/>
          </a:bodyPr>
          <a:lstStyle/>
          <a:p>
            <a:pPr marL="355600" marR="5080" indent="-343535">
              <a:lnSpc>
                <a:spcPct val="100000"/>
              </a:lnSpc>
              <a:spcBef>
                <a:spcPts val="100"/>
              </a:spcBef>
            </a:pPr>
            <a:r>
              <a:rPr sz="2400" dirty="0">
                <a:solidFill>
                  <a:srgbClr val="00C5BA"/>
                </a:solidFill>
                <a:latin typeface="Wingdings 2"/>
                <a:cs typeface="Wingdings 2"/>
              </a:rPr>
              <a:t></a:t>
            </a:r>
            <a:r>
              <a:rPr sz="2400" dirty="0">
                <a:solidFill>
                  <a:srgbClr val="00C5BA"/>
                </a:solidFill>
                <a:latin typeface="Times New Roman"/>
                <a:cs typeface="Times New Roman"/>
              </a:rPr>
              <a:t> </a:t>
            </a:r>
            <a:r>
              <a:rPr sz="2400" spc="-5" dirty="0">
                <a:solidFill>
                  <a:srgbClr val="FFFFFF"/>
                </a:solidFill>
                <a:latin typeface="Arial"/>
                <a:cs typeface="Arial"/>
              </a:rPr>
              <a:t>The </a:t>
            </a:r>
            <a:r>
              <a:rPr sz="2400" dirty="0">
                <a:solidFill>
                  <a:srgbClr val="FFFFFF"/>
                </a:solidFill>
                <a:latin typeface="Arial"/>
                <a:cs typeface="Arial"/>
              </a:rPr>
              <a:t>versatility of stem </a:t>
            </a:r>
            <a:r>
              <a:rPr sz="2400" spc="-5" dirty="0">
                <a:solidFill>
                  <a:srgbClr val="FFFFFF"/>
                </a:solidFill>
                <a:latin typeface="Arial"/>
                <a:cs typeface="Arial"/>
              </a:rPr>
              <a:t>cells and </a:t>
            </a:r>
            <a:r>
              <a:rPr sz="2400" dirty="0">
                <a:solidFill>
                  <a:srgbClr val="FFFFFF"/>
                </a:solidFill>
                <a:latin typeface="Arial"/>
                <a:cs typeface="Arial"/>
              </a:rPr>
              <a:t>the promise they </a:t>
            </a:r>
            <a:r>
              <a:rPr sz="2400" spc="-5" dirty="0">
                <a:solidFill>
                  <a:srgbClr val="FFFFFF"/>
                </a:solidFill>
                <a:latin typeface="Arial"/>
                <a:cs typeface="Arial"/>
              </a:rPr>
              <a:t>hold </a:t>
            </a:r>
            <a:r>
              <a:rPr sz="2400" dirty="0">
                <a:solidFill>
                  <a:srgbClr val="FFFFFF"/>
                </a:solidFill>
                <a:latin typeface="Arial"/>
                <a:cs typeface="Arial"/>
              </a:rPr>
              <a:t>is </a:t>
            </a:r>
            <a:r>
              <a:rPr sz="2400" spc="-5" dirty="0">
                <a:solidFill>
                  <a:srgbClr val="FFFFFF"/>
                </a:solidFill>
                <a:latin typeface="Arial"/>
                <a:cs typeface="Arial"/>
              </a:rPr>
              <a:t>without question,  but……</a:t>
            </a:r>
            <a:endParaRPr sz="2400" dirty="0">
              <a:latin typeface="Arial"/>
              <a:cs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68651" y="1284732"/>
            <a:ext cx="7854696" cy="42291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3023" y="633983"/>
            <a:ext cx="6013704" cy="10668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88898" y="798703"/>
            <a:ext cx="5384800"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Arial"/>
                <a:cs typeface="Arial"/>
              </a:rPr>
              <a:t>Why </a:t>
            </a:r>
            <a:r>
              <a:rPr sz="3600" spc="-5" dirty="0">
                <a:latin typeface="Arial"/>
                <a:cs typeface="Arial"/>
              </a:rPr>
              <a:t>are </a:t>
            </a:r>
            <a:r>
              <a:rPr sz="3600" dirty="0">
                <a:latin typeface="Arial"/>
                <a:cs typeface="Arial"/>
              </a:rPr>
              <a:t>they</a:t>
            </a:r>
            <a:r>
              <a:rPr sz="3600" spc="-95" dirty="0">
                <a:latin typeface="Arial"/>
                <a:cs typeface="Arial"/>
              </a:rPr>
              <a:t> </a:t>
            </a:r>
            <a:r>
              <a:rPr sz="3600" dirty="0">
                <a:latin typeface="Arial"/>
                <a:cs typeface="Arial"/>
              </a:rPr>
              <a:t>important?</a:t>
            </a:r>
          </a:p>
        </p:txBody>
      </p:sp>
      <p:sp>
        <p:nvSpPr>
          <p:cNvPr id="5" name="object 5"/>
          <p:cNvSpPr txBox="1"/>
          <p:nvPr/>
        </p:nvSpPr>
        <p:spPr>
          <a:xfrm>
            <a:off x="897432" y="2438400"/>
            <a:ext cx="10207625" cy="3612527"/>
          </a:xfrm>
          <a:prstGeom prst="rect">
            <a:avLst/>
          </a:prstGeom>
        </p:spPr>
        <p:txBody>
          <a:bodyPr vert="horz" wrap="square" lIns="0" tIns="143510" rIns="0" bIns="0" rtlCol="0">
            <a:spAutoFit/>
          </a:bodyPr>
          <a:lstStyle/>
          <a:p>
            <a:pPr marL="355600" indent="-343535">
              <a:lnSpc>
                <a:spcPct val="100000"/>
              </a:lnSpc>
              <a:spcBef>
                <a:spcPts val="1130"/>
              </a:spcBef>
              <a:buClr>
                <a:srgbClr val="00C5BA"/>
              </a:buClr>
              <a:buFont typeface="Courier New"/>
              <a:buChar char="o"/>
              <a:tabLst>
                <a:tab pos="355600" algn="l"/>
                <a:tab pos="356235" algn="l"/>
              </a:tabLst>
            </a:pPr>
            <a:r>
              <a:rPr sz="2400" b="1" spc="-5" dirty="0">
                <a:solidFill>
                  <a:srgbClr val="FFFFFF"/>
                </a:solidFill>
                <a:latin typeface="Times New Roman"/>
                <a:cs typeface="Times New Roman"/>
              </a:rPr>
              <a:t>Self-renewal: </a:t>
            </a:r>
            <a:r>
              <a:rPr sz="2400" dirty="0">
                <a:solidFill>
                  <a:srgbClr val="FFFFFF"/>
                </a:solidFill>
                <a:latin typeface="Times New Roman"/>
                <a:cs typeface="Times New Roman"/>
              </a:rPr>
              <a:t>stem cells can </a:t>
            </a:r>
            <a:r>
              <a:rPr sz="2400" spc="-5" dirty="0">
                <a:solidFill>
                  <a:srgbClr val="FFFFFF"/>
                </a:solidFill>
                <a:latin typeface="Times New Roman"/>
                <a:cs typeface="Times New Roman"/>
              </a:rPr>
              <a:t>renew themselves almost </a:t>
            </a:r>
            <a:r>
              <a:rPr sz="2400" spc="-10" dirty="0">
                <a:solidFill>
                  <a:srgbClr val="FFFFFF"/>
                </a:solidFill>
                <a:latin typeface="Times New Roman"/>
                <a:cs typeface="Times New Roman"/>
              </a:rPr>
              <a:t>indefinitely. </a:t>
            </a:r>
            <a:r>
              <a:rPr sz="2400" dirty="0">
                <a:solidFill>
                  <a:srgbClr val="FFFFFF"/>
                </a:solidFill>
                <a:latin typeface="Times New Roman"/>
                <a:cs typeface="Times New Roman"/>
              </a:rPr>
              <a:t>This </a:t>
            </a:r>
            <a:r>
              <a:rPr sz="2400" spc="-5" dirty="0">
                <a:solidFill>
                  <a:srgbClr val="FFFFFF"/>
                </a:solidFill>
                <a:latin typeface="Times New Roman"/>
                <a:cs typeface="Times New Roman"/>
              </a:rPr>
              <a:t>is </a:t>
            </a:r>
            <a:r>
              <a:rPr sz="2400" dirty="0">
                <a:solidFill>
                  <a:srgbClr val="FFFFFF"/>
                </a:solidFill>
                <a:latin typeface="Times New Roman"/>
                <a:cs typeface="Times New Roman"/>
              </a:rPr>
              <a:t>also known as</a:t>
            </a:r>
            <a:r>
              <a:rPr sz="2400" spc="-65" dirty="0">
                <a:solidFill>
                  <a:srgbClr val="FFFFFF"/>
                </a:solidFill>
                <a:latin typeface="Times New Roman"/>
                <a:cs typeface="Times New Roman"/>
              </a:rPr>
              <a:t> </a:t>
            </a:r>
            <a:r>
              <a:rPr sz="2400" dirty="0">
                <a:solidFill>
                  <a:srgbClr val="FFFFFF"/>
                </a:solidFill>
                <a:latin typeface="Times New Roman"/>
                <a:cs typeface="Times New Roman"/>
              </a:rPr>
              <a:t>proliferation.</a:t>
            </a:r>
            <a:endParaRPr sz="2400" dirty="0">
              <a:latin typeface="Times New Roman"/>
              <a:cs typeface="Times New Roman"/>
            </a:endParaRPr>
          </a:p>
          <a:p>
            <a:pPr marL="355600" marR="5080" indent="-343535">
              <a:lnSpc>
                <a:spcPct val="100000"/>
              </a:lnSpc>
              <a:spcBef>
                <a:spcPts val="1035"/>
              </a:spcBef>
              <a:buClr>
                <a:srgbClr val="00C5BA"/>
              </a:buClr>
              <a:buFont typeface="Courier New"/>
              <a:buChar char="o"/>
              <a:tabLst>
                <a:tab pos="355600" algn="l"/>
                <a:tab pos="356235" algn="l"/>
              </a:tabLst>
            </a:pPr>
            <a:r>
              <a:rPr sz="2400" b="1" spc="-5" dirty="0">
                <a:solidFill>
                  <a:srgbClr val="FFFFFF"/>
                </a:solidFill>
                <a:latin typeface="Times New Roman"/>
                <a:cs typeface="Times New Roman"/>
              </a:rPr>
              <a:t>Differentiation: </a:t>
            </a:r>
            <a:r>
              <a:rPr sz="2400" dirty="0">
                <a:solidFill>
                  <a:srgbClr val="FFFFFF"/>
                </a:solidFill>
                <a:latin typeface="Times New Roman"/>
                <a:cs typeface="Times New Roman"/>
              </a:rPr>
              <a:t>stem cells have the special ability to </a:t>
            </a:r>
            <a:r>
              <a:rPr sz="2400" spc="-5" dirty="0">
                <a:solidFill>
                  <a:srgbClr val="FFFFFF"/>
                </a:solidFill>
                <a:latin typeface="Times New Roman"/>
                <a:cs typeface="Times New Roman"/>
              </a:rPr>
              <a:t>differentiate </a:t>
            </a:r>
            <a:r>
              <a:rPr sz="2400" dirty="0">
                <a:solidFill>
                  <a:srgbClr val="FFFFFF"/>
                </a:solidFill>
                <a:latin typeface="Times New Roman"/>
                <a:cs typeface="Times New Roman"/>
              </a:rPr>
              <a:t>into cells with specialized characteristics  and</a:t>
            </a:r>
            <a:r>
              <a:rPr sz="2400" spc="-5" dirty="0">
                <a:solidFill>
                  <a:srgbClr val="FFFFFF"/>
                </a:solidFill>
                <a:latin typeface="Times New Roman"/>
                <a:cs typeface="Times New Roman"/>
              </a:rPr>
              <a:t> </a:t>
            </a:r>
            <a:r>
              <a:rPr sz="2400" dirty="0">
                <a:solidFill>
                  <a:srgbClr val="FFFFFF"/>
                </a:solidFill>
                <a:latin typeface="Times New Roman"/>
                <a:cs typeface="Times New Roman"/>
              </a:rPr>
              <a:t>functions.</a:t>
            </a:r>
            <a:endParaRPr sz="2400" dirty="0">
              <a:latin typeface="Times New Roman"/>
              <a:cs typeface="Times New Roman"/>
            </a:endParaRPr>
          </a:p>
          <a:p>
            <a:pPr marL="355600" marR="78740" indent="-343535">
              <a:lnSpc>
                <a:spcPct val="100000"/>
              </a:lnSpc>
              <a:spcBef>
                <a:spcPts val="1035"/>
              </a:spcBef>
              <a:buClr>
                <a:srgbClr val="00C5BA"/>
              </a:buClr>
              <a:buFont typeface="Courier New"/>
              <a:buChar char="o"/>
              <a:tabLst>
                <a:tab pos="355600" algn="l"/>
                <a:tab pos="356235" algn="l"/>
              </a:tabLst>
            </a:pPr>
            <a:r>
              <a:rPr sz="2400" b="1" spc="-5" dirty="0">
                <a:solidFill>
                  <a:srgbClr val="FFFFFF"/>
                </a:solidFill>
                <a:latin typeface="Times New Roman"/>
                <a:cs typeface="Times New Roman"/>
              </a:rPr>
              <a:t>Unspecialized </a:t>
            </a:r>
            <a:r>
              <a:rPr sz="2400" b="1" dirty="0">
                <a:solidFill>
                  <a:srgbClr val="FFFFFF"/>
                </a:solidFill>
                <a:latin typeface="Times New Roman"/>
                <a:cs typeface="Times New Roman"/>
              </a:rPr>
              <a:t>cells </a:t>
            </a:r>
            <a:r>
              <a:rPr sz="2400" dirty="0">
                <a:solidFill>
                  <a:srgbClr val="FFFFFF"/>
                </a:solidFill>
                <a:latin typeface="Times New Roman"/>
                <a:cs typeface="Times New Roman"/>
              </a:rPr>
              <a:t>capable of renewing themselves through cell division, </a:t>
            </a:r>
            <a:r>
              <a:rPr sz="2400" spc="-5" dirty="0">
                <a:solidFill>
                  <a:srgbClr val="FFFFFF"/>
                </a:solidFill>
                <a:latin typeface="Times New Roman"/>
                <a:cs typeface="Times New Roman"/>
              </a:rPr>
              <a:t>sometimes </a:t>
            </a:r>
            <a:r>
              <a:rPr sz="2400" dirty="0">
                <a:solidFill>
                  <a:srgbClr val="FFFFFF"/>
                </a:solidFill>
                <a:latin typeface="Times New Roman"/>
                <a:cs typeface="Times New Roman"/>
              </a:rPr>
              <a:t>after long periods of  inactivity</a:t>
            </a:r>
            <a:endParaRPr sz="2400" dirty="0">
              <a:latin typeface="Times New Roman"/>
              <a:cs typeface="Times New Roman"/>
            </a:endParaRPr>
          </a:p>
          <a:p>
            <a:pPr marL="355600" indent="-343535">
              <a:lnSpc>
                <a:spcPct val="100000"/>
              </a:lnSpc>
              <a:spcBef>
                <a:spcPts val="1030"/>
              </a:spcBef>
              <a:buClr>
                <a:srgbClr val="00C5BA"/>
              </a:buClr>
              <a:buFont typeface="Courier New"/>
              <a:buChar char="o"/>
              <a:tabLst>
                <a:tab pos="355600" algn="l"/>
                <a:tab pos="356235" algn="l"/>
              </a:tabLst>
            </a:pPr>
            <a:r>
              <a:rPr sz="2400" dirty="0">
                <a:solidFill>
                  <a:srgbClr val="FFFFFF"/>
                </a:solidFill>
                <a:latin typeface="Times New Roman"/>
                <a:cs typeface="Times New Roman"/>
              </a:rPr>
              <a:t>Stem cell research </a:t>
            </a:r>
            <a:r>
              <a:rPr sz="2400" spc="-5" dirty="0">
                <a:solidFill>
                  <a:srgbClr val="FFFFFF"/>
                </a:solidFill>
                <a:latin typeface="Times New Roman"/>
                <a:cs typeface="Times New Roman"/>
              </a:rPr>
              <a:t>is </a:t>
            </a:r>
            <a:r>
              <a:rPr sz="2400" dirty="0">
                <a:solidFill>
                  <a:srgbClr val="FFFFFF"/>
                </a:solidFill>
                <a:latin typeface="Times New Roman"/>
                <a:cs typeface="Times New Roman"/>
              </a:rPr>
              <a:t>also useful for learning </a:t>
            </a:r>
            <a:endParaRPr lang="en-US" sz="2400" dirty="0" smtClean="0">
              <a:solidFill>
                <a:srgbClr val="FFFFFF"/>
              </a:solidFill>
              <a:latin typeface="Times New Roman"/>
              <a:cs typeface="Times New Roman"/>
            </a:endParaRPr>
          </a:p>
          <a:p>
            <a:pPr marL="355600" indent="-343535">
              <a:lnSpc>
                <a:spcPct val="100000"/>
              </a:lnSpc>
              <a:spcBef>
                <a:spcPts val="1030"/>
              </a:spcBef>
              <a:buClr>
                <a:srgbClr val="00C5BA"/>
              </a:buClr>
              <a:tabLst>
                <a:tab pos="355600" algn="l"/>
                <a:tab pos="356235" algn="l"/>
              </a:tabLst>
            </a:pPr>
            <a:r>
              <a:rPr sz="2400" dirty="0" smtClean="0">
                <a:solidFill>
                  <a:srgbClr val="FFFFFF"/>
                </a:solidFill>
                <a:latin typeface="Times New Roman"/>
                <a:cs typeface="Times New Roman"/>
              </a:rPr>
              <a:t>about </a:t>
            </a:r>
            <a:r>
              <a:rPr sz="2400" spc="-5" dirty="0">
                <a:solidFill>
                  <a:srgbClr val="FFFFFF"/>
                </a:solidFill>
                <a:latin typeface="Times New Roman"/>
                <a:cs typeface="Times New Roman"/>
              </a:rPr>
              <a:t>human</a:t>
            </a:r>
            <a:r>
              <a:rPr sz="2400" spc="-40" dirty="0">
                <a:solidFill>
                  <a:srgbClr val="FFFFFF"/>
                </a:solidFill>
                <a:latin typeface="Times New Roman"/>
                <a:cs typeface="Times New Roman"/>
              </a:rPr>
              <a:t> </a:t>
            </a:r>
            <a:r>
              <a:rPr sz="2400" dirty="0">
                <a:solidFill>
                  <a:srgbClr val="FFFFFF"/>
                </a:solidFill>
                <a:latin typeface="Times New Roman"/>
                <a:cs typeface="Times New Roman"/>
              </a:rPr>
              <a:t>development</a:t>
            </a:r>
            <a:endParaRPr sz="2400" dirty="0">
              <a:latin typeface="Times New Roman"/>
              <a:cs typeface="Times New Roman"/>
            </a:endParaRPr>
          </a:p>
        </p:txBody>
      </p:sp>
      <p:sp>
        <p:nvSpPr>
          <p:cNvPr id="6" name="object 6"/>
          <p:cNvSpPr/>
          <p:nvPr/>
        </p:nvSpPr>
        <p:spPr>
          <a:xfrm>
            <a:off x="7620000" y="5334000"/>
            <a:ext cx="4572000" cy="1524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73048" y="1066800"/>
            <a:ext cx="10398760" cy="4297330"/>
          </a:xfrm>
          <a:prstGeom prst="rect">
            <a:avLst/>
          </a:prstGeom>
        </p:spPr>
        <p:txBody>
          <a:bodyPr vert="horz" wrap="square" lIns="0" tIns="173990" rIns="0" bIns="0" rtlCol="0">
            <a:spAutoFit/>
          </a:bodyPr>
          <a:lstStyle/>
          <a:p>
            <a:pPr marL="355600" indent="-342900" algn="just">
              <a:lnSpc>
                <a:spcPct val="100000"/>
              </a:lnSpc>
              <a:spcBef>
                <a:spcPts val="1370"/>
              </a:spcBef>
              <a:buClr>
                <a:srgbClr val="00C5BA"/>
              </a:buClr>
              <a:buFont typeface="Courier New"/>
              <a:buChar char="o"/>
              <a:tabLst>
                <a:tab pos="355600" algn="l"/>
              </a:tabLst>
            </a:pPr>
            <a:r>
              <a:rPr sz="3600" b="1" spc="-5" dirty="0">
                <a:solidFill>
                  <a:srgbClr val="FFFFFF"/>
                </a:solidFill>
                <a:latin typeface="Times New Roman"/>
                <a:cs typeface="Times New Roman"/>
              </a:rPr>
              <a:t>Stem </a:t>
            </a:r>
            <a:r>
              <a:rPr sz="3600" b="1" spc="-10" dirty="0">
                <a:solidFill>
                  <a:srgbClr val="FFFFFF"/>
                </a:solidFill>
                <a:latin typeface="Times New Roman"/>
                <a:cs typeface="Times New Roman"/>
              </a:rPr>
              <a:t>cell</a:t>
            </a:r>
            <a:r>
              <a:rPr sz="3600" b="1" dirty="0">
                <a:solidFill>
                  <a:srgbClr val="FFFFFF"/>
                </a:solidFill>
                <a:latin typeface="Times New Roman"/>
                <a:cs typeface="Times New Roman"/>
              </a:rPr>
              <a:t> </a:t>
            </a:r>
            <a:r>
              <a:rPr sz="3600" b="1" spc="-10" dirty="0">
                <a:solidFill>
                  <a:srgbClr val="FFFFFF"/>
                </a:solidFill>
                <a:latin typeface="Times New Roman"/>
                <a:cs typeface="Times New Roman"/>
              </a:rPr>
              <a:t>cultures</a:t>
            </a:r>
            <a:endParaRPr sz="3600" dirty="0">
              <a:latin typeface="Times New Roman"/>
              <a:cs typeface="Times New Roman"/>
            </a:endParaRPr>
          </a:p>
          <a:p>
            <a:pPr marL="12700" marR="7620">
              <a:lnSpc>
                <a:spcPct val="100000"/>
              </a:lnSpc>
              <a:spcBef>
                <a:spcPts val="1275"/>
              </a:spcBef>
              <a:tabLst>
                <a:tab pos="914400" algn="l"/>
                <a:tab pos="1737360" algn="l"/>
                <a:tab pos="2344420" algn="l"/>
                <a:tab pos="3326129" algn="l"/>
                <a:tab pos="4799965" algn="l"/>
                <a:tab pos="5665470" algn="l"/>
                <a:tab pos="6549390" algn="l"/>
                <a:tab pos="7531100" algn="l"/>
                <a:tab pos="8000365" algn="l"/>
                <a:tab pos="8866505" algn="l"/>
                <a:tab pos="9197340" algn="l"/>
              </a:tabLst>
            </a:pPr>
            <a:r>
              <a:rPr sz="2400" spc="-5" dirty="0">
                <a:solidFill>
                  <a:srgbClr val="FFFFFF"/>
                </a:solidFill>
                <a:latin typeface="Times New Roman"/>
                <a:cs typeface="Times New Roman"/>
              </a:rPr>
              <a:t>Stem	c</a:t>
            </a:r>
            <a:r>
              <a:rPr sz="2400" spc="-20" dirty="0">
                <a:solidFill>
                  <a:srgbClr val="FFFFFF"/>
                </a:solidFill>
                <a:latin typeface="Times New Roman"/>
                <a:cs typeface="Times New Roman"/>
              </a:rPr>
              <a:t>e</a:t>
            </a:r>
            <a:r>
              <a:rPr sz="2400" spc="-5" dirty="0">
                <a:solidFill>
                  <a:srgbClr val="FFFFFF"/>
                </a:solidFill>
                <a:latin typeface="Times New Roman"/>
                <a:cs typeface="Times New Roman"/>
              </a:rPr>
              <a:t>lls</a:t>
            </a:r>
            <a:r>
              <a:rPr sz="2400" dirty="0">
                <a:solidFill>
                  <a:srgbClr val="FFFFFF"/>
                </a:solidFill>
                <a:latin typeface="Times New Roman"/>
                <a:cs typeface="Times New Roman"/>
              </a:rPr>
              <a:t>	</a:t>
            </a:r>
            <a:r>
              <a:rPr sz="2400" spc="-5" dirty="0">
                <a:solidFill>
                  <a:srgbClr val="FFFFFF"/>
                </a:solidFill>
                <a:latin typeface="Times New Roman"/>
                <a:cs typeface="Times New Roman"/>
              </a:rPr>
              <a:t>are</a:t>
            </a:r>
            <a:r>
              <a:rPr sz="2400" dirty="0">
                <a:solidFill>
                  <a:srgbClr val="FFFFFF"/>
                </a:solidFill>
                <a:latin typeface="Times New Roman"/>
                <a:cs typeface="Times New Roman"/>
              </a:rPr>
              <a:t>	</a:t>
            </a:r>
            <a:r>
              <a:rPr sz="2400" spc="-5" dirty="0">
                <a:solidFill>
                  <a:srgbClr val="FFFFFF"/>
                </a:solidFill>
                <a:latin typeface="Times New Roman"/>
                <a:cs typeface="Times New Roman"/>
              </a:rPr>
              <a:t>either</a:t>
            </a:r>
            <a:r>
              <a:rPr sz="2400" dirty="0">
                <a:solidFill>
                  <a:srgbClr val="FFFFFF"/>
                </a:solidFill>
                <a:latin typeface="Times New Roman"/>
                <a:cs typeface="Times New Roman"/>
              </a:rPr>
              <a:t>	</a:t>
            </a:r>
            <a:r>
              <a:rPr sz="2400" spc="-5" dirty="0">
                <a:solidFill>
                  <a:srgbClr val="FFFFFF"/>
                </a:solidFill>
                <a:latin typeface="Times New Roman"/>
                <a:cs typeface="Times New Roman"/>
              </a:rPr>
              <a:t>extracted</a:t>
            </a:r>
            <a:r>
              <a:rPr sz="2400" dirty="0">
                <a:solidFill>
                  <a:srgbClr val="FFFFFF"/>
                </a:solidFill>
                <a:latin typeface="Times New Roman"/>
                <a:cs typeface="Times New Roman"/>
              </a:rPr>
              <a:t>	</a:t>
            </a:r>
            <a:r>
              <a:rPr sz="2400" spc="-5" dirty="0">
                <a:solidFill>
                  <a:srgbClr val="FFFFFF"/>
                </a:solidFill>
                <a:latin typeface="Times New Roman"/>
                <a:cs typeface="Times New Roman"/>
              </a:rPr>
              <a:t>f</a:t>
            </a:r>
            <a:r>
              <a:rPr sz="2400" dirty="0">
                <a:solidFill>
                  <a:srgbClr val="FFFFFF"/>
                </a:solidFill>
                <a:latin typeface="Times New Roman"/>
                <a:cs typeface="Times New Roman"/>
              </a:rPr>
              <a:t>r</a:t>
            </a:r>
            <a:r>
              <a:rPr sz="2400" spc="5" dirty="0">
                <a:solidFill>
                  <a:srgbClr val="FFFFFF"/>
                </a:solidFill>
                <a:latin typeface="Times New Roman"/>
                <a:cs typeface="Times New Roman"/>
              </a:rPr>
              <a:t>o</a:t>
            </a:r>
            <a:r>
              <a:rPr sz="2400" spc="-5" dirty="0">
                <a:solidFill>
                  <a:srgbClr val="FFFFFF"/>
                </a:solidFill>
                <a:latin typeface="Times New Roman"/>
                <a:cs typeface="Times New Roman"/>
              </a:rPr>
              <a:t>m</a:t>
            </a:r>
            <a:r>
              <a:rPr sz="2400" dirty="0">
                <a:solidFill>
                  <a:srgbClr val="FFFFFF"/>
                </a:solidFill>
                <a:latin typeface="Times New Roman"/>
                <a:cs typeface="Times New Roman"/>
              </a:rPr>
              <a:t>	</a:t>
            </a:r>
            <a:r>
              <a:rPr sz="2400" spc="-5" dirty="0">
                <a:solidFill>
                  <a:srgbClr val="FFFFFF"/>
                </a:solidFill>
                <a:latin typeface="Times New Roman"/>
                <a:cs typeface="Times New Roman"/>
              </a:rPr>
              <a:t>adu</a:t>
            </a:r>
            <a:r>
              <a:rPr sz="2400" dirty="0">
                <a:solidFill>
                  <a:srgbClr val="FFFFFF"/>
                </a:solidFill>
                <a:latin typeface="Times New Roman"/>
                <a:cs typeface="Times New Roman"/>
              </a:rPr>
              <a:t>l</a:t>
            </a:r>
            <a:r>
              <a:rPr sz="2400" spc="-5" dirty="0">
                <a:solidFill>
                  <a:srgbClr val="FFFFFF"/>
                </a:solidFill>
                <a:latin typeface="Times New Roman"/>
                <a:cs typeface="Times New Roman"/>
              </a:rPr>
              <a:t>t</a:t>
            </a:r>
            <a:r>
              <a:rPr sz="2400" dirty="0">
                <a:solidFill>
                  <a:srgbClr val="FFFFFF"/>
                </a:solidFill>
                <a:latin typeface="Times New Roman"/>
                <a:cs typeface="Times New Roman"/>
              </a:rPr>
              <a:t>	</a:t>
            </a:r>
            <a:r>
              <a:rPr sz="2400" spc="-5" dirty="0">
                <a:solidFill>
                  <a:srgbClr val="FFFFFF"/>
                </a:solidFill>
                <a:latin typeface="Times New Roman"/>
                <a:cs typeface="Times New Roman"/>
              </a:rPr>
              <a:t>tissue</a:t>
            </a:r>
            <a:r>
              <a:rPr sz="2400" dirty="0">
                <a:solidFill>
                  <a:srgbClr val="FFFFFF"/>
                </a:solidFill>
                <a:latin typeface="Times New Roman"/>
                <a:cs typeface="Times New Roman"/>
              </a:rPr>
              <a:t>	o</a:t>
            </a:r>
            <a:r>
              <a:rPr sz="2400" spc="-5" dirty="0">
                <a:solidFill>
                  <a:srgbClr val="FFFFFF"/>
                </a:solidFill>
                <a:latin typeface="Times New Roman"/>
                <a:cs typeface="Times New Roman"/>
              </a:rPr>
              <a:t>r</a:t>
            </a:r>
            <a:r>
              <a:rPr sz="2400" dirty="0">
                <a:solidFill>
                  <a:srgbClr val="FFFFFF"/>
                </a:solidFill>
                <a:latin typeface="Times New Roman"/>
                <a:cs typeface="Times New Roman"/>
              </a:rPr>
              <a:t>	</a:t>
            </a:r>
            <a:r>
              <a:rPr sz="2400" spc="-5" dirty="0">
                <a:solidFill>
                  <a:srgbClr val="FFFFFF"/>
                </a:solidFill>
                <a:latin typeface="Times New Roman"/>
                <a:cs typeface="Times New Roman"/>
              </a:rPr>
              <a:t>f</a:t>
            </a:r>
            <a:r>
              <a:rPr sz="2400" dirty="0">
                <a:solidFill>
                  <a:srgbClr val="FFFFFF"/>
                </a:solidFill>
                <a:latin typeface="Times New Roman"/>
                <a:cs typeface="Times New Roman"/>
              </a:rPr>
              <a:t>r</a:t>
            </a:r>
            <a:r>
              <a:rPr sz="2400" spc="5" dirty="0">
                <a:solidFill>
                  <a:srgbClr val="FFFFFF"/>
                </a:solidFill>
                <a:latin typeface="Times New Roman"/>
                <a:cs typeface="Times New Roman"/>
              </a:rPr>
              <a:t>o</a:t>
            </a:r>
            <a:r>
              <a:rPr sz="2400" spc="-5" dirty="0">
                <a:solidFill>
                  <a:srgbClr val="FFFFFF"/>
                </a:solidFill>
                <a:latin typeface="Times New Roman"/>
                <a:cs typeface="Times New Roman"/>
              </a:rPr>
              <a:t>m</a:t>
            </a:r>
            <a:r>
              <a:rPr sz="2400" dirty="0">
                <a:solidFill>
                  <a:srgbClr val="FFFFFF"/>
                </a:solidFill>
                <a:latin typeface="Times New Roman"/>
                <a:cs typeface="Times New Roman"/>
              </a:rPr>
              <a:t>	</a:t>
            </a:r>
            <a:r>
              <a:rPr sz="2400" spc="-5" dirty="0">
                <a:solidFill>
                  <a:srgbClr val="FFFFFF"/>
                </a:solidFill>
                <a:latin typeface="Times New Roman"/>
                <a:cs typeface="Times New Roman"/>
              </a:rPr>
              <a:t>a</a:t>
            </a:r>
            <a:r>
              <a:rPr sz="2400" dirty="0">
                <a:solidFill>
                  <a:srgbClr val="FFFFFF"/>
                </a:solidFill>
                <a:latin typeface="Times New Roman"/>
                <a:cs typeface="Times New Roman"/>
              </a:rPr>
              <a:t>	</a:t>
            </a:r>
            <a:r>
              <a:rPr sz="2400" spc="-5" dirty="0">
                <a:solidFill>
                  <a:srgbClr val="FFFFFF"/>
                </a:solidFill>
                <a:latin typeface="Times New Roman"/>
                <a:cs typeface="Times New Roman"/>
              </a:rPr>
              <a:t>d</a:t>
            </a:r>
            <a:r>
              <a:rPr sz="2400" dirty="0">
                <a:solidFill>
                  <a:srgbClr val="FFFFFF"/>
                </a:solidFill>
                <a:latin typeface="Times New Roman"/>
                <a:cs typeface="Times New Roman"/>
              </a:rPr>
              <a:t>i</a:t>
            </a:r>
            <a:r>
              <a:rPr sz="2400" spc="-5" dirty="0">
                <a:solidFill>
                  <a:srgbClr val="FFFFFF"/>
                </a:solidFill>
                <a:latin typeface="Times New Roman"/>
                <a:cs typeface="Times New Roman"/>
              </a:rPr>
              <a:t>v</a:t>
            </a:r>
            <a:r>
              <a:rPr sz="2400" dirty="0">
                <a:solidFill>
                  <a:srgbClr val="FFFFFF"/>
                </a:solidFill>
                <a:latin typeface="Times New Roman"/>
                <a:cs typeface="Times New Roman"/>
              </a:rPr>
              <a:t>i</a:t>
            </a:r>
            <a:r>
              <a:rPr sz="2400" spc="-5" dirty="0">
                <a:solidFill>
                  <a:srgbClr val="FFFFFF"/>
                </a:solidFill>
                <a:latin typeface="Times New Roman"/>
                <a:cs typeface="Times New Roman"/>
              </a:rPr>
              <a:t>ding  zygote in a culture dish and then allowed to </a:t>
            </a:r>
            <a:r>
              <a:rPr sz="2400" dirty="0">
                <a:solidFill>
                  <a:srgbClr val="FFFFFF"/>
                </a:solidFill>
                <a:latin typeface="Times New Roman"/>
                <a:cs typeface="Times New Roman"/>
              </a:rPr>
              <a:t>divide </a:t>
            </a:r>
            <a:r>
              <a:rPr sz="2400" spc="-5" dirty="0">
                <a:solidFill>
                  <a:srgbClr val="FFFFFF"/>
                </a:solidFill>
                <a:latin typeface="Times New Roman"/>
                <a:cs typeface="Times New Roman"/>
              </a:rPr>
              <a:t>and</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replicate.</a:t>
            </a:r>
            <a:endParaRPr sz="2400" dirty="0">
              <a:latin typeface="Times New Roman"/>
              <a:cs typeface="Times New Roman"/>
            </a:endParaRPr>
          </a:p>
          <a:p>
            <a:pPr>
              <a:lnSpc>
                <a:spcPct val="100000"/>
              </a:lnSpc>
            </a:pPr>
            <a:endParaRPr sz="3100" dirty="0">
              <a:latin typeface="Times New Roman"/>
              <a:cs typeface="Times New Roman"/>
            </a:endParaRPr>
          </a:p>
          <a:p>
            <a:pPr marL="355600" indent="-342900" algn="just">
              <a:lnSpc>
                <a:spcPct val="100000"/>
              </a:lnSpc>
              <a:spcBef>
                <a:spcPts val="2340"/>
              </a:spcBef>
              <a:buClr>
                <a:srgbClr val="00C5BA"/>
              </a:buClr>
              <a:buFont typeface="Courier New"/>
              <a:buChar char="o"/>
              <a:tabLst>
                <a:tab pos="355600" algn="l"/>
              </a:tabLst>
            </a:pPr>
            <a:r>
              <a:rPr sz="3600" b="1" spc="-5" dirty="0">
                <a:solidFill>
                  <a:srgbClr val="FFFFFF"/>
                </a:solidFill>
                <a:latin typeface="Times New Roman"/>
                <a:cs typeface="Times New Roman"/>
              </a:rPr>
              <a:t>Stem </a:t>
            </a:r>
            <a:r>
              <a:rPr sz="3600" b="1" spc="-10" dirty="0">
                <a:solidFill>
                  <a:srgbClr val="FFFFFF"/>
                </a:solidFill>
                <a:latin typeface="Times New Roman"/>
                <a:cs typeface="Times New Roman"/>
              </a:rPr>
              <a:t>cell</a:t>
            </a:r>
            <a:r>
              <a:rPr sz="3600" b="1" spc="5" dirty="0">
                <a:solidFill>
                  <a:srgbClr val="FFFFFF"/>
                </a:solidFill>
                <a:latin typeface="Times New Roman"/>
                <a:cs typeface="Times New Roman"/>
              </a:rPr>
              <a:t> </a:t>
            </a:r>
            <a:r>
              <a:rPr sz="3600" b="1" spc="-5" dirty="0">
                <a:solidFill>
                  <a:srgbClr val="FFFFFF"/>
                </a:solidFill>
                <a:latin typeface="Times New Roman"/>
                <a:cs typeface="Times New Roman"/>
              </a:rPr>
              <a:t>lines</a:t>
            </a:r>
            <a:endParaRPr sz="3600" dirty="0">
              <a:latin typeface="Times New Roman"/>
              <a:cs typeface="Times New Roman"/>
            </a:endParaRPr>
          </a:p>
          <a:p>
            <a:pPr marL="12700" marR="5080" indent="266700" algn="just">
              <a:lnSpc>
                <a:spcPct val="100000"/>
              </a:lnSpc>
              <a:spcBef>
                <a:spcPts val="1275"/>
              </a:spcBef>
            </a:pPr>
            <a:r>
              <a:rPr sz="2400" spc="-5" dirty="0">
                <a:solidFill>
                  <a:srgbClr val="FFFFFF"/>
                </a:solidFill>
                <a:latin typeface="Times New Roman"/>
                <a:cs typeface="Times New Roman"/>
              </a:rPr>
              <a:t>Once stem cells have been allowed to divide and propagate in a  controlled culture, </a:t>
            </a:r>
            <a:r>
              <a:rPr sz="2400" dirty="0">
                <a:solidFill>
                  <a:srgbClr val="FFFFFF"/>
                </a:solidFill>
                <a:latin typeface="Times New Roman"/>
                <a:cs typeface="Times New Roman"/>
              </a:rPr>
              <a:t>the </a:t>
            </a:r>
            <a:r>
              <a:rPr sz="2400" spc="-5" dirty="0">
                <a:solidFill>
                  <a:srgbClr val="FFFFFF"/>
                </a:solidFill>
                <a:latin typeface="Times New Roman"/>
                <a:cs typeface="Times New Roman"/>
              </a:rPr>
              <a:t>collection </a:t>
            </a:r>
            <a:r>
              <a:rPr sz="2400" dirty="0">
                <a:solidFill>
                  <a:srgbClr val="FFFFFF"/>
                </a:solidFill>
                <a:latin typeface="Times New Roman"/>
                <a:cs typeface="Times New Roman"/>
              </a:rPr>
              <a:t>of </a:t>
            </a:r>
            <a:r>
              <a:rPr sz="2400" spc="-25" dirty="0">
                <a:solidFill>
                  <a:srgbClr val="FFFFFF"/>
                </a:solidFill>
                <a:latin typeface="Times New Roman"/>
                <a:cs typeface="Times New Roman"/>
              </a:rPr>
              <a:t>healthy, </a:t>
            </a:r>
            <a:r>
              <a:rPr sz="2400" spc="-5" dirty="0">
                <a:solidFill>
                  <a:srgbClr val="FFFFFF"/>
                </a:solidFill>
                <a:latin typeface="Times New Roman"/>
                <a:cs typeface="Times New Roman"/>
              </a:rPr>
              <a:t>dividing, and  undifferentiated </a:t>
            </a:r>
            <a:r>
              <a:rPr sz="2400" spc="-10" dirty="0">
                <a:solidFill>
                  <a:srgbClr val="FFFFFF"/>
                </a:solidFill>
                <a:latin typeface="Times New Roman"/>
                <a:cs typeface="Times New Roman"/>
              </a:rPr>
              <a:t>cells </a:t>
            </a:r>
            <a:r>
              <a:rPr sz="2400" spc="-5" dirty="0">
                <a:solidFill>
                  <a:srgbClr val="FFFFFF"/>
                </a:solidFill>
                <a:latin typeface="Times New Roman"/>
                <a:cs typeface="Times New Roman"/>
              </a:rPr>
              <a:t>is called a stem </a:t>
            </a:r>
            <a:r>
              <a:rPr sz="2400" spc="-10" dirty="0">
                <a:solidFill>
                  <a:srgbClr val="FFFFFF"/>
                </a:solidFill>
                <a:latin typeface="Times New Roman"/>
                <a:cs typeface="Times New Roman"/>
              </a:rPr>
              <a:t>cell </a:t>
            </a:r>
            <a:r>
              <a:rPr sz="2400" spc="-5" dirty="0">
                <a:solidFill>
                  <a:srgbClr val="FFFFFF"/>
                </a:solidFill>
                <a:latin typeface="Times New Roman"/>
                <a:cs typeface="Times New Roman"/>
              </a:rPr>
              <a:t>line. These stem </a:t>
            </a:r>
            <a:r>
              <a:rPr sz="2400" spc="-10" dirty="0">
                <a:solidFill>
                  <a:srgbClr val="FFFFFF"/>
                </a:solidFill>
                <a:latin typeface="Times New Roman"/>
                <a:cs typeface="Times New Roman"/>
              </a:rPr>
              <a:t>cell </a:t>
            </a:r>
            <a:r>
              <a:rPr sz="2400" spc="-5" dirty="0">
                <a:solidFill>
                  <a:srgbClr val="FFFFFF"/>
                </a:solidFill>
                <a:latin typeface="Times New Roman"/>
                <a:cs typeface="Times New Roman"/>
              </a:rPr>
              <a:t>lines </a:t>
            </a:r>
            <a:r>
              <a:rPr sz="2400" spc="-10" dirty="0">
                <a:solidFill>
                  <a:srgbClr val="FFFFFF"/>
                </a:solidFill>
                <a:latin typeface="Times New Roman"/>
                <a:cs typeface="Times New Roman"/>
              </a:rPr>
              <a:t>are  </a:t>
            </a:r>
            <a:r>
              <a:rPr sz="2400" dirty="0">
                <a:solidFill>
                  <a:srgbClr val="FFFFFF"/>
                </a:solidFill>
                <a:latin typeface="Times New Roman"/>
                <a:cs typeface="Times New Roman"/>
              </a:rPr>
              <a:t>subsequently </a:t>
            </a:r>
            <a:r>
              <a:rPr sz="2400" spc="-5" dirty="0">
                <a:solidFill>
                  <a:srgbClr val="FFFFFF"/>
                </a:solidFill>
                <a:latin typeface="Times New Roman"/>
                <a:cs typeface="Times New Roman"/>
              </a:rPr>
              <a:t>managed and shared among</a:t>
            </a:r>
            <a:r>
              <a:rPr sz="2400" spc="-20" dirty="0">
                <a:solidFill>
                  <a:srgbClr val="FFFFFF"/>
                </a:solidFill>
                <a:latin typeface="Times New Roman"/>
                <a:cs typeface="Times New Roman"/>
              </a:rPr>
              <a:t> </a:t>
            </a:r>
            <a:r>
              <a:rPr sz="2400" spc="-5" dirty="0">
                <a:solidFill>
                  <a:srgbClr val="FFFFFF"/>
                </a:solidFill>
                <a:latin typeface="Times New Roman"/>
                <a:cs typeface="Times New Roman"/>
              </a:rPr>
              <a:t>researchers</a:t>
            </a:r>
            <a:r>
              <a:rPr sz="2800" spc="-5" dirty="0">
                <a:solidFill>
                  <a:srgbClr val="FFFFFF"/>
                </a:solidFill>
                <a:latin typeface="Times New Roman"/>
                <a:cs typeface="Times New Roman"/>
              </a:rPr>
              <a:t>.</a:t>
            </a:r>
            <a:endParaRPr sz="2800" dirty="0">
              <a:latin typeface="Times New Roman"/>
              <a:cs typeface="Times New Roma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2544" y="556259"/>
            <a:ext cx="2436876" cy="117348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88898" y="733171"/>
            <a:ext cx="1744980" cy="635000"/>
          </a:xfrm>
          <a:prstGeom prst="rect">
            <a:avLst/>
          </a:prstGeom>
        </p:spPr>
        <p:txBody>
          <a:bodyPr vert="horz" wrap="square" lIns="0" tIns="12065" rIns="0" bIns="0" rtlCol="0">
            <a:spAutoFit/>
          </a:bodyPr>
          <a:lstStyle/>
          <a:p>
            <a:pPr marL="12700">
              <a:lnSpc>
                <a:spcPct val="100000"/>
              </a:lnSpc>
              <a:spcBef>
                <a:spcPts val="95"/>
              </a:spcBef>
            </a:pPr>
            <a:r>
              <a:rPr spc="-5" dirty="0"/>
              <a:t>Potency</a:t>
            </a:r>
          </a:p>
        </p:txBody>
      </p:sp>
      <p:sp>
        <p:nvSpPr>
          <p:cNvPr id="5" name="object 5"/>
          <p:cNvSpPr txBox="1"/>
          <p:nvPr/>
        </p:nvSpPr>
        <p:spPr>
          <a:xfrm>
            <a:off x="685800" y="2743200"/>
            <a:ext cx="11049000" cy="3383619"/>
          </a:xfrm>
          <a:prstGeom prst="rect">
            <a:avLst/>
          </a:prstGeom>
        </p:spPr>
        <p:txBody>
          <a:bodyPr vert="horz" wrap="square" lIns="0" tIns="12700" rIns="0" bIns="0" rtlCol="0">
            <a:spAutoFit/>
          </a:bodyPr>
          <a:lstStyle/>
          <a:p>
            <a:pPr marL="12700" marR="2967990">
              <a:lnSpc>
                <a:spcPct val="147800"/>
              </a:lnSpc>
              <a:spcBef>
                <a:spcPts val="100"/>
              </a:spcBef>
            </a:pPr>
            <a:r>
              <a:rPr sz="2400" spc="-5" dirty="0">
                <a:solidFill>
                  <a:srgbClr val="FFFFFF"/>
                </a:solidFill>
                <a:latin typeface="Times New Roman"/>
                <a:cs typeface="Times New Roman"/>
              </a:rPr>
              <a:t>Stem </a:t>
            </a:r>
            <a:r>
              <a:rPr sz="2400" dirty="0">
                <a:solidFill>
                  <a:srgbClr val="FFFFFF"/>
                </a:solidFill>
                <a:latin typeface="Times New Roman"/>
                <a:cs typeface="Times New Roman"/>
              </a:rPr>
              <a:t>cells are categorized by their potential to </a:t>
            </a:r>
            <a:r>
              <a:rPr sz="2400" spc="-5" dirty="0">
                <a:solidFill>
                  <a:srgbClr val="FFFFFF"/>
                </a:solidFill>
                <a:latin typeface="Times New Roman"/>
                <a:cs typeface="Times New Roman"/>
              </a:rPr>
              <a:t>differentiate </a:t>
            </a:r>
            <a:r>
              <a:rPr sz="2400" dirty="0">
                <a:solidFill>
                  <a:srgbClr val="FFFFFF"/>
                </a:solidFill>
                <a:latin typeface="Times New Roman"/>
                <a:cs typeface="Times New Roman"/>
              </a:rPr>
              <a:t>into other types</a:t>
            </a:r>
            <a:r>
              <a:rPr sz="2400" spc="-105" dirty="0">
                <a:solidFill>
                  <a:srgbClr val="FFFFFF"/>
                </a:solidFill>
                <a:latin typeface="Times New Roman"/>
                <a:cs typeface="Times New Roman"/>
              </a:rPr>
              <a:t> </a:t>
            </a:r>
            <a:r>
              <a:rPr sz="2400" dirty="0">
                <a:solidFill>
                  <a:srgbClr val="FFFFFF"/>
                </a:solidFill>
                <a:latin typeface="Times New Roman"/>
                <a:cs typeface="Times New Roman"/>
              </a:rPr>
              <a:t>of  cells.</a:t>
            </a:r>
            <a:endParaRPr sz="2400" dirty="0">
              <a:latin typeface="Times New Roman"/>
              <a:cs typeface="Times New Roman"/>
            </a:endParaRPr>
          </a:p>
          <a:p>
            <a:pPr>
              <a:lnSpc>
                <a:spcPct val="100000"/>
              </a:lnSpc>
            </a:pPr>
            <a:endParaRPr sz="2400" dirty="0">
              <a:latin typeface="Times New Roman"/>
              <a:cs typeface="Times New Roman"/>
            </a:endParaRPr>
          </a:p>
          <a:p>
            <a:pPr>
              <a:lnSpc>
                <a:spcPct val="100000"/>
              </a:lnSpc>
              <a:spcBef>
                <a:spcPts val="25"/>
              </a:spcBef>
            </a:pPr>
            <a:endParaRPr sz="2400" dirty="0">
              <a:latin typeface="Times New Roman"/>
              <a:cs typeface="Times New Roman"/>
            </a:endParaRPr>
          </a:p>
          <a:p>
            <a:pPr marL="355600" marR="132080" indent="-343535" algn="just">
              <a:lnSpc>
                <a:spcPct val="100000"/>
              </a:lnSpc>
              <a:spcBef>
                <a:spcPts val="5"/>
              </a:spcBef>
              <a:buClr>
                <a:srgbClr val="00C5BA"/>
              </a:buClr>
              <a:buFont typeface="Courier New"/>
              <a:buChar char="o"/>
              <a:tabLst>
                <a:tab pos="356235" algn="l"/>
              </a:tabLst>
            </a:pPr>
            <a:r>
              <a:rPr sz="2800" b="1" spc="-20" dirty="0">
                <a:solidFill>
                  <a:srgbClr val="FFFFFF"/>
                </a:solidFill>
                <a:latin typeface="Times New Roman"/>
                <a:cs typeface="Times New Roman"/>
              </a:rPr>
              <a:t>Totipotent</a:t>
            </a:r>
            <a:r>
              <a:rPr sz="2400" b="1" spc="-20" dirty="0">
                <a:solidFill>
                  <a:srgbClr val="FFFFFF"/>
                </a:solidFill>
                <a:latin typeface="Times New Roman"/>
                <a:cs typeface="Times New Roman"/>
              </a:rPr>
              <a:t> </a:t>
            </a:r>
            <a:r>
              <a:rPr sz="2400" dirty="0">
                <a:solidFill>
                  <a:srgbClr val="FFFFFF"/>
                </a:solidFill>
                <a:latin typeface="Arial"/>
                <a:cs typeface="Arial"/>
              </a:rPr>
              <a:t>- </a:t>
            </a:r>
            <a:r>
              <a:rPr sz="2400" dirty="0">
                <a:solidFill>
                  <a:srgbClr val="FFFFFF"/>
                </a:solidFill>
                <a:latin typeface="Times New Roman"/>
                <a:cs typeface="Times New Roman"/>
              </a:rPr>
              <a:t>the ability to </a:t>
            </a:r>
            <a:r>
              <a:rPr sz="2400" spc="-5" dirty="0">
                <a:solidFill>
                  <a:srgbClr val="FFFFFF"/>
                </a:solidFill>
                <a:latin typeface="Times New Roman"/>
                <a:cs typeface="Times New Roman"/>
              </a:rPr>
              <a:t>differentiate </a:t>
            </a:r>
            <a:r>
              <a:rPr sz="2400" dirty="0">
                <a:solidFill>
                  <a:srgbClr val="FFFFFF"/>
                </a:solidFill>
                <a:latin typeface="Times New Roman"/>
                <a:cs typeface="Times New Roman"/>
              </a:rPr>
              <a:t>into all </a:t>
            </a:r>
            <a:r>
              <a:rPr sz="2400" spc="-5" dirty="0">
                <a:solidFill>
                  <a:srgbClr val="FFFFFF"/>
                </a:solidFill>
                <a:latin typeface="Times New Roman"/>
                <a:cs typeface="Times New Roman"/>
              </a:rPr>
              <a:t>possible </a:t>
            </a:r>
            <a:r>
              <a:rPr sz="2400" dirty="0">
                <a:solidFill>
                  <a:srgbClr val="FFFFFF"/>
                </a:solidFill>
                <a:latin typeface="Times New Roman"/>
                <a:cs typeface="Times New Roman"/>
              </a:rPr>
              <a:t>cell types. Examples are the zygote </a:t>
            </a:r>
            <a:r>
              <a:rPr sz="2400" spc="-5" dirty="0">
                <a:solidFill>
                  <a:srgbClr val="FFFFFF"/>
                </a:solidFill>
                <a:latin typeface="Times New Roman"/>
                <a:cs typeface="Times New Roman"/>
              </a:rPr>
              <a:t>formed </a:t>
            </a:r>
            <a:r>
              <a:rPr sz="2400" dirty="0">
                <a:solidFill>
                  <a:srgbClr val="FFFFFF"/>
                </a:solidFill>
                <a:latin typeface="Times New Roman"/>
                <a:cs typeface="Times New Roman"/>
              </a:rPr>
              <a:t>at egg  fertilization and the </a:t>
            </a:r>
            <a:r>
              <a:rPr sz="2400" spc="-5" dirty="0">
                <a:solidFill>
                  <a:srgbClr val="FFFFFF"/>
                </a:solidFill>
                <a:latin typeface="Times New Roman"/>
                <a:cs typeface="Times New Roman"/>
              </a:rPr>
              <a:t>first few </a:t>
            </a:r>
            <a:endParaRPr lang="en-US" sz="2400" spc="-5" dirty="0" smtClean="0">
              <a:solidFill>
                <a:srgbClr val="FFFFFF"/>
              </a:solidFill>
              <a:latin typeface="Times New Roman"/>
              <a:cs typeface="Times New Roman"/>
            </a:endParaRPr>
          </a:p>
          <a:p>
            <a:pPr marL="355600" marR="132080" indent="-343535" algn="just">
              <a:lnSpc>
                <a:spcPct val="100000"/>
              </a:lnSpc>
              <a:spcBef>
                <a:spcPts val="5"/>
              </a:spcBef>
              <a:buClr>
                <a:srgbClr val="00C5BA"/>
              </a:buClr>
              <a:buFont typeface="Courier New"/>
              <a:buChar char="o"/>
              <a:tabLst>
                <a:tab pos="356235" algn="l"/>
              </a:tabLst>
            </a:pPr>
            <a:r>
              <a:rPr sz="2400" dirty="0" smtClean="0">
                <a:solidFill>
                  <a:srgbClr val="FFFFFF"/>
                </a:solidFill>
                <a:latin typeface="Times New Roman"/>
                <a:cs typeface="Times New Roman"/>
              </a:rPr>
              <a:t>cells </a:t>
            </a:r>
            <a:r>
              <a:rPr sz="2400" dirty="0">
                <a:solidFill>
                  <a:srgbClr val="FFFFFF"/>
                </a:solidFill>
                <a:latin typeface="Times New Roman"/>
                <a:cs typeface="Times New Roman"/>
              </a:rPr>
              <a:t>that result from the division of the</a:t>
            </a:r>
            <a:r>
              <a:rPr sz="2400" spc="-85" dirty="0">
                <a:solidFill>
                  <a:srgbClr val="FFFFFF"/>
                </a:solidFill>
                <a:latin typeface="Times New Roman"/>
                <a:cs typeface="Times New Roman"/>
              </a:rPr>
              <a:t> </a:t>
            </a:r>
            <a:r>
              <a:rPr sz="2400" dirty="0">
                <a:solidFill>
                  <a:srgbClr val="FFFFFF"/>
                </a:solidFill>
                <a:latin typeface="Times New Roman"/>
                <a:cs typeface="Times New Roman"/>
              </a:rPr>
              <a:t>zygote.</a:t>
            </a:r>
            <a:endParaRPr sz="2400" dirty="0">
              <a:latin typeface="Times New Roman"/>
              <a:cs typeface="Times New Roman"/>
            </a:endParaRPr>
          </a:p>
          <a:p>
            <a:pPr>
              <a:lnSpc>
                <a:spcPct val="100000"/>
              </a:lnSpc>
              <a:buClr>
                <a:srgbClr val="00C5BA"/>
              </a:buClr>
              <a:buFont typeface="Courier New"/>
              <a:buChar char="o"/>
            </a:pPr>
            <a:endParaRPr sz="2400" dirty="0">
              <a:latin typeface="Times New Roman"/>
              <a:cs typeface="Times New Roman"/>
            </a:endParaRPr>
          </a:p>
        </p:txBody>
      </p:sp>
      <p:pic>
        <p:nvPicPr>
          <p:cNvPr id="6" name="Picture 5" descr="download.jpg"/>
          <p:cNvPicPr>
            <a:picLocks noChangeAspect="1"/>
          </p:cNvPicPr>
          <p:nvPr/>
        </p:nvPicPr>
        <p:blipFill>
          <a:blip r:embed="rId3" cstate="print"/>
          <a:stretch>
            <a:fillRect/>
          </a:stretch>
        </p:blipFill>
        <p:spPr>
          <a:xfrm>
            <a:off x="7772400" y="5029199"/>
            <a:ext cx="4419600" cy="182880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85800"/>
            <a:ext cx="11201400" cy="4338161"/>
          </a:xfrm>
          <a:prstGeom prst="rect">
            <a:avLst/>
          </a:prstGeom>
        </p:spPr>
        <p:txBody>
          <a:bodyPr wrap="square">
            <a:spAutoFit/>
          </a:bodyPr>
          <a:lstStyle/>
          <a:p>
            <a:pPr>
              <a:lnSpc>
                <a:spcPct val="100000"/>
              </a:lnSpc>
              <a:spcBef>
                <a:spcPts val="25"/>
              </a:spcBef>
              <a:buClr>
                <a:srgbClr val="00C5BA"/>
              </a:buClr>
              <a:buFont typeface="Courier New"/>
              <a:buChar char="o"/>
            </a:pPr>
            <a:endParaRPr lang="en-US" dirty="0" smtClean="0">
              <a:latin typeface="Times New Roman"/>
              <a:cs typeface="Times New Roman"/>
            </a:endParaRPr>
          </a:p>
          <a:p>
            <a:pPr marL="355600" marR="97155" indent="-343535" algn="just">
              <a:lnSpc>
                <a:spcPct val="100000"/>
              </a:lnSpc>
              <a:buClr>
                <a:srgbClr val="00C5BA"/>
              </a:buClr>
              <a:buFont typeface="Courier New"/>
              <a:buChar char="o"/>
              <a:tabLst>
                <a:tab pos="356235" algn="l"/>
              </a:tabLst>
            </a:pPr>
            <a:r>
              <a:rPr lang="en-US" sz="2800" b="1" spc="-5" dirty="0" smtClean="0">
                <a:solidFill>
                  <a:srgbClr val="FFFFFF"/>
                </a:solidFill>
                <a:latin typeface="Times New Roman"/>
                <a:cs typeface="Times New Roman"/>
              </a:rPr>
              <a:t>Pluripotent</a:t>
            </a:r>
            <a:r>
              <a:rPr lang="en-US" sz="2400" b="1" spc="-5" dirty="0" smtClean="0">
                <a:solidFill>
                  <a:srgbClr val="FFFFFF"/>
                </a:solidFill>
                <a:latin typeface="Times New Roman"/>
                <a:cs typeface="Times New Roman"/>
              </a:rPr>
              <a:t> </a:t>
            </a:r>
            <a:r>
              <a:rPr lang="en-US" sz="2400" dirty="0" smtClean="0">
                <a:solidFill>
                  <a:srgbClr val="FFFFFF"/>
                </a:solidFill>
                <a:latin typeface="Arial"/>
                <a:cs typeface="Arial"/>
              </a:rPr>
              <a:t>- </a:t>
            </a:r>
            <a:r>
              <a:rPr lang="en-US" sz="2400" dirty="0" smtClean="0">
                <a:solidFill>
                  <a:srgbClr val="FFFFFF"/>
                </a:solidFill>
                <a:latin typeface="Times New Roman"/>
                <a:cs typeface="Times New Roman"/>
              </a:rPr>
              <a:t>the ability to </a:t>
            </a:r>
            <a:r>
              <a:rPr lang="en-US" sz="2400" spc="-5" dirty="0" smtClean="0">
                <a:solidFill>
                  <a:srgbClr val="FFFFFF"/>
                </a:solidFill>
                <a:latin typeface="Times New Roman"/>
                <a:cs typeface="Times New Roman"/>
              </a:rPr>
              <a:t>differentiate </a:t>
            </a:r>
            <a:r>
              <a:rPr lang="en-US" sz="2400" dirty="0" smtClean="0">
                <a:solidFill>
                  <a:srgbClr val="FFFFFF"/>
                </a:solidFill>
                <a:latin typeface="Times New Roman"/>
                <a:cs typeface="Times New Roman"/>
              </a:rPr>
              <a:t>into </a:t>
            </a:r>
          </a:p>
          <a:p>
            <a:pPr marL="355600" marR="97155" indent="-343535" algn="just">
              <a:lnSpc>
                <a:spcPct val="100000"/>
              </a:lnSpc>
              <a:buClr>
                <a:srgbClr val="00C5BA"/>
              </a:buClr>
              <a:tabLst>
                <a:tab pos="356235" algn="l"/>
              </a:tabLst>
            </a:pPr>
            <a:r>
              <a:rPr lang="en-US" sz="2400" spc="-5" dirty="0" smtClean="0">
                <a:solidFill>
                  <a:srgbClr val="FFFFFF"/>
                </a:solidFill>
                <a:latin typeface="Times New Roman"/>
                <a:cs typeface="Times New Roman"/>
              </a:rPr>
              <a:t>almost </a:t>
            </a:r>
            <a:r>
              <a:rPr lang="en-US" sz="2400" dirty="0" smtClean="0">
                <a:solidFill>
                  <a:srgbClr val="FFFFFF"/>
                </a:solidFill>
                <a:latin typeface="Times New Roman"/>
                <a:cs typeface="Times New Roman"/>
              </a:rPr>
              <a:t>all cell types. Examples include embryonic </a:t>
            </a:r>
          </a:p>
          <a:p>
            <a:pPr marL="355600" marR="97155" indent="-343535" algn="just">
              <a:lnSpc>
                <a:spcPct val="100000"/>
              </a:lnSpc>
              <a:buClr>
                <a:srgbClr val="00C5BA"/>
              </a:buClr>
              <a:tabLst>
                <a:tab pos="356235" algn="l"/>
              </a:tabLst>
            </a:pPr>
            <a:r>
              <a:rPr lang="en-US" sz="2400" dirty="0" smtClean="0">
                <a:solidFill>
                  <a:srgbClr val="FFFFFF"/>
                </a:solidFill>
                <a:latin typeface="Times New Roman"/>
                <a:cs typeface="Times New Roman"/>
              </a:rPr>
              <a:t>stem</a:t>
            </a:r>
            <a:r>
              <a:rPr lang="en-US" sz="2400" spc="-130" dirty="0" smtClean="0">
                <a:solidFill>
                  <a:srgbClr val="FFFFFF"/>
                </a:solidFill>
                <a:latin typeface="Times New Roman"/>
                <a:cs typeface="Times New Roman"/>
              </a:rPr>
              <a:t> </a:t>
            </a:r>
            <a:r>
              <a:rPr lang="en-US" sz="2400" dirty="0" smtClean="0">
                <a:solidFill>
                  <a:srgbClr val="FFFFFF"/>
                </a:solidFill>
                <a:latin typeface="Times New Roman"/>
                <a:cs typeface="Times New Roman"/>
              </a:rPr>
              <a:t>cells  and cells that are derived from the </a:t>
            </a:r>
            <a:r>
              <a:rPr lang="en-US" sz="2400" spc="-5" dirty="0" smtClean="0">
                <a:solidFill>
                  <a:srgbClr val="FFFFFF"/>
                </a:solidFill>
                <a:latin typeface="Times New Roman"/>
                <a:cs typeface="Times New Roman"/>
              </a:rPr>
              <a:t>mesoderm, </a:t>
            </a:r>
          </a:p>
          <a:p>
            <a:pPr marL="355600" marR="97155" indent="-343535" algn="just">
              <a:lnSpc>
                <a:spcPct val="100000"/>
              </a:lnSpc>
              <a:buClr>
                <a:srgbClr val="00C5BA"/>
              </a:buClr>
              <a:tabLst>
                <a:tab pos="356235" algn="l"/>
              </a:tabLst>
            </a:pPr>
            <a:r>
              <a:rPr lang="en-US" sz="2400" spc="-5" dirty="0" smtClean="0">
                <a:solidFill>
                  <a:srgbClr val="FFFFFF"/>
                </a:solidFill>
                <a:latin typeface="Times New Roman"/>
                <a:cs typeface="Times New Roman"/>
              </a:rPr>
              <a:t>endoderm, </a:t>
            </a:r>
            <a:r>
              <a:rPr lang="en-US" sz="2400" dirty="0" smtClean="0">
                <a:solidFill>
                  <a:srgbClr val="FFFFFF"/>
                </a:solidFill>
                <a:latin typeface="Times New Roman"/>
                <a:cs typeface="Times New Roman"/>
              </a:rPr>
              <a:t>and ectoderm germ layers that are </a:t>
            </a:r>
            <a:r>
              <a:rPr lang="en-US" sz="2400" spc="-5" dirty="0" smtClean="0">
                <a:solidFill>
                  <a:srgbClr val="FFFFFF"/>
                </a:solidFill>
                <a:latin typeface="Times New Roman"/>
                <a:cs typeface="Times New Roman"/>
              </a:rPr>
              <a:t>formed </a:t>
            </a:r>
            <a:r>
              <a:rPr lang="en-US" sz="2400" dirty="0" smtClean="0">
                <a:solidFill>
                  <a:srgbClr val="FFFFFF"/>
                </a:solidFill>
                <a:latin typeface="Times New Roman"/>
                <a:cs typeface="Times New Roman"/>
              </a:rPr>
              <a:t>in the  beginning stages of embryonic stem cell</a:t>
            </a:r>
            <a:r>
              <a:rPr lang="en-US" sz="2400" spc="-60" dirty="0" smtClean="0">
                <a:solidFill>
                  <a:srgbClr val="FFFFFF"/>
                </a:solidFill>
                <a:latin typeface="Times New Roman"/>
                <a:cs typeface="Times New Roman"/>
              </a:rPr>
              <a:t> </a:t>
            </a:r>
            <a:r>
              <a:rPr lang="en-US" sz="2400" dirty="0" smtClean="0">
                <a:solidFill>
                  <a:srgbClr val="FFFFFF"/>
                </a:solidFill>
                <a:latin typeface="Times New Roman"/>
                <a:cs typeface="Times New Roman"/>
              </a:rPr>
              <a:t>differentiation</a:t>
            </a:r>
          </a:p>
          <a:p>
            <a:pPr marL="355600" marR="97155" indent="-343535" algn="just">
              <a:lnSpc>
                <a:spcPct val="100000"/>
              </a:lnSpc>
              <a:buClr>
                <a:srgbClr val="00C5BA"/>
              </a:buClr>
              <a:tabLst>
                <a:tab pos="356235" algn="l"/>
              </a:tabLst>
            </a:pPr>
            <a:endParaRPr lang="en-US" sz="2400" dirty="0" smtClean="0">
              <a:solidFill>
                <a:srgbClr val="FFFFFF"/>
              </a:solidFill>
              <a:latin typeface="Times New Roman"/>
              <a:cs typeface="Times New Roman"/>
            </a:endParaRPr>
          </a:p>
          <a:p>
            <a:pPr>
              <a:lnSpc>
                <a:spcPct val="100000"/>
              </a:lnSpc>
              <a:spcBef>
                <a:spcPts val="30"/>
              </a:spcBef>
              <a:buClr>
                <a:srgbClr val="00C5BA"/>
              </a:buClr>
            </a:pPr>
            <a:endParaRPr lang="en-US" sz="2400" dirty="0" smtClean="0">
              <a:latin typeface="Times New Roman"/>
              <a:cs typeface="Times New Roman"/>
            </a:endParaRPr>
          </a:p>
          <a:p>
            <a:pPr marL="355600" indent="-343535">
              <a:lnSpc>
                <a:spcPct val="100000"/>
              </a:lnSpc>
              <a:buClr>
                <a:srgbClr val="00C5BA"/>
              </a:buClr>
              <a:buFont typeface="Courier New"/>
              <a:buChar char="o"/>
              <a:tabLst>
                <a:tab pos="355600" algn="l"/>
                <a:tab pos="356235" algn="l"/>
              </a:tabLst>
            </a:pPr>
            <a:r>
              <a:rPr lang="en-US" sz="2800" b="1" dirty="0" err="1" smtClean="0">
                <a:solidFill>
                  <a:srgbClr val="FFFFFF"/>
                </a:solidFill>
                <a:latin typeface="Times New Roman"/>
                <a:cs typeface="Times New Roman"/>
              </a:rPr>
              <a:t>Multipotent</a:t>
            </a:r>
            <a:r>
              <a:rPr lang="en-US" sz="2400" b="1" dirty="0" smtClean="0">
                <a:solidFill>
                  <a:srgbClr val="FFFFFF"/>
                </a:solidFill>
                <a:latin typeface="Times New Roman"/>
                <a:cs typeface="Times New Roman"/>
              </a:rPr>
              <a:t> </a:t>
            </a:r>
            <a:r>
              <a:rPr lang="en-US" sz="2400" dirty="0" smtClean="0">
                <a:solidFill>
                  <a:srgbClr val="FFFFFF"/>
                </a:solidFill>
                <a:latin typeface="Arial"/>
                <a:cs typeface="Arial"/>
              </a:rPr>
              <a:t>- </a:t>
            </a:r>
            <a:r>
              <a:rPr lang="en-US" sz="2400" dirty="0" smtClean="0">
                <a:solidFill>
                  <a:srgbClr val="FFFFFF"/>
                </a:solidFill>
                <a:latin typeface="Times New Roman"/>
                <a:cs typeface="Times New Roman"/>
              </a:rPr>
              <a:t>the ability to </a:t>
            </a:r>
            <a:r>
              <a:rPr lang="en-US" sz="2400" spc="-5" dirty="0" smtClean="0">
                <a:solidFill>
                  <a:srgbClr val="FFFFFF"/>
                </a:solidFill>
                <a:latin typeface="Times New Roman"/>
                <a:cs typeface="Times New Roman"/>
              </a:rPr>
              <a:t>differentiate </a:t>
            </a:r>
            <a:r>
              <a:rPr lang="en-US" sz="2400" dirty="0" smtClean="0">
                <a:solidFill>
                  <a:srgbClr val="FFFFFF"/>
                </a:solidFill>
                <a:latin typeface="Times New Roman"/>
                <a:cs typeface="Times New Roman"/>
              </a:rPr>
              <a:t>into a closely related family of cells. Examples include adult</a:t>
            </a:r>
            <a:r>
              <a:rPr lang="en-US" sz="2400" spc="-220" dirty="0" smtClean="0">
                <a:solidFill>
                  <a:srgbClr val="FFFFFF"/>
                </a:solidFill>
                <a:latin typeface="Times New Roman"/>
                <a:cs typeface="Times New Roman"/>
              </a:rPr>
              <a:t> </a:t>
            </a:r>
            <a:r>
              <a:rPr lang="en-US" sz="2400" dirty="0" smtClean="0">
                <a:solidFill>
                  <a:srgbClr val="FFFFFF"/>
                </a:solidFill>
                <a:latin typeface="Times New Roman"/>
                <a:cs typeface="Times New Roman"/>
              </a:rPr>
              <a:t>stem</a:t>
            </a:r>
            <a:endParaRPr lang="en-US" sz="2400" dirty="0" smtClean="0">
              <a:latin typeface="Times New Roman"/>
              <a:cs typeface="Times New Roman"/>
            </a:endParaRPr>
          </a:p>
          <a:p>
            <a:pPr marL="355600">
              <a:lnSpc>
                <a:spcPct val="100000"/>
              </a:lnSpc>
            </a:pPr>
            <a:r>
              <a:rPr lang="en-US" sz="2400" dirty="0" smtClean="0">
                <a:solidFill>
                  <a:srgbClr val="FFFFFF"/>
                </a:solidFill>
                <a:latin typeface="Times New Roman"/>
                <a:cs typeface="Times New Roman"/>
              </a:rPr>
              <a:t>cells that can </a:t>
            </a:r>
            <a:r>
              <a:rPr lang="en-US" sz="2400" spc="-5" dirty="0" smtClean="0">
                <a:solidFill>
                  <a:srgbClr val="FFFFFF"/>
                </a:solidFill>
                <a:latin typeface="Times New Roman"/>
                <a:cs typeface="Times New Roman"/>
              </a:rPr>
              <a:t>become </a:t>
            </a:r>
            <a:r>
              <a:rPr lang="en-US" sz="2400" dirty="0" smtClean="0">
                <a:solidFill>
                  <a:srgbClr val="FFFFFF"/>
                </a:solidFill>
                <a:latin typeface="Times New Roman"/>
                <a:cs typeface="Times New Roman"/>
              </a:rPr>
              <a:t>red and </a:t>
            </a:r>
            <a:r>
              <a:rPr lang="en-US" sz="2400" spc="-5" dirty="0" smtClean="0">
                <a:solidFill>
                  <a:srgbClr val="FFFFFF"/>
                </a:solidFill>
                <a:latin typeface="Times New Roman"/>
                <a:cs typeface="Times New Roman"/>
              </a:rPr>
              <a:t>white </a:t>
            </a:r>
            <a:r>
              <a:rPr lang="en-US" sz="2400" dirty="0" smtClean="0">
                <a:solidFill>
                  <a:srgbClr val="FFFFFF"/>
                </a:solidFill>
                <a:latin typeface="Times New Roman"/>
                <a:cs typeface="Times New Roman"/>
              </a:rPr>
              <a:t>blood cells or</a:t>
            </a:r>
            <a:r>
              <a:rPr lang="en-US" sz="2400" spc="-60" dirty="0" smtClean="0">
                <a:solidFill>
                  <a:srgbClr val="FFFFFF"/>
                </a:solidFill>
                <a:latin typeface="Times New Roman"/>
                <a:cs typeface="Times New Roman"/>
              </a:rPr>
              <a:t> </a:t>
            </a:r>
            <a:r>
              <a:rPr lang="en-US" sz="2400" dirty="0" smtClean="0">
                <a:solidFill>
                  <a:srgbClr val="FFFFFF"/>
                </a:solidFill>
                <a:latin typeface="Times New Roman"/>
                <a:cs typeface="Times New Roman"/>
              </a:rPr>
              <a:t>platelets</a:t>
            </a:r>
            <a:r>
              <a:rPr lang="en-US" dirty="0" smtClean="0">
                <a:solidFill>
                  <a:srgbClr val="FFFFFF"/>
                </a:solidFill>
                <a:latin typeface="Times New Roman"/>
                <a:cs typeface="Times New Roman"/>
              </a:rPr>
              <a:t>.</a:t>
            </a:r>
            <a:endParaRPr lang="en-US" dirty="0">
              <a:latin typeface="Times New Roman"/>
              <a:cs typeface="Times New Roman"/>
            </a:endParaRPr>
          </a:p>
        </p:txBody>
      </p:sp>
      <p:pic>
        <p:nvPicPr>
          <p:cNvPr id="3" name="Picture 2" descr="a-laboratory-manual-and-text-book-of-embryology-embryology-yolk-cavity-fig-17diagrams-showing-the-blastulae-a-of-amphioxus-b-of-frog-and-c-of-chick-d-blastodermic-vesicle-of-mammal-in-primates-but-one-stage-in-segmentat.jpg"/>
          <p:cNvPicPr>
            <a:picLocks noChangeAspect="1"/>
          </p:cNvPicPr>
          <p:nvPr/>
        </p:nvPicPr>
        <p:blipFill>
          <a:blip r:embed="rId2" cstate="print"/>
          <a:stretch>
            <a:fillRect/>
          </a:stretch>
        </p:blipFill>
        <p:spPr>
          <a:xfrm>
            <a:off x="7924800" y="0"/>
            <a:ext cx="4267200" cy="2209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7219" y="1143000"/>
            <a:ext cx="10067925" cy="2954014"/>
          </a:xfrm>
          <a:prstGeom prst="rect">
            <a:avLst/>
          </a:prstGeom>
        </p:spPr>
        <p:txBody>
          <a:bodyPr vert="horz" wrap="square" lIns="0" tIns="27305" rIns="0" bIns="0" rtlCol="0">
            <a:spAutoFit/>
          </a:bodyPr>
          <a:lstStyle/>
          <a:p>
            <a:pPr marL="469900" marR="54610" indent="-457834">
              <a:lnSpc>
                <a:spcPts val="3350"/>
              </a:lnSpc>
              <a:spcBef>
                <a:spcPts val="215"/>
              </a:spcBef>
              <a:buFont typeface="Courier New"/>
              <a:buChar char="o"/>
              <a:tabLst>
                <a:tab pos="470534" algn="l"/>
              </a:tabLst>
            </a:pPr>
            <a:r>
              <a:rPr sz="2800" b="1" spc="-5" dirty="0">
                <a:solidFill>
                  <a:srgbClr val="FFFFFF"/>
                </a:solidFill>
                <a:latin typeface="Times New Roman"/>
                <a:cs typeface="Times New Roman"/>
              </a:rPr>
              <a:t>Oligopotent </a:t>
            </a:r>
            <a:r>
              <a:rPr sz="2800" b="1" spc="-5" dirty="0">
                <a:solidFill>
                  <a:srgbClr val="FFFFFF"/>
                </a:solidFill>
                <a:latin typeface="Arial"/>
                <a:cs typeface="Arial"/>
              </a:rPr>
              <a:t>- </a:t>
            </a:r>
            <a:r>
              <a:rPr sz="2400" dirty="0">
                <a:solidFill>
                  <a:srgbClr val="FFFFFF"/>
                </a:solidFill>
                <a:latin typeface="Times New Roman"/>
                <a:cs typeface="Times New Roman"/>
              </a:rPr>
              <a:t>the </a:t>
            </a:r>
            <a:r>
              <a:rPr sz="2400" spc="-5" dirty="0">
                <a:solidFill>
                  <a:srgbClr val="FFFFFF"/>
                </a:solidFill>
                <a:latin typeface="Times New Roman"/>
                <a:cs typeface="Times New Roman"/>
              </a:rPr>
              <a:t>ability to differentiate into a few cells. Examples  </a:t>
            </a:r>
            <a:r>
              <a:rPr sz="2400" dirty="0">
                <a:solidFill>
                  <a:srgbClr val="FFFFFF"/>
                </a:solidFill>
                <a:latin typeface="Times New Roman"/>
                <a:cs typeface="Times New Roman"/>
              </a:rPr>
              <a:t>include (adult) </a:t>
            </a:r>
            <a:r>
              <a:rPr sz="2400" spc="-5" dirty="0">
                <a:solidFill>
                  <a:srgbClr val="FFFFFF"/>
                </a:solidFill>
                <a:latin typeface="Times New Roman"/>
                <a:cs typeface="Times New Roman"/>
              </a:rPr>
              <a:t>lymphoid or myeloid stem</a:t>
            </a:r>
            <a:r>
              <a:rPr sz="2400" spc="-45" dirty="0">
                <a:solidFill>
                  <a:srgbClr val="FFFFFF"/>
                </a:solidFill>
                <a:latin typeface="Times New Roman"/>
                <a:cs typeface="Times New Roman"/>
              </a:rPr>
              <a:t> </a:t>
            </a:r>
            <a:r>
              <a:rPr sz="2400" spc="-5" dirty="0">
                <a:solidFill>
                  <a:srgbClr val="FFFFFF"/>
                </a:solidFill>
                <a:latin typeface="Times New Roman"/>
                <a:cs typeface="Times New Roman"/>
              </a:rPr>
              <a:t>cells.</a:t>
            </a:r>
            <a:endParaRPr sz="2400" dirty="0">
              <a:latin typeface="Times New Roman"/>
              <a:cs typeface="Times New Roman"/>
            </a:endParaRPr>
          </a:p>
          <a:p>
            <a:pPr>
              <a:lnSpc>
                <a:spcPct val="100000"/>
              </a:lnSpc>
              <a:buClr>
                <a:srgbClr val="FFFFFF"/>
              </a:buClr>
              <a:buFont typeface="Courier New"/>
              <a:buChar char="o"/>
            </a:pPr>
            <a:endParaRPr sz="3100" dirty="0">
              <a:latin typeface="Times New Roman"/>
              <a:cs typeface="Times New Roman"/>
            </a:endParaRPr>
          </a:p>
          <a:p>
            <a:pPr>
              <a:lnSpc>
                <a:spcPct val="100000"/>
              </a:lnSpc>
              <a:spcBef>
                <a:spcPts val="10"/>
              </a:spcBef>
              <a:buClr>
                <a:srgbClr val="FFFFFF"/>
              </a:buClr>
              <a:buFont typeface="Courier New"/>
              <a:buChar char="o"/>
            </a:pPr>
            <a:endParaRPr sz="2650" dirty="0">
              <a:latin typeface="Times New Roman"/>
              <a:cs typeface="Times New Roman"/>
            </a:endParaRPr>
          </a:p>
          <a:p>
            <a:pPr marL="469900" marR="5080" indent="-457834">
              <a:lnSpc>
                <a:spcPct val="99900"/>
              </a:lnSpc>
              <a:spcBef>
                <a:spcPts val="5"/>
              </a:spcBef>
              <a:buFont typeface="Courier New"/>
              <a:buChar char="o"/>
              <a:tabLst>
                <a:tab pos="470534" algn="l"/>
              </a:tabLst>
            </a:pPr>
            <a:r>
              <a:rPr sz="2800" b="1" spc="-5" dirty="0">
                <a:solidFill>
                  <a:srgbClr val="FFFFFF"/>
                </a:solidFill>
                <a:latin typeface="Times New Roman"/>
                <a:cs typeface="Times New Roman"/>
              </a:rPr>
              <a:t>Unipotent </a:t>
            </a:r>
            <a:r>
              <a:rPr sz="2800" spc="-5" dirty="0">
                <a:solidFill>
                  <a:srgbClr val="FFFFFF"/>
                </a:solidFill>
                <a:latin typeface="Arial"/>
                <a:cs typeface="Arial"/>
              </a:rPr>
              <a:t>- </a:t>
            </a:r>
            <a:r>
              <a:rPr sz="2400" dirty="0">
                <a:solidFill>
                  <a:srgbClr val="FFFFFF"/>
                </a:solidFill>
                <a:latin typeface="Times New Roman"/>
                <a:cs typeface="Times New Roman"/>
              </a:rPr>
              <a:t>the </a:t>
            </a:r>
            <a:r>
              <a:rPr sz="2400" spc="-5" dirty="0">
                <a:solidFill>
                  <a:srgbClr val="FFFFFF"/>
                </a:solidFill>
                <a:latin typeface="Times New Roman"/>
                <a:cs typeface="Times New Roman"/>
              </a:rPr>
              <a:t>ability to only produce cells of their own type, but  have the property of self</a:t>
            </a:r>
            <a:r>
              <a:rPr sz="2400" spc="-5" dirty="0">
                <a:solidFill>
                  <a:srgbClr val="FFFFFF"/>
                </a:solidFill>
                <a:latin typeface="Arial"/>
                <a:cs typeface="Arial"/>
              </a:rPr>
              <a:t>-</a:t>
            </a:r>
            <a:r>
              <a:rPr sz="2400" spc="-5" dirty="0">
                <a:solidFill>
                  <a:srgbClr val="FFFFFF"/>
                </a:solidFill>
                <a:latin typeface="Times New Roman"/>
                <a:cs typeface="Times New Roman"/>
              </a:rPr>
              <a:t>renewal required to be labeled a stem cell.  Examples include (adult) muscle stem</a:t>
            </a:r>
            <a:r>
              <a:rPr sz="2400" spc="-25" dirty="0">
                <a:solidFill>
                  <a:srgbClr val="FFFFFF"/>
                </a:solidFill>
                <a:latin typeface="Times New Roman"/>
                <a:cs typeface="Times New Roman"/>
              </a:rPr>
              <a:t> </a:t>
            </a:r>
            <a:r>
              <a:rPr sz="2400" spc="-10" dirty="0">
                <a:solidFill>
                  <a:srgbClr val="FFFFFF"/>
                </a:solidFill>
                <a:latin typeface="Times New Roman"/>
                <a:cs typeface="Times New Roman"/>
              </a:rPr>
              <a:t>cell</a:t>
            </a:r>
            <a:endParaRPr sz="2400" dirty="0">
              <a:latin typeface="Times New Roman"/>
              <a:cs typeface="Times New Roma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F8F8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TotalTime>
  <Words>1662</Words>
  <Application>Microsoft Office PowerPoint</Application>
  <PresentationFormat>Custom</PresentationFormat>
  <Paragraphs>228</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Times New Roman</vt:lpstr>
      <vt:lpstr>Wingdings 2</vt:lpstr>
      <vt:lpstr>Courier New</vt:lpstr>
      <vt:lpstr>Garamond</vt:lpstr>
      <vt:lpstr>Office Theme</vt:lpstr>
      <vt:lpstr>Slide 1</vt:lpstr>
      <vt:lpstr>History</vt:lpstr>
      <vt:lpstr>Definition</vt:lpstr>
      <vt:lpstr>Slide 4</vt:lpstr>
      <vt:lpstr>Why are they important?</vt:lpstr>
      <vt:lpstr>Slide 6</vt:lpstr>
      <vt:lpstr>Potency</vt:lpstr>
      <vt:lpstr>Slide 8</vt:lpstr>
      <vt:lpstr>Slide 9</vt:lpstr>
      <vt:lpstr>TYPES</vt:lpstr>
      <vt:lpstr>EMBRYONIC STEM CELLS</vt:lpstr>
      <vt:lpstr>Slide 12</vt:lpstr>
      <vt:lpstr>Slide 13</vt:lpstr>
      <vt:lpstr>Slide 14</vt:lpstr>
      <vt:lpstr>Advantages</vt:lpstr>
      <vt:lpstr>ADULT STEM CELLS</vt:lpstr>
      <vt:lpstr>DIFFERENTIATION</vt:lpstr>
      <vt:lpstr>Slide 18</vt:lpstr>
      <vt:lpstr>IDENTIFICATION</vt:lpstr>
      <vt:lpstr>ADVANTAGE</vt:lpstr>
      <vt:lpstr>INDUCED PLURIPOTENT STEM CELLS</vt:lpstr>
      <vt:lpstr>Slide 22</vt:lpstr>
      <vt:lpstr>Slide 23</vt:lpstr>
      <vt:lpstr>Signals to Stem Cells</vt:lpstr>
      <vt:lpstr>Embryonic stem cells in the dish:  How do we culture ES cells?</vt:lpstr>
      <vt:lpstr>Slide 26</vt:lpstr>
      <vt:lpstr>Culture methods</vt:lpstr>
      <vt:lpstr>Slide 28</vt:lpstr>
      <vt:lpstr>Slide 29</vt:lpstr>
      <vt:lpstr>Slide 30</vt:lpstr>
      <vt:lpstr>Fluorescent imaging of embryonic  stem cell colonies.</vt:lpstr>
      <vt:lpstr>Applications</vt:lpstr>
      <vt:lpstr>Slide 33</vt:lpstr>
      <vt:lpstr>Slide 34</vt:lpstr>
      <vt:lpstr>Leukemia and cancer</vt:lpstr>
      <vt:lpstr>Slide 36</vt:lpstr>
      <vt:lpstr>Type 1 diabetes</vt:lpstr>
      <vt:lpstr>Stem cells in adult brains:</vt:lpstr>
      <vt:lpstr>STEM CELL THERAPY</vt:lpstr>
      <vt:lpstr>Currently using technologies</vt:lpstr>
      <vt:lpstr>Slide 41</vt:lpstr>
      <vt:lpstr>Umbilical cord blood stem cell transplant</vt:lpstr>
      <vt:lpstr>Potential treatable aspects</vt:lpstr>
      <vt:lpstr>CONCLUSION</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Hp</cp:lastModifiedBy>
  <cp:revision>7</cp:revision>
  <dcterms:created xsi:type="dcterms:W3CDTF">2020-03-23T04:51:16Z</dcterms:created>
  <dcterms:modified xsi:type="dcterms:W3CDTF">2020-04-12T16:11:02Z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2017-10-15T00:00:00Z</vt:filetime>
  </property>
  <property fmtid="{D5CDD505-2E9C-101B-9397-08002B2CF9AE}" pid="3" name="Creator">
    <vt:lpwstr>Microsoft® PowerPoint® 2013</vt:lpwstr>
  </property>
  <property fmtid="{D5CDD505-2E9C-101B-9397-08002B2CF9AE}" pid="4" name="LastSaved">
    <vt:filetime>2020-03-23T00:00:00Z</vt:filetime>
  </property>
</Properties>
</file>