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7" r:id="rId2"/>
    <p:sldId id="326" r:id="rId3"/>
    <p:sldId id="275" r:id="rId4"/>
    <p:sldId id="291" r:id="rId5"/>
    <p:sldId id="276" r:id="rId6"/>
    <p:sldId id="281" r:id="rId7"/>
    <p:sldId id="293" r:id="rId8"/>
    <p:sldId id="294" r:id="rId9"/>
    <p:sldId id="282" r:id="rId10"/>
    <p:sldId id="289" r:id="rId11"/>
    <p:sldId id="290" r:id="rId12"/>
    <p:sldId id="285" r:id="rId13"/>
    <p:sldId id="295" r:id="rId14"/>
    <p:sldId id="296" r:id="rId15"/>
    <p:sldId id="286" r:id="rId16"/>
    <p:sldId id="297" r:id="rId17"/>
    <p:sldId id="288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Introduction to Animal Husbandry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Broiler and Layer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57200"/>
            <a:ext cx="10972800" cy="6400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 body contains about 70% water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 should be free from any kind of contaminations 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 should not be salty because salty water may cause salt poisoning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Provide two chick founts for every 100 chicks at the start of the brooding period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Later each broiler should have 0.75 inch (2 cm) of drinker space when troughs are used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Provide 20% less drinking space/bird when circular pans are used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Provide 1 gallon water for 25-30 broilers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57200"/>
            <a:ext cx="1097280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Chick Fount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C:\Users\Dr Shoukat\Desktop\lg 2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171" y="1489167"/>
            <a:ext cx="4180115" cy="4310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15921"/>
            <a:ext cx="10972800" cy="48853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Objectives of Ventilation</a:t>
            </a:r>
          </a:p>
          <a:p>
            <a:r>
              <a:rPr lang="en-US" sz="3200" dirty="0"/>
              <a:t>• The provision of oxygen to meet the birds metabolic demand.</a:t>
            </a:r>
          </a:p>
          <a:p>
            <a:r>
              <a:rPr lang="en-US" sz="3200" dirty="0"/>
              <a:t>• The control of relative humidity.</a:t>
            </a:r>
          </a:p>
          <a:p>
            <a:r>
              <a:rPr lang="en-US" sz="3200" dirty="0"/>
              <a:t>• The maintenance of good litter conditions.</a:t>
            </a:r>
          </a:p>
          <a:p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system should be independent of any temperature control </a:t>
            </a:r>
            <a:r>
              <a:rPr lang="en-US" sz="3200" dirty="0" smtClean="0"/>
              <a:t>system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10972800" cy="6244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Management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24 hours light should be provided for first two days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Only day light for the rest of their production period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Benefits </a:t>
            </a:r>
            <a:r>
              <a:rPr lang="en-US" sz="3200" dirty="0">
                <a:solidFill>
                  <a:srgbClr val="FF0000"/>
                </a:solidFill>
              </a:rPr>
              <a:t>of </a:t>
            </a:r>
            <a:r>
              <a:rPr lang="en-US" sz="3200" dirty="0" smtClean="0">
                <a:solidFill>
                  <a:srgbClr val="FF0000"/>
                </a:solidFill>
              </a:rPr>
              <a:t>light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period of darkness is a natural requirement for all animals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Energy is conserved during resting, leading to an improvement in feed conversion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Mortality is reduced, and skeletal defects are reduced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Bird uniformity is improved.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Growth rate can be equal to or better than that of birds reared on continuous light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929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10972800" cy="6244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Diseases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Omphalitis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Pullorum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New castle disease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Hyderopericardium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Coccidiosis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the major diseases of broiler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Vaccination and Disease Control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1998616"/>
            <a:ext cx="11382103" cy="447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Vaccinate the birds according to the vaccination schedule against the prevailing disease in the area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Schedule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                 Vaccination                           	Method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 days	         New Castle Disease         	Eye Drops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10-14		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	Eye Drops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16-17		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Hydroparicardium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1/2 CC I/M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22-25	         New Castle Disease	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Drinking water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30-32	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	Drinking water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8454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Catching Guidelines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1493950"/>
            <a:ext cx="11382103" cy="4983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Feed withdrawal should take place 8-12 hours </a:t>
            </a:r>
            <a:r>
              <a:rPr lang="en-US" sz="3200" dirty="0" smtClean="0"/>
              <a:t>before catching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Water must be available until the start of </a:t>
            </a:r>
            <a:r>
              <a:rPr lang="en-US" sz="3200" dirty="0" smtClean="0"/>
              <a:t>catching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Lighting should be dimmed at the time of </a:t>
            </a:r>
            <a:r>
              <a:rPr lang="en-US" sz="3200" dirty="0" smtClean="0"/>
              <a:t>catching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Remove or raise all equipment that may interfere with the catch crew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When processing schedules allow, catching birds at night is </a:t>
            </a:r>
            <a:r>
              <a:rPr lang="en-US" sz="3200" dirty="0" smtClean="0"/>
              <a:t>recommended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Careful management of the ventilation system </a:t>
            </a:r>
            <a:endParaRPr lang="en-US" sz="32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If there is time between loads, turn up the lights, replace the water 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6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Record Keeping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90688"/>
            <a:ext cx="10972800" cy="44354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During rearing following records should be kept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Line and source of chicken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Vaccination, medication and supplementation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Feeding program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consumption by days, weeks and during whole rearing period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Body weight by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Mortality by days and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Culls (Harvesting of birds to market)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315" y="2575775"/>
            <a:ext cx="870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Layer Management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91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429555"/>
            <a:ext cx="10515600" cy="5280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Birds that are raised for table eggs are known as layers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three phases of layers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Brooding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Rearing / Growing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Laying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Commercial </a:t>
            </a:r>
            <a:r>
              <a:rPr lang="en-US" sz="2800" dirty="0"/>
              <a:t>White Leghorn-type hybrids produce white shelled </a:t>
            </a:r>
            <a:r>
              <a:rPr lang="en-US" sz="2800" dirty="0" smtClean="0"/>
              <a:t>eggs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roduction </a:t>
            </a:r>
            <a:r>
              <a:rPr lang="en-US" sz="2800" dirty="0"/>
              <a:t>of Rhode Island Red or Sex-linked hybrids will produce large brown shelled eggs </a:t>
            </a:r>
            <a:endParaRPr lang="en-US" sz="28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also produce sufficient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quantity of meat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590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Broiler Management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88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Commercial Layers 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Leghorn</a:t>
            </a:r>
          </a:p>
          <a:p>
            <a:r>
              <a:rPr lang="en-US" dirty="0" err="1" smtClean="0"/>
              <a:t>Lohmann</a:t>
            </a:r>
            <a:r>
              <a:rPr lang="en-US" dirty="0" smtClean="0"/>
              <a:t> Selected Leghorn (LSL)</a:t>
            </a:r>
          </a:p>
          <a:p>
            <a:r>
              <a:rPr lang="en-US" dirty="0" err="1" smtClean="0"/>
              <a:t>Bowans</a:t>
            </a:r>
            <a:endParaRPr lang="en-US" dirty="0" smtClean="0"/>
          </a:p>
          <a:p>
            <a:r>
              <a:rPr lang="en-US" dirty="0" smtClean="0"/>
              <a:t>Babcock</a:t>
            </a:r>
          </a:p>
          <a:p>
            <a:r>
              <a:rPr lang="en-US" dirty="0" err="1" smtClean="0"/>
              <a:t>Hyline</a:t>
            </a:r>
            <a:endParaRPr lang="en-US" dirty="0" smtClean="0"/>
          </a:p>
          <a:p>
            <a:r>
              <a:rPr lang="en-US" dirty="0" smtClean="0"/>
              <a:t>Nick chick</a:t>
            </a:r>
          </a:p>
          <a:p>
            <a:r>
              <a:rPr lang="en-US" dirty="0" err="1" smtClean="0"/>
              <a:t>Dekalb</a:t>
            </a:r>
            <a:endParaRPr lang="en-US" dirty="0" smtClean="0"/>
          </a:p>
          <a:p>
            <a:r>
              <a:rPr lang="en-US" dirty="0" err="1" smtClean="0"/>
              <a:t>Hy</a:t>
            </a:r>
            <a:r>
              <a:rPr lang="en-US" dirty="0" smtClean="0"/>
              <a:t>-line W-36</a:t>
            </a:r>
          </a:p>
          <a:p>
            <a:r>
              <a:rPr lang="en-US" dirty="0" err="1" smtClean="0"/>
              <a:t>Hy</a:t>
            </a:r>
            <a:r>
              <a:rPr lang="en-US" dirty="0" smtClean="0"/>
              <a:t>-line W-98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81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growing or rearing period is about 8-20 weeks of age in case of laying strain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Laying cycle is about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52 weeks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Poor quality pullets at maturity will always perform below breed’s standard of egg production, egg quality, feed conversion and size of egg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Housing Management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birds are left in the brooding until they are 10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they are moved to growing house till the completion of  laying period this reduce the stress on the birds and reduce the chances of disease out break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There is three type of housing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(Brooding)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(Rearing) + (Laying) 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(Brooding) + (Rearing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Laying)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(Brooding and Rearing) + (laying house)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Litter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4758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about 3 inches in summer and 5 inches in winter months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Remove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wet litter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endParaRPr lang="en-US" sz="2800" dirty="0" smtClean="0"/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dirty="0" smtClean="0"/>
              <a:t>During </a:t>
            </a:r>
            <a:r>
              <a:rPr lang="en-US" sz="2800" dirty="0"/>
              <a:t>laying phase, old litter should be covered with a thin layer of new litter after each 3</a:t>
            </a:r>
            <a:r>
              <a:rPr lang="en-US" sz="2800" baseline="30000" dirty="0"/>
              <a:t>rd</a:t>
            </a:r>
            <a:r>
              <a:rPr lang="en-US" sz="2800" dirty="0"/>
              <a:t> months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Nutrition Requirement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90688"/>
            <a:ext cx="10972800" cy="47101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Protein requirement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brooding, growing  and laying phases are  18, 16 and 17%, respectively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Energy should be 2970 Kcal/Kg in growing ration from 6-14 weeks but it should be reduced after 14 weeks to 2750 Kcal/Kg of ration to control or regulate body fat deposit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Exceeding fat, pullets usually suffer from an increased rate of prolapse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Insufficient energy consumption will result in poor laying house performance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7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1000"/>
            <a:ext cx="10972800" cy="1295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Feeder Space (8-20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wks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/>
              <a:t>Only fill trough feeder 1/3 to 1/2 full in order to minimize feed wastage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940044"/>
              </p:ext>
            </p:extLst>
          </p:nvPr>
        </p:nvGraphicFramePr>
        <p:xfrm>
          <a:off x="1184372" y="2515675"/>
          <a:ext cx="10792980" cy="383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341"/>
                <a:gridCol w="5035639"/>
              </a:tblGrid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Strains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Space requirement inch/bird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Mini leghorn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Leghorn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Medium size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2777" y="365125"/>
            <a:ext cx="10175966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Drinking Space for Growing Pullets (8-20 Weeks)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972740"/>
              </p:ext>
            </p:extLst>
          </p:nvPr>
        </p:nvGraphicFramePr>
        <p:xfrm>
          <a:off x="1107450" y="1963611"/>
          <a:ext cx="107899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67"/>
                <a:gridCol w="3896508"/>
                <a:gridCol w="3500345"/>
              </a:tblGrid>
              <a:tr h="12801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Strains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Automatic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in/bird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Nipple/ 100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birds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Mini leghorn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0.6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Leghorn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Medium size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0.85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Space Requirements for Layers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54926"/>
            <a:ext cx="10972800" cy="45458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3.5 cm feeder space provided by a round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Drinkers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Watering space of 1.25 inches per birds should be provided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Drinkers</a:t>
            </a:r>
            <a:endParaRPr lang="en-US" dirty="0"/>
          </a:p>
        </p:txBody>
      </p:sp>
      <p:pic>
        <p:nvPicPr>
          <p:cNvPr id="2052" name="Picture 4" descr="C:\Users\Dr Shoukat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554" y="1882412"/>
            <a:ext cx="4150586" cy="4244068"/>
          </a:xfrm>
          <a:prstGeom prst="rect">
            <a:avLst/>
          </a:prstGeom>
          <a:noFill/>
        </p:spPr>
      </p:pic>
      <p:pic>
        <p:nvPicPr>
          <p:cNvPr id="2053" name="Picture 5" descr="C:\Users\Dr Shoukat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9442" y="1882412"/>
            <a:ext cx="4560112" cy="4244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604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drinkers</a:t>
            </a:r>
            <a:endParaRPr lang="en-US" dirty="0"/>
          </a:p>
        </p:txBody>
      </p:sp>
      <p:pic>
        <p:nvPicPr>
          <p:cNvPr id="3074" name="Picture 2" descr="C:\Users\Dr Shoukat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7668" y="2346856"/>
            <a:ext cx="3863612" cy="4440933"/>
          </a:xfrm>
          <a:prstGeom prst="rect">
            <a:avLst/>
          </a:prstGeom>
          <a:noFill/>
        </p:spPr>
      </p:pic>
      <p:pic>
        <p:nvPicPr>
          <p:cNvPr id="3077" name="Picture 5" descr="C:\Users\Dr Shoukat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54058"/>
            <a:ext cx="3550920" cy="4758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985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those birds raised for meat production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Scarcity of the animal protein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Have inherited ability to grow rapidly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Attain 1.5-2 kg or more live body weight by consuming 3-4 kg or more feed within 5-6 weeks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Many typical broilers have white feathers and yellowish skin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Growing phases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houkat\Desktop\508026141_3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2164" y="1662936"/>
            <a:ext cx="5334000" cy="4733925"/>
          </a:xfrm>
          <a:prstGeom prst="rect">
            <a:avLst/>
          </a:prstGeom>
          <a:noFill/>
        </p:spPr>
      </p:pic>
      <p:pic>
        <p:nvPicPr>
          <p:cNvPr id="2051" name="Picture 3" descr="C:\Users\Dr Shoukat\Desktop\Chore_Time_Relia_Flow_Drinker_DSC7270_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5566" y="1662937"/>
            <a:ext cx="4545873" cy="473392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Nipple Drinkers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80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intensity as well as duration affects the age at sexual maturity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the duration of light period is less it causes late maturity and vice versa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Due to early maturity egg size remain small for several months and chances of prolapse also increases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threshold during rearing is 10-11 hours, which give the satisfactory results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Duration of Light for Pullets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80160"/>
            <a:ext cx="10972800" cy="519684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There are two lighting schedules;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romanLcPeriod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In-season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roman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Out-season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In-season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Chicks hatched between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March to 31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August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24 hrs light for first 3 days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natural light up to 19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10 and 11 hrs of light during 20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21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increase 30-min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time per week until 16-17 hrs are maintained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Duration of Light for Pullets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358537"/>
            <a:ext cx="10972800" cy="51184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Out season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Chicks hatched between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September 28 February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24 hrs light for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 days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determine day length at the age of 20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7 hrs in it for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Decrease the light by 20 min/week until 19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 20 weeks supply at least 10 hrs light and during 21 week provide 12 hrs light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After 21 weeks of age increase 30 min time/week until 16-17 hrs. of light is achieved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target will continue till the end of productive life birds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824248"/>
            <a:ext cx="10972800" cy="5301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and Body Weight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body weight of birds at first egg should be about 1250 g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at first egg vary with the strain it should be about 20 weeks</a:t>
            </a:r>
          </a:p>
          <a:p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Roosts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Space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bird on the roost should be of six (6)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inches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Place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roosts 24" above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floor</a:t>
            </a:r>
          </a:p>
          <a:p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Yards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Not necessary, but if desired, confine the birds to an exercise area which provides 5 to 10 sq. ft. per bird.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824248"/>
            <a:ext cx="10972800" cy="53019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Roosts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ome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14" y="1577372"/>
            <a:ext cx="8590208" cy="493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4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Ventilation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103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Growing birds must have an ample supply of fresh air (O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Removal of CO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NH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from growing house is important to reduce respiratory problems and stress during this critical period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ammonia concentration in growing house should not be more than 25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ppm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Ventilation requirement is about 0.5 cubic feet/ lb body weight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3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Nest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Installation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20240"/>
            <a:ext cx="10972800" cy="455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good, dry, dust free nesting material should be used to avoid egg breakage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Nesting material should be cheap, water absorbent and possess cushioning ability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Keep nest at dark place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Bottom should be 24 inches above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floor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Collect the eggs often (2-3 times daily</a:t>
            </a:r>
            <a:r>
              <a:rPr lang="en-US" sz="2800" dirty="0" smtClean="0"/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Nests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313645"/>
            <a:ext cx="10972800" cy="55443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Single compartment nests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one nest hole for five hens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Nests should placed crosswise of the house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 laying birds, nest should be 12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wide and 14” deep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Community nests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They are occasionally used as 1 for 35 hens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compartment of 2’ x 8’ feet in size has a hole at each end for the birds to leave and enter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3) Roll away nests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these nests the wire bottom is sloped so that eggs roll to a compartment in the back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Summer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/>
              <a:t>Chickens prefer a laying house temperature of about 23.8 </a:t>
            </a:r>
            <a:r>
              <a:rPr lang="en-US" sz="2800" baseline="30000" dirty="0" err="1"/>
              <a:t>o</a:t>
            </a:r>
            <a:r>
              <a:rPr lang="en-US" sz="2800" dirty="0" err="1"/>
              <a:t>C</a:t>
            </a:r>
            <a:r>
              <a:rPr lang="en-US" sz="2800" dirty="0"/>
              <a:t> and are comfortable up to 29.4 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</a:t>
            </a:r>
            <a:endParaRPr lang="en-US" sz="2800" dirty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When </a:t>
            </a:r>
            <a:r>
              <a:rPr lang="en-US" sz="2800" dirty="0"/>
              <a:t>the laying house temperature is above 32.3oC, birds are uncomfortable and the feed consumption </a:t>
            </a:r>
            <a:r>
              <a:rPr lang="en-US" sz="2800" dirty="0" smtClean="0"/>
              <a:t>and egg production is </a:t>
            </a:r>
            <a:r>
              <a:rPr lang="en-US" sz="2800" dirty="0"/>
              <a:t>greatly reduced </a:t>
            </a: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Over </a:t>
            </a:r>
            <a:r>
              <a:rPr lang="en-US" sz="2800" dirty="0"/>
              <a:t>37.8oC, the mortality rate is rather </a:t>
            </a:r>
            <a:r>
              <a:rPr lang="en-US" sz="2800" dirty="0" smtClean="0"/>
              <a:t>high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Commercial Broiler 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Hybro</a:t>
            </a:r>
            <a:endParaRPr lang="en-US" dirty="0" smtClean="0"/>
          </a:p>
          <a:p>
            <a:r>
              <a:rPr lang="en-US" dirty="0" smtClean="0"/>
              <a:t>Hubbard</a:t>
            </a:r>
          </a:p>
          <a:p>
            <a:r>
              <a:rPr lang="en-US" dirty="0" smtClean="0"/>
              <a:t>Ross</a:t>
            </a:r>
          </a:p>
          <a:p>
            <a:r>
              <a:rPr lang="en-US" dirty="0" smtClean="0"/>
              <a:t>Arbor Acres</a:t>
            </a:r>
          </a:p>
          <a:p>
            <a:r>
              <a:rPr lang="en-US" dirty="0" smtClean="0"/>
              <a:t>Indian River</a:t>
            </a:r>
          </a:p>
          <a:p>
            <a:r>
              <a:rPr lang="en-US" dirty="0" smtClean="0"/>
              <a:t>Avian-34</a:t>
            </a:r>
          </a:p>
          <a:p>
            <a:r>
              <a:rPr lang="en-US" dirty="0" err="1" smtClean="0"/>
              <a:t>Starbra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86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Guidelines for Heat Stress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Provide plenty of clean, cool drinking water at all </a:t>
            </a:r>
            <a:r>
              <a:rPr lang="en-US" sz="2800" dirty="0" smtClean="0"/>
              <a:t>times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Crushed ice may be provided in waters if possible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Plant shade trees around the poultry </a:t>
            </a:r>
            <a:r>
              <a:rPr lang="en-US" sz="2800" dirty="0" smtClean="0"/>
              <a:t>house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Use a hosepipe sprinkler on the </a:t>
            </a:r>
            <a:r>
              <a:rPr lang="en-US" sz="2800" dirty="0" smtClean="0"/>
              <a:t>roof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Feed the birds during cool hours of the </a:t>
            </a:r>
            <a:r>
              <a:rPr lang="en-US" sz="2800" dirty="0" smtClean="0"/>
              <a:t>day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Addition of electrolytes and Vitamin C in drinking water helps to alleviate heat </a:t>
            </a:r>
            <a:r>
              <a:rPr lang="en-US" sz="2800" dirty="0" smtClean="0"/>
              <a:t>stress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Provide fan ventilation during </a:t>
            </a:r>
            <a:r>
              <a:rPr lang="en-US" sz="2800" dirty="0" smtClean="0"/>
              <a:t>summer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Hang wet gunny bags on the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Culling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This refers to the removal of sick, injured, unproductive and poor producing birds from the </a:t>
            </a:r>
            <a:r>
              <a:rPr lang="en-GB" sz="2800" dirty="0" smtClean="0"/>
              <a:t>flock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The advantages derivable from culling of birds </a:t>
            </a:r>
            <a:r>
              <a:rPr lang="en-GB" sz="2800" dirty="0" smtClean="0"/>
              <a:t>are: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Prevention </a:t>
            </a:r>
            <a:r>
              <a:rPr lang="en-GB" sz="2800" dirty="0"/>
              <a:t>of spread of </a:t>
            </a:r>
            <a:r>
              <a:rPr lang="en-GB" sz="2800" dirty="0" smtClean="0"/>
              <a:t>diseases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Increase </a:t>
            </a:r>
            <a:r>
              <a:rPr lang="en-GB" sz="2800" dirty="0"/>
              <a:t>in the quality of the </a:t>
            </a:r>
            <a:r>
              <a:rPr lang="en-GB" sz="2800" dirty="0" smtClean="0"/>
              <a:t>stock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More </a:t>
            </a:r>
            <a:r>
              <a:rPr lang="en-GB" sz="2800" dirty="0"/>
              <a:t>space is allowed for the remaining </a:t>
            </a:r>
            <a:r>
              <a:rPr lang="en-GB" sz="2800" dirty="0" smtClean="0"/>
              <a:t>birds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Increase </a:t>
            </a:r>
            <a:r>
              <a:rPr lang="en-GB" sz="2800" dirty="0"/>
              <a:t>in profits principally by reducing feed required to produce a dozen </a:t>
            </a:r>
            <a:r>
              <a:rPr lang="en-GB" sz="2800" dirty="0" smtClean="0"/>
              <a:t>eggs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310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33787"/>
              </p:ext>
            </p:extLst>
          </p:nvPr>
        </p:nvGraphicFramePr>
        <p:xfrm>
          <a:off x="1016001" y="1219200"/>
          <a:ext cx="10668004" cy="5547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7000"/>
                <a:gridCol w="2819400"/>
                <a:gridCol w="3251200"/>
                <a:gridCol w="1930404"/>
              </a:tblGrid>
              <a:tr h="21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Age 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Vaccine   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Dose/bird (ml)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Route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2800" baseline="30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</a:t>
                      </a: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Marek’s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Sub-cut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5-7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drop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E/D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HPS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8-12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drop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E/D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18-20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21-22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28-30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32-34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6000" y="457200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</a:t>
            </a:r>
            <a:r>
              <a:rPr lang="en-US" sz="4000" b="1" dirty="0" smtClean="0"/>
              <a:t>Layer </a:t>
            </a:r>
            <a:r>
              <a:rPr lang="en-US" sz="4000" b="1" dirty="0"/>
              <a:t>Vaccination Schedule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00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55455"/>
              </p:ext>
            </p:extLst>
          </p:nvPr>
        </p:nvGraphicFramePr>
        <p:xfrm>
          <a:off x="507992" y="1219200"/>
          <a:ext cx="10986460" cy="5547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19805"/>
                <a:gridCol w="2214880"/>
                <a:gridCol w="2711768"/>
                <a:gridCol w="2540007"/>
              </a:tblGrid>
              <a:tr h="21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Age 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Vaccine   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Dose/bird (ml)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Route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en-US" sz="28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Fowl Pox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dip of prong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Coryza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Coryza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r>
                        <a:rPr lang="en-US" sz="28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ND+IB+EDS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After every two month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6000" y="457200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</a:t>
            </a:r>
            <a:r>
              <a:rPr lang="en-US" sz="4000" b="1" dirty="0" smtClean="0"/>
              <a:t>Layer Vaccination Schedule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37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Record Keeping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5008"/>
            <a:ext cx="10515600" cy="558299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Records during rearing phase are just like of broilers;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Line and source of chicken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Vaccination, medication and supplementation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Feeding program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consumption by days, weeks and during whole rearing period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Body weight by weeks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Mortality by days and weeks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Culls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Eggs production (%)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Whole eggs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Broken eggs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0936" y="3090930"/>
            <a:ext cx="5795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THE END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79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Broiler Management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36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Following are the key points to which attention should be made;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Nutritional Management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Ventilation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Lighting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 and disease control</a:t>
            </a:r>
          </a:p>
          <a:p>
            <a:pPr marL="228600" indent="-228600"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Catching guidelines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 Keeping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7553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Nutritional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90688"/>
            <a:ext cx="10972800" cy="44354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Broilers become ready to be marketed in just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due to their better feed consumption and conversion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73894"/>
              </p:ext>
            </p:extLst>
          </p:nvPr>
        </p:nvGraphicFramePr>
        <p:xfrm>
          <a:off x="1117600" y="3276600"/>
          <a:ext cx="9448800" cy="27662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20567"/>
                <a:gridCol w="4828233"/>
              </a:tblGrid>
              <a:tr h="55324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Broiler starter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Age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Protein                   Energy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1-3 </a:t>
                      </a:r>
                      <a:r>
                        <a:rPr lang="en-US" sz="2400" dirty="0">
                          <a:effectLst/>
                        </a:rPr>
                        <a:t>week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23-24 %          </a:t>
                      </a:r>
                      <a:r>
                        <a:rPr lang="en-US" sz="2400" dirty="0" smtClean="0">
                          <a:effectLst/>
                        </a:rPr>
                        <a:t>        3000 </a:t>
                      </a:r>
                      <a:r>
                        <a:rPr lang="en-US" sz="2400" dirty="0">
                          <a:effectLst/>
                        </a:rPr>
                        <a:t>k cal.kg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Broiler finisher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solidFill>
                      <a:srgbClr val="92D050"/>
                    </a:solidFill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4-5 </a:t>
                      </a:r>
                      <a:r>
                        <a:rPr lang="en-US" sz="2400" dirty="0">
                          <a:effectLst/>
                        </a:rPr>
                        <a:t>weeks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20-21%          </a:t>
                      </a:r>
                      <a:r>
                        <a:rPr lang="en-US" sz="2400" dirty="0" smtClean="0">
                          <a:effectLst/>
                        </a:rPr>
                        <a:t>         3100 </a:t>
                      </a:r>
                      <a:r>
                        <a:rPr lang="en-US" sz="2400" dirty="0">
                          <a:effectLst/>
                        </a:rPr>
                        <a:t>kcal/kg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Diet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will </a:t>
            </a:r>
            <a:r>
              <a:rPr lang="en-US" dirty="0"/>
              <a:t>result in lower live weight growth and higher feed </a:t>
            </a:r>
            <a:r>
              <a:rPr lang="en-US" dirty="0" smtClean="0"/>
              <a:t>conversion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During </a:t>
            </a:r>
            <a:r>
              <a:rPr lang="en-US" dirty="0"/>
              <a:t>this period, special attention should be directed towards medication and vaccine withdrawal dates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ensure </a:t>
            </a:r>
            <a:r>
              <a:rPr lang="en-US" dirty="0"/>
              <a:t>there is no residue retained in the carcass at processing</a:t>
            </a:r>
          </a:p>
        </p:txBody>
      </p:sp>
    </p:spTree>
    <p:extLst>
      <p:ext uri="{BB962C8B-B14F-4D97-AF65-F5344CB8AC3E}">
        <p14:creationId xmlns:p14="http://schemas.microsoft.com/office/powerpoint/2010/main" val="381766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of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Sampling of feeds should be done and each sample should be recorded with the date, feed type and delivery ticket </a:t>
            </a:r>
            <a:r>
              <a:rPr lang="en-US" dirty="0" smtClean="0"/>
              <a:t>number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Problems arise during production and feed is suspected, samples should be </a:t>
            </a:r>
            <a:r>
              <a:rPr lang="en-US" dirty="0" smtClean="0"/>
              <a:t>analyzed</a:t>
            </a:r>
          </a:p>
          <a:p>
            <a:pPr algn="just"/>
            <a:r>
              <a:rPr lang="en-US" dirty="0" smtClean="0"/>
              <a:t>Lab </a:t>
            </a:r>
            <a:r>
              <a:rPr lang="en-US" dirty="0"/>
              <a:t>Reports should be compared with nutrient specifications for the respective </a:t>
            </a:r>
            <a:r>
              <a:rPr lang="en-US" dirty="0" smtClean="0"/>
              <a:t>diets</a:t>
            </a:r>
          </a:p>
        </p:txBody>
      </p:sp>
    </p:spTree>
    <p:extLst>
      <p:ext uri="{BB962C8B-B14F-4D97-AF65-F5344CB8AC3E}">
        <p14:creationId xmlns:p14="http://schemas.microsoft.com/office/powerpoint/2010/main" val="205783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718" y="457200"/>
            <a:ext cx="11956985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Space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2</a:t>
            </a:r>
            <a:r>
              <a:rPr lang="en-US" sz="3200" dirty="0"/>
              <a:t>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trough space up-to 3 weeks and 3</a:t>
            </a:r>
            <a:r>
              <a:rPr lang="en-US" sz="3200" dirty="0" smtClean="0"/>
              <a:t>ʺ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until market time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circular pans, Provide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20 % less space/bird from above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One pan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33 chicks should be provided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r Shoukat\Desktop\trough_fee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147" y="3429000"/>
            <a:ext cx="4772025" cy="3105150"/>
          </a:xfrm>
          <a:prstGeom prst="rect">
            <a:avLst/>
          </a:prstGeom>
          <a:noFill/>
        </p:spPr>
      </p:pic>
      <p:pic>
        <p:nvPicPr>
          <p:cNvPr id="1027" name="Picture 3" descr="C:\Users\Dr Shoukat\Desktop\circular feeder for chickens - Google Search_files\Circular Feed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3131" y="3429000"/>
            <a:ext cx="4489268" cy="310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3550</Words>
  <Application>Microsoft Office PowerPoint</Application>
  <PresentationFormat>Custom</PresentationFormat>
  <Paragraphs>1179</Paragraphs>
  <Slides>45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PowerPoint Presentation</vt:lpstr>
      <vt:lpstr>PowerPoint Presentation</vt:lpstr>
      <vt:lpstr>Commercial Broiler Strains</vt:lpstr>
      <vt:lpstr>PowerPoint Presentation</vt:lpstr>
      <vt:lpstr>PowerPoint Presentation</vt:lpstr>
      <vt:lpstr>Withdrawal Diet </vt:lpstr>
      <vt:lpstr>Sampling of feed</vt:lpstr>
      <vt:lpstr>PowerPoint Presentation</vt:lpstr>
      <vt:lpstr>PowerPoint Presentation</vt:lpstr>
      <vt:lpstr>PowerPoint Presentation</vt:lpstr>
      <vt:lpstr>Ventilation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Commercial Layers Strains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Manual Drinkers</vt:lpstr>
      <vt:lpstr>Automatic drinkers</vt:lpstr>
      <vt:lpstr>Nipple Drinkers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41</cp:revision>
  <dcterms:created xsi:type="dcterms:W3CDTF">2016-12-10T05:11:52Z</dcterms:created>
  <dcterms:modified xsi:type="dcterms:W3CDTF">2020-04-30T11:09:25Z</dcterms:modified>
</cp:coreProperties>
</file>