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37"/>
  </p:handoutMasterIdLst>
  <p:sldIdLst>
    <p:sldId id="256" r:id="rId2"/>
    <p:sldId id="266" r:id="rId3"/>
    <p:sldId id="257" r:id="rId4"/>
    <p:sldId id="260" r:id="rId5"/>
    <p:sldId id="273" r:id="rId6"/>
    <p:sldId id="274" r:id="rId7"/>
    <p:sldId id="261" r:id="rId8"/>
    <p:sldId id="277" r:id="rId9"/>
    <p:sldId id="269" r:id="rId10"/>
    <p:sldId id="262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2" r:id="rId24"/>
    <p:sldId id="293" r:id="rId25"/>
    <p:sldId id="294" r:id="rId26"/>
    <p:sldId id="296" r:id="rId27"/>
    <p:sldId id="297" r:id="rId28"/>
    <p:sldId id="295" r:id="rId29"/>
    <p:sldId id="299" r:id="rId30"/>
    <p:sldId id="300" r:id="rId31"/>
    <p:sldId id="301" r:id="rId32"/>
    <p:sldId id="304" r:id="rId33"/>
    <p:sldId id="305" r:id="rId34"/>
    <p:sldId id="307" r:id="rId35"/>
    <p:sldId id="302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3399FF"/>
    <a:srgbClr val="FF33CC"/>
    <a:srgbClr val="0066FF"/>
    <a:srgbClr val="FF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23" autoAdjust="0"/>
    <p:restoredTop sz="90930" autoAdjust="0"/>
  </p:normalViewPr>
  <p:slideViewPr>
    <p:cSldViewPr>
      <p:cViewPr varScale="1">
        <p:scale>
          <a:sx n="67" d="100"/>
          <a:sy n="67" d="100"/>
        </p:scale>
        <p:origin x="8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C26DC29-193E-44F2-BAB6-E61DA32BAB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8FFE6553-7617-4650-8A83-87CDFE2D03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0D55A5C0-8997-47E6-87E7-15EBF298605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2C9E0199-6C00-4B96-B043-6FD149E67BF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D45DB1-3032-415F-B268-8E999E4E30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>
            <a:extLst>
              <a:ext uri="{FF2B5EF4-FFF2-40B4-BE49-F238E27FC236}">
                <a16:creationId xmlns:a16="http://schemas.microsoft.com/office/drawing/2014/main" id="{11ED9C4B-DE45-4959-B363-771DADB70361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1027">
              <a:extLst>
                <a:ext uri="{FF2B5EF4-FFF2-40B4-BE49-F238E27FC236}">
                  <a16:creationId xmlns:a16="http://schemas.microsoft.com/office/drawing/2014/main" id="{D1BD46D7-4548-47DD-89DA-9F98170E9CE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Rectangle 1028">
              <a:extLst>
                <a:ext uri="{FF2B5EF4-FFF2-40B4-BE49-F238E27FC236}">
                  <a16:creationId xmlns:a16="http://schemas.microsoft.com/office/drawing/2014/main" id="{10134601-6E59-49A6-932B-3ACB76DFE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  <p:grpSp>
        <p:nvGrpSpPr>
          <p:cNvPr id="7" name="Group 1029">
            <a:extLst>
              <a:ext uri="{FF2B5EF4-FFF2-40B4-BE49-F238E27FC236}">
                <a16:creationId xmlns:a16="http://schemas.microsoft.com/office/drawing/2014/main" id="{A2EE506F-A597-4609-BBD1-98C31EDAC001}"/>
              </a:ext>
            </a:extLst>
          </p:cNvPr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1030">
              <a:extLst>
                <a:ext uri="{FF2B5EF4-FFF2-40B4-BE49-F238E27FC236}">
                  <a16:creationId xmlns:a16="http://schemas.microsoft.com/office/drawing/2014/main" id="{0BD505D1-68AA-4071-9E20-16E5C2DD1A5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1031">
              <a:extLst>
                <a:ext uri="{FF2B5EF4-FFF2-40B4-BE49-F238E27FC236}">
                  <a16:creationId xmlns:a16="http://schemas.microsoft.com/office/drawing/2014/main" id="{CBCA3922-26DB-4A76-9D67-93F984ACBC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" name="Group 1032">
            <a:extLst>
              <a:ext uri="{FF2B5EF4-FFF2-40B4-BE49-F238E27FC236}">
                <a16:creationId xmlns:a16="http://schemas.microsoft.com/office/drawing/2014/main" id="{E97CBB64-0DA0-4490-9D66-785738DB628E}"/>
              </a:ext>
            </a:extLst>
          </p:cNvPr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033">
              <a:extLst>
                <a:ext uri="{FF2B5EF4-FFF2-40B4-BE49-F238E27FC236}">
                  <a16:creationId xmlns:a16="http://schemas.microsoft.com/office/drawing/2014/main" id="{4120AD85-1394-4496-AEB3-B474A28DD6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" name="Rectangle 1034">
              <a:extLst>
                <a:ext uri="{FF2B5EF4-FFF2-40B4-BE49-F238E27FC236}">
                  <a16:creationId xmlns:a16="http://schemas.microsoft.com/office/drawing/2014/main" id="{37238516-A24C-464C-BB4E-89ABF0A538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3" name="Group 1035">
            <a:extLst>
              <a:ext uri="{FF2B5EF4-FFF2-40B4-BE49-F238E27FC236}">
                <a16:creationId xmlns:a16="http://schemas.microsoft.com/office/drawing/2014/main" id="{5A0C983D-8C98-4CE6-B1D9-B5C1E2F9D19A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036">
              <a:extLst>
                <a:ext uri="{FF2B5EF4-FFF2-40B4-BE49-F238E27FC236}">
                  <a16:creationId xmlns:a16="http://schemas.microsoft.com/office/drawing/2014/main" id="{DF669492-DC45-4CCA-BF61-9F92BDB4D06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Rectangle 1037">
              <a:extLst>
                <a:ext uri="{FF2B5EF4-FFF2-40B4-BE49-F238E27FC236}">
                  <a16:creationId xmlns:a16="http://schemas.microsoft.com/office/drawing/2014/main" id="{C19A9CC4-5CB1-4CAD-AE9F-7AF1187A95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9710" name="Rectangle 103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9711" name="Rectangle 103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6" name="Rectangle 1040">
            <a:extLst>
              <a:ext uri="{FF2B5EF4-FFF2-40B4-BE49-F238E27FC236}">
                <a16:creationId xmlns:a16="http://schemas.microsoft.com/office/drawing/2014/main" id="{41F8AB29-EFF3-4F5D-A215-416C4AAD6AA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041">
            <a:extLst>
              <a:ext uri="{FF2B5EF4-FFF2-40B4-BE49-F238E27FC236}">
                <a16:creationId xmlns:a16="http://schemas.microsoft.com/office/drawing/2014/main" id="{FE3FC04F-DEEC-4AA6-B9E2-927BEC0259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042">
            <a:extLst>
              <a:ext uri="{FF2B5EF4-FFF2-40B4-BE49-F238E27FC236}">
                <a16:creationId xmlns:a16="http://schemas.microsoft.com/office/drawing/2014/main" id="{B46D4307-D76C-4836-8F8F-09050DE03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60FEC4-226F-4A56-B2CD-BAA8BBED03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86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A07832D-7D81-466C-8996-599745DBCA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8060B5F-8C01-4A65-9EB2-1EE4251EA7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528BF30F-C79C-4101-A657-70A8B01B3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816A40-F072-4405-A034-7253E57E6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4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144D44A1-AF40-41A2-BA07-6FA8552389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F0AE69EC-707E-4F69-8F8B-93CE6E46CF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A2085AA8-5FDC-4A85-AA93-8C67EBBBDB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DA9FE1-E01C-4F5C-B1AB-AF3B655B08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57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EE7F5F1-7684-45F4-A1F1-EE8C70ECBC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6BBF76FC-0607-4014-939B-B72F72F23D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48624508-04A9-410F-9DE5-34D97F4E7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DD56D-9E01-4BED-A5F0-6657B131F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65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336FBA8D-F236-4491-B373-CEA51E995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3D819B2C-CD42-489E-894C-2AD9A1153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1A44385F-0F4C-4DF3-985B-FDD37BC87F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AC6334-FE40-4078-A55D-C8BC0F21A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48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B3366223-76DD-405F-A09E-051E317CCD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EDBD7E7C-F088-457C-A88F-E105061721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D88F1302-F0EA-47C6-A9F2-CF12CC5EAD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2771FC-452F-45D8-A9EE-DBA85A2093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816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4B6C6032-AFAB-474B-8072-2C922B502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C4C22AB1-5A93-4042-973B-857175D53F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BD02F31E-ED8D-42C3-AE42-232896FE50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934C8-572A-458D-BC05-AD4B2F853D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17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8E2FE105-E043-470A-925A-23779D00E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2C68FDC0-0C01-4334-A5FD-DC820D075B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DA51F1CF-B3DF-4FC4-800A-96E617B8A3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8BCC4-BA00-4191-896C-A865674C2E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55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A5D85432-9D9D-40ED-9E16-F7725463C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57C31107-8B63-4038-A9EE-D7155E0B5A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C984D5AD-3E0B-4AC5-BECD-055DECA41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6FDBD-1C04-42A1-8D35-215316EC2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25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1A78B38-16C9-4EC8-9CF8-2D065604CC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D46F79FA-059E-4606-8B46-71E98B377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11A2A2E1-998A-45DF-A9A9-27E5486C2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C542E-CEEA-4DED-B385-832D5E65E5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690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FDE07808-A07D-44F6-BC78-139749B43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55447843-B28E-49B3-929E-7BBD2EE01C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4DC47976-0653-4D00-95B2-2F73E77B65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27075-18E8-4B95-A0FA-5A8240666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4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2D650E5-3FF1-46ED-8036-DA2DFDE28AA2}"/>
              </a:ext>
            </a:extLst>
          </p:cNvPr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1044" name="Rectangle 3">
              <a:extLst>
                <a:ext uri="{FF2B5EF4-FFF2-40B4-BE49-F238E27FC236}">
                  <a16:creationId xmlns:a16="http://schemas.microsoft.com/office/drawing/2014/main" id="{900108CF-4BB8-42AF-A7F3-E61F38B7976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5" name="Rectangle 4">
              <a:extLst>
                <a:ext uri="{FF2B5EF4-FFF2-40B4-BE49-F238E27FC236}">
                  <a16:creationId xmlns:a16="http://schemas.microsoft.com/office/drawing/2014/main" id="{394ED8F7-C226-4B8F-BA94-1D2280303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  <p:grpSp>
        <p:nvGrpSpPr>
          <p:cNvPr id="1027" name="Group 5">
            <a:extLst>
              <a:ext uri="{FF2B5EF4-FFF2-40B4-BE49-F238E27FC236}">
                <a16:creationId xmlns:a16="http://schemas.microsoft.com/office/drawing/2014/main" id="{170A8BC7-C354-4B4B-932C-68F4382333F3}"/>
              </a:ext>
            </a:extLst>
          </p:cNvPr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1042" name="Rectangle 6">
              <a:extLst>
                <a:ext uri="{FF2B5EF4-FFF2-40B4-BE49-F238E27FC236}">
                  <a16:creationId xmlns:a16="http://schemas.microsoft.com/office/drawing/2014/main" id="{8A062509-9DC2-4BEA-B601-F9F75BDD22A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3" name="Rectangle 7">
              <a:extLst>
                <a:ext uri="{FF2B5EF4-FFF2-40B4-BE49-F238E27FC236}">
                  <a16:creationId xmlns:a16="http://schemas.microsoft.com/office/drawing/2014/main" id="{C7A49721-D316-4BA2-B3FC-62AD75F03FA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8" name="Group 8">
            <a:extLst>
              <a:ext uri="{FF2B5EF4-FFF2-40B4-BE49-F238E27FC236}">
                <a16:creationId xmlns:a16="http://schemas.microsoft.com/office/drawing/2014/main" id="{0A64E750-588D-4469-8A37-D176D1F5530E}"/>
              </a:ext>
            </a:extLst>
          </p:cNvPr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040" name="Rectangle 9">
              <a:extLst>
                <a:ext uri="{FF2B5EF4-FFF2-40B4-BE49-F238E27FC236}">
                  <a16:creationId xmlns:a16="http://schemas.microsoft.com/office/drawing/2014/main" id="{54C22E8F-4F55-4F55-B51C-E5EEE5400B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41" name="Rectangle 10">
              <a:extLst>
                <a:ext uri="{FF2B5EF4-FFF2-40B4-BE49-F238E27FC236}">
                  <a16:creationId xmlns:a16="http://schemas.microsoft.com/office/drawing/2014/main" id="{6DFD6250-3B50-4F29-A630-461A29018F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9" name="Group 11">
            <a:extLst>
              <a:ext uri="{FF2B5EF4-FFF2-40B4-BE49-F238E27FC236}">
                <a16:creationId xmlns:a16="http://schemas.microsoft.com/office/drawing/2014/main" id="{7B8C1D7F-6216-4C2C-AC70-6D1D0E3FF05A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038" name="Rectangle 12">
              <a:extLst>
                <a:ext uri="{FF2B5EF4-FFF2-40B4-BE49-F238E27FC236}">
                  <a16:creationId xmlns:a16="http://schemas.microsoft.com/office/drawing/2014/main" id="{DF3821C1-BA21-4DBC-9666-130F0E77B0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9" name="Rectangle 13">
              <a:extLst>
                <a:ext uri="{FF2B5EF4-FFF2-40B4-BE49-F238E27FC236}">
                  <a16:creationId xmlns:a16="http://schemas.microsoft.com/office/drawing/2014/main" id="{12623429-091F-4E14-BE79-34B3177C00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30" name="Group 14">
            <a:extLst>
              <a:ext uri="{FF2B5EF4-FFF2-40B4-BE49-F238E27FC236}">
                <a16:creationId xmlns:a16="http://schemas.microsoft.com/office/drawing/2014/main" id="{227C0D14-A106-46FE-B0DD-CB8D9F0F918E}"/>
              </a:ext>
            </a:extLst>
          </p:cNvPr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1036" name="Rectangle 15">
              <a:extLst>
                <a:ext uri="{FF2B5EF4-FFF2-40B4-BE49-F238E27FC236}">
                  <a16:creationId xmlns:a16="http://schemas.microsoft.com/office/drawing/2014/main" id="{51B68844-0CDA-4E1D-ADC3-8F85F6443A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Rectangle 16">
              <a:extLst>
                <a:ext uri="{FF2B5EF4-FFF2-40B4-BE49-F238E27FC236}">
                  <a16:creationId xmlns:a16="http://schemas.microsoft.com/office/drawing/2014/main" id="{A7DB7811-A784-465C-8780-6F7526D3D3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31" name="Rectangle 17">
            <a:extLst>
              <a:ext uri="{FF2B5EF4-FFF2-40B4-BE49-F238E27FC236}">
                <a16:creationId xmlns:a16="http://schemas.microsoft.com/office/drawing/2014/main" id="{D99F073D-C3A1-4EFB-B5BF-73B674A3A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2" name="Rectangle 18">
            <a:extLst>
              <a:ext uri="{FF2B5EF4-FFF2-40B4-BE49-F238E27FC236}">
                <a16:creationId xmlns:a16="http://schemas.microsoft.com/office/drawing/2014/main" id="{0EEF6DE7-B654-4654-BEEB-141CCF158D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691" name="Rectangle 19">
            <a:extLst>
              <a:ext uri="{FF2B5EF4-FFF2-40B4-BE49-F238E27FC236}">
                <a16:creationId xmlns:a16="http://schemas.microsoft.com/office/drawing/2014/main" id="{F2E9BB33-CE92-4413-9BC7-A5AA4F9DD0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92" name="Rectangle 20">
            <a:extLst>
              <a:ext uri="{FF2B5EF4-FFF2-40B4-BE49-F238E27FC236}">
                <a16:creationId xmlns:a16="http://schemas.microsoft.com/office/drawing/2014/main" id="{D520C7E7-3987-4DE7-86B2-D02B92DE3B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93" name="Rectangle 21">
            <a:extLst>
              <a:ext uri="{FF2B5EF4-FFF2-40B4-BE49-F238E27FC236}">
                <a16:creationId xmlns:a16="http://schemas.microsoft.com/office/drawing/2014/main" id="{417C5F1A-619D-4ADF-909F-47132251184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316E3C-EFC1-4F7F-85CD-17309D285D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1163968-E641-4D50-8D4E-4EC01C3361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2895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AGRICULTURAL EXTENSION PROGRAMMES IN PAKISTAN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C8599E9-5635-4AFD-9774-8221841E1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BDS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33C487B-C37F-4F40-9D9B-D7005FA01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b="1"/>
              <a:t>Four tiers of BDS</a:t>
            </a:r>
          </a:p>
          <a:p>
            <a:pPr algn="ctr" eaLnBrk="1" hangingPunct="1">
              <a:buFontTx/>
              <a:buNone/>
            </a:pPr>
            <a:r>
              <a:rPr lang="en-US" altLang="en-US" sz="1800" b="1"/>
              <a:t>Divisional Council</a:t>
            </a:r>
          </a:p>
          <a:p>
            <a:pPr algn="ctr" eaLnBrk="1" hangingPunct="1">
              <a:buFontTx/>
              <a:buNone/>
            </a:pPr>
            <a:endParaRPr lang="en-US" altLang="en-US" sz="1800" b="1"/>
          </a:p>
          <a:p>
            <a:pPr algn="ctr" eaLnBrk="1" hangingPunct="1">
              <a:buFontTx/>
              <a:buNone/>
            </a:pPr>
            <a:endParaRPr lang="en-US" altLang="en-US" sz="1800" b="1"/>
          </a:p>
          <a:p>
            <a:pPr algn="ctr" eaLnBrk="1" hangingPunct="1">
              <a:buFontTx/>
              <a:buNone/>
            </a:pPr>
            <a:r>
              <a:rPr lang="en-US" altLang="en-US" sz="1800" b="1"/>
              <a:t>District Council</a:t>
            </a:r>
          </a:p>
          <a:p>
            <a:pPr algn="ctr" eaLnBrk="1" hangingPunct="1">
              <a:buFontTx/>
              <a:buNone/>
            </a:pPr>
            <a:endParaRPr lang="en-US" altLang="en-US" sz="1800" b="1"/>
          </a:p>
          <a:p>
            <a:pPr algn="ctr" eaLnBrk="1" hangingPunct="1">
              <a:buFontTx/>
              <a:buNone/>
            </a:pPr>
            <a:endParaRPr lang="en-US" altLang="en-US" sz="1800" b="1"/>
          </a:p>
          <a:p>
            <a:pPr algn="ctr" eaLnBrk="1" hangingPunct="1">
              <a:buFontTx/>
              <a:buNone/>
            </a:pPr>
            <a:r>
              <a:rPr lang="en-US" altLang="en-US" sz="1800" b="1"/>
              <a:t>Tehsil Council</a:t>
            </a:r>
          </a:p>
          <a:p>
            <a:pPr algn="ctr" eaLnBrk="1" hangingPunct="1">
              <a:buFontTx/>
              <a:buNone/>
            </a:pPr>
            <a:endParaRPr lang="en-US" altLang="en-US" sz="1800" b="1"/>
          </a:p>
          <a:p>
            <a:pPr algn="ctr" eaLnBrk="1" hangingPunct="1">
              <a:buFontTx/>
              <a:buNone/>
            </a:pPr>
            <a:endParaRPr lang="en-US" altLang="en-US" sz="1800" b="1"/>
          </a:p>
          <a:p>
            <a:pPr algn="ctr" eaLnBrk="1" hangingPunct="1">
              <a:buFontTx/>
              <a:buNone/>
            </a:pPr>
            <a:r>
              <a:rPr lang="en-US" altLang="en-US" sz="1800" b="1"/>
              <a:t>Union Council</a:t>
            </a:r>
          </a:p>
        </p:txBody>
      </p:sp>
      <p:sp>
        <p:nvSpPr>
          <p:cNvPr id="12292" name="Line 5">
            <a:extLst>
              <a:ext uri="{FF2B5EF4-FFF2-40B4-BE49-F238E27FC236}">
                <a16:creationId xmlns:a16="http://schemas.microsoft.com/office/drawing/2014/main" id="{C6D5E6A4-CCA8-407F-8FE1-A0AC64C191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590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93" name="Line 6">
            <a:extLst>
              <a:ext uri="{FF2B5EF4-FFF2-40B4-BE49-F238E27FC236}">
                <a16:creationId xmlns:a16="http://schemas.microsoft.com/office/drawing/2014/main" id="{F435A9FB-152E-4981-967C-CE92775AD0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505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94" name="Line 7">
            <a:extLst>
              <a:ext uri="{FF2B5EF4-FFF2-40B4-BE49-F238E27FC236}">
                <a16:creationId xmlns:a16="http://schemas.microsoft.com/office/drawing/2014/main" id="{F564CF4D-65E5-4DC6-BCD0-C1F8DB90F4A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51485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E993D53-D86D-40B0-A1BF-712300AC8B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BDS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626ED86-CC05-499E-BA8C-1B17EEBDD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b="1"/>
              <a:t>Training Institutes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At lala Musa and Tundo Jam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PARD, Peshawer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b="1"/>
              <a:t>Drawbacks</a:t>
            </a:r>
          </a:p>
          <a:p>
            <a:pPr marL="609600" indent="-609600" eaLnBrk="1" hangingPunct="1"/>
            <a:r>
              <a:rPr lang="en-US" altLang="en-US"/>
              <a:t>Bureautic approach</a:t>
            </a:r>
            <a:endParaRPr lang="en-US" altLang="en-US" b="1"/>
          </a:p>
          <a:p>
            <a:pPr marL="609600" indent="-609600" eaLnBrk="1" hangingPunct="1"/>
            <a:r>
              <a:rPr lang="en-US" altLang="en-US"/>
              <a:t>Most of the Basic democrats were illiterate</a:t>
            </a:r>
            <a:endParaRPr lang="en-US" altLang="en-US" b="1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85FA835-B37A-4299-9FC1-59E854205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BDS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085BA79-806F-40B2-81C7-5A150A624F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Revelry between different groups</a:t>
            </a:r>
          </a:p>
          <a:p>
            <a:pPr eaLnBrk="1" hangingPunct="1"/>
            <a:r>
              <a:rPr lang="en-US" altLang="en-US"/>
              <a:t>Condition of poor remain miserable</a:t>
            </a:r>
          </a:p>
          <a:p>
            <a:pPr eaLnBrk="1" hangingPunct="1">
              <a:buFontTx/>
              <a:buNone/>
            </a:pPr>
            <a:r>
              <a:rPr lang="en-US" altLang="en-US" b="1"/>
              <a:t>Rural Works Programme (RWP)</a:t>
            </a:r>
          </a:p>
          <a:p>
            <a:pPr algn="ctr" eaLnBrk="1" hangingPunct="1">
              <a:buFontTx/>
              <a:buNone/>
            </a:pPr>
            <a:r>
              <a:rPr lang="en-US" altLang="en-US"/>
              <a:t>On experimental basis started at Comilla East Pakistan from 1961-1962</a:t>
            </a:r>
          </a:p>
          <a:p>
            <a:pPr eaLnBrk="1" hangingPunct="1">
              <a:buFontTx/>
              <a:buNone/>
            </a:pPr>
            <a:r>
              <a:rPr lang="en-US" altLang="en-US" b="1"/>
              <a:t>Launched	1963</a:t>
            </a:r>
          </a:p>
          <a:p>
            <a:pPr eaLnBrk="1" hangingPunct="1">
              <a:buFontTx/>
              <a:buNone/>
            </a:pPr>
            <a:r>
              <a:rPr lang="en-US" altLang="en-US" b="1"/>
              <a:t>Terminated 	1972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A2F4AEE-CE4B-4896-B940-E4A5D2ACE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RWP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1AF6C26-9DA8-466C-A28C-66AA22A57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Main 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provide employments to surplus agricultural labour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create infrastructure like roads, bridges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raise additional financial resources through taxation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Training to local councilors in planning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AFE4697-579D-43C3-BE47-D3A403B45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RWP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495262A-E3C3-4F39-83E6-F0C9170F0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Causes of failure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Vanishing the concept of participatory management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Lack of technical skills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 due importance given to Agricultural 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 procedure for accounting, reporting and evaluation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2D89175-097F-4C7F-A9FE-C4E1A36CF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Farm Guide Movement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23C8495-C0EE-4766-BF75-86C9FAE6D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West Pakistan Agricultural University, Lyallpur started FGM in 1967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Basic 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organize the farm and city youth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disseminate achievements of Science and Technology to the farmer in the filed of Agriculture and industrial development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332F10A-0562-4CC2-B089-D13C3F958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990600"/>
          </a:xfrm>
        </p:spPr>
        <p:txBody>
          <a:bodyPr/>
          <a:lstStyle/>
          <a:p>
            <a:pPr algn="ctr" eaLnBrk="1" hangingPunct="1"/>
            <a:r>
              <a:rPr lang="en-US" altLang="en-US" b="1"/>
              <a:t>Peoples’ work programme (PWP)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A86E813-980E-4CD4-AA24-36C3CDC905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Launched	1972</a:t>
            </a:r>
          </a:p>
          <a:p>
            <a:pPr eaLnBrk="1" hangingPunct="1">
              <a:buFontTx/>
              <a:buNone/>
            </a:pPr>
            <a:r>
              <a:rPr lang="en-US" altLang="en-US" b="1"/>
              <a:t>Terminated 	1977</a:t>
            </a:r>
          </a:p>
          <a:p>
            <a:pPr eaLnBrk="1" hangingPunct="1">
              <a:buFontTx/>
              <a:buNone/>
            </a:pPr>
            <a:r>
              <a:rPr lang="en-US" altLang="en-US"/>
              <a:t>By the recommendation of planning commission of Pakistan</a:t>
            </a:r>
          </a:p>
          <a:p>
            <a:pPr eaLnBrk="1" hangingPunct="1"/>
            <a:r>
              <a:rPr lang="en-US" altLang="en-US"/>
              <a:t>Joint enterprise of Govt. and people</a:t>
            </a:r>
          </a:p>
          <a:p>
            <a:pPr eaLnBrk="1" hangingPunct="1"/>
            <a:r>
              <a:rPr lang="en-US" altLang="en-US"/>
              <a:t>Govt.= Technical, administrative and some financial support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E1AAF0B-827F-4D4A-A4BC-EDD1E2DCA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PWP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8F75639-7703-4A77-A273-C0E38C0F9C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People= Contribute larger share in form of cash and identify projects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Basic 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Reduced polarization of rural society by agrarian reforms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Establishment of effective and viable rural institutions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Maximization of agricultural productivity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8D26D5A-380F-4ED6-8C8A-4827CD717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PWP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18C2C9F-D700-4142-A211-3A581DE2E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Causes of failure</a:t>
            </a:r>
          </a:p>
          <a:p>
            <a:pPr eaLnBrk="1" hangingPunct="1"/>
            <a:r>
              <a:rPr lang="en-US" altLang="en-US"/>
              <a:t>Lack of inter and intra agency coordination</a:t>
            </a:r>
          </a:p>
          <a:p>
            <a:pPr eaLnBrk="1" hangingPunct="1"/>
            <a:r>
              <a:rPr lang="en-US" altLang="en-US"/>
              <a:t>Ineffective involvement of people</a:t>
            </a:r>
          </a:p>
          <a:p>
            <a:pPr eaLnBrk="1" hangingPunct="1"/>
            <a:r>
              <a:rPr lang="en-US" altLang="en-US"/>
              <a:t>Absence of rational planning at local level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>
            <a:extLst>
              <a:ext uri="{FF2B5EF4-FFF2-40B4-BE49-F238E27FC236}">
                <a16:creationId xmlns:a16="http://schemas.microsoft.com/office/drawing/2014/main" id="{ADADC5F1-48E3-4ECC-8AEF-4998B3119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altLang="en-US" b="1"/>
              <a:t>IRDP</a:t>
            </a:r>
          </a:p>
        </p:txBody>
      </p:sp>
      <p:sp>
        <p:nvSpPr>
          <p:cNvPr id="21507" name="Rectangle 1027">
            <a:extLst>
              <a:ext uri="{FF2B5EF4-FFF2-40B4-BE49-F238E27FC236}">
                <a16:creationId xmlns:a16="http://schemas.microsoft.com/office/drawing/2014/main" id="{A4DF658A-F813-4E54-8F3F-192567CA3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Launched	1971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Terminated 	1978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Bring necessary institutional, structural and attitudinal changes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Packages of economic, industrial and social infrastructure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Improving the quality of life of rural poor and rural weak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DA25DAEB-0B52-40BE-BF90-8B7044278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/>
              <a:t>Village Cooperative movement (During early 50s)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Village-AID (1952-1961)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Basic democracies (1959-1971)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Rural works progarmme (1962-72)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Farm Guide movement (1967)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Peoples’ works programme (1972)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IRDP (1972-1980)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Training and Visit programme (1978-2001)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/>
              <a:t>Peoples’ works programme (1988-1990)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272DDE6-656C-4523-984A-2D05E13555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IRDP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C1B2D51-2EB7-4B05-9D0F-19A5A6722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Causes of Failure</a:t>
            </a:r>
          </a:p>
          <a:p>
            <a:pPr eaLnBrk="1" hangingPunct="1"/>
            <a:r>
              <a:rPr lang="en-US" altLang="en-US"/>
              <a:t>Poor implementation of the district organization</a:t>
            </a:r>
          </a:p>
          <a:p>
            <a:pPr eaLnBrk="1" hangingPunct="1"/>
            <a:r>
              <a:rPr lang="en-US" altLang="en-US"/>
              <a:t>Poor technical scrutiny and control</a:t>
            </a:r>
          </a:p>
          <a:p>
            <a:pPr eaLnBrk="1" hangingPunct="1"/>
            <a:r>
              <a:rPr lang="en-US" altLang="en-US"/>
              <a:t>Influence of bureaucracy and feudal lords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7A85606-4F2E-47D6-8BBD-2B8AA3268A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Training and Visit programme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591B691A-82EC-4E55-B6C2-C858552E8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Launched	1978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Terminated 	2001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Main 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Exclusive focus on extension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Single and direct line of organizational administration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Transfer of technology through training and visit programme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0241AC7-AD72-4E01-A8B6-8975C7972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T&amp;V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F434627-D62C-48D2-B944-B8169C248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Causes of failure</a:t>
            </a:r>
          </a:p>
          <a:p>
            <a:pPr eaLnBrk="1" hangingPunct="1"/>
            <a:r>
              <a:rPr lang="en-US" altLang="en-US"/>
              <a:t>Top down oriented</a:t>
            </a:r>
          </a:p>
          <a:p>
            <a:pPr eaLnBrk="1" hangingPunct="1"/>
            <a:r>
              <a:rPr lang="en-US" altLang="en-US"/>
              <a:t>Rigid in terms of fortnightly schedule of visit</a:t>
            </a:r>
          </a:p>
          <a:p>
            <a:pPr eaLnBrk="1" hangingPunct="1"/>
            <a:r>
              <a:rPr lang="en-US" altLang="en-US"/>
              <a:t>Very expensive </a:t>
            </a:r>
          </a:p>
          <a:p>
            <a:pPr eaLnBrk="1" hangingPunct="1"/>
            <a:r>
              <a:rPr lang="en-US" altLang="en-US"/>
              <a:t>No effective use of mass media for communication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52AAB9B-A4A6-4174-B9D7-67B5E794E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Tameer-a-Watan Programme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5832624-7599-4753-B636-D1C3B0DA9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Launched	1990</a:t>
            </a:r>
          </a:p>
          <a:p>
            <a:pPr eaLnBrk="1" hangingPunct="1">
              <a:buFontTx/>
              <a:buNone/>
            </a:pPr>
            <a:r>
              <a:rPr lang="en-US" altLang="en-US" b="1"/>
              <a:t>Terminated	1993</a:t>
            </a:r>
          </a:p>
          <a:p>
            <a:pPr eaLnBrk="1" hangingPunct="1">
              <a:buFontTx/>
              <a:buNone/>
            </a:pPr>
            <a:r>
              <a:rPr lang="en-US" altLang="en-US" b="1"/>
              <a:t>Basic Approach</a:t>
            </a:r>
          </a:p>
          <a:p>
            <a:pPr eaLnBrk="1" hangingPunct="1"/>
            <a:r>
              <a:rPr lang="en-US" altLang="en-US"/>
              <a:t>Participation of elected representatives of public in planning and execution of developmental programmes on the basis of needs of people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14D1612-5F55-4C44-9E08-02A6536E64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Tameer-a-Watan Programme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FEFF21B-53FB-4D2A-A227-1B4A5FE54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Basic objectives</a:t>
            </a:r>
          </a:p>
          <a:p>
            <a:pPr algn="just" eaLnBrk="1" hangingPunct="1">
              <a:buFontTx/>
              <a:buNone/>
            </a:pPr>
            <a:r>
              <a:rPr lang="en-US" altLang="en-US"/>
              <a:t>Provision of basic amenities such as drinking water, Health, sanitation, construction of rural roads, Village electrification, education, supply of natural gas and establishment of public call offices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E48D6A2-8A2D-4DDB-A420-0D7E6B3C3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Tameer-a-Watan Programme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8AAB316-0EA2-4264-A53E-9C5C81390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Coverage= </a:t>
            </a:r>
            <a:r>
              <a:rPr lang="en-US" altLang="en-US"/>
              <a:t>Both rural and urban areas</a:t>
            </a:r>
          </a:p>
          <a:p>
            <a:pPr eaLnBrk="1" hangingPunct="1">
              <a:buFontTx/>
              <a:buNone/>
            </a:pPr>
            <a:r>
              <a:rPr lang="en-US" altLang="en-US"/>
              <a:t>Terminated due to the change of Govt. in the country and again launch in 1997-1999</a:t>
            </a:r>
          </a:p>
          <a:p>
            <a:pPr eaLnBrk="1" hangingPunct="1">
              <a:buFontTx/>
              <a:buNone/>
            </a:pPr>
            <a:r>
              <a:rPr lang="en-US" altLang="en-US" b="1"/>
              <a:t>Administrative set up</a:t>
            </a:r>
          </a:p>
          <a:p>
            <a:pPr eaLnBrk="1" hangingPunct="1">
              <a:buFontTx/>
              <a:buNone/>
            </a:pPr>
            <a:r>
              <a:rPr lang="en-US" altLang="en-US"/>
              <a:t>By the federal ministery of local Govt. and RD in collaboration with Provincial Govt.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E2D7FF4-BBF3-496C-BC32-4B6160F86D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Social Action Programme (SAP)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3CAFDB4-1970-4907-920E-86F883C5E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Initially launched for three years </a:t>
            </a:r>
          </a:p>
          <a:p>
            <a:pPr eaLnBrk="1" hangingPunct="1">
              <a:buFontTx/>
              <a:buNone/>
            </a:pPr>
            <a:r>
              <a:rPr lang="en-US" altLang="en-US" b="1"/>
              <a:t>Phase I 1993-96</a:t>
            </a:r>
          </a:p>
          <a:p>
            <a:pPr eaLnBrk="1" hangingPunct="1">
              <a:buFontTx/>
              <a:buNone/>
            </a:pPr>
            <a:r>
              <a:rPr lang="en-US" altLang="en-US" b="1"/>
              <a:t>Key Elements</a:t>
            </a:r>
          </a:p>
          <a:p>
            <a:pPr eaLnBrk="1" hangingPunct="1"/>
            <a:r>
              <a:rPr lang="en-US" altLang="en-US"/>
              <a:t>Primary education</a:t>
            </a:r>
          </a:p>
          <a:p>
            <a:pPr eaLnBrk="1" hangingPunct="1"/>
            <a:r>
              <a:rPr lang="en-US" altLang="en-US"/>
              <a:t>Primary healthcare</a:t>
            </a:r>
          </a:p>
          <a:p>
            <a:pPr eaLnBrk="1" hangingPunct="1"/>
            <a:r>
              <a:rPr lang="en-US" altLang="en-US"/>
              <a:t>Family planning</a:t>
            </a:r>
          </a:p>
          <a:p>
            <a:pPr eaLnBrk="1" hangingPunct="1"/>
            <a:r>
              <a:rPr lang="en-US" altLang="en-US"/>
              <a:t>Rural water supply and sanitation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2FB51445-313D-487A-8CCD-D3DBAE506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SAP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D9DA5F8-22B9-4901-9755-063CDBA6F5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Achievement</a:t>
            </a:r>
          </a:p>
          <a:p>
            <a:pPr eaLnBrk="1" hangingPunct="1">
              <a:buFontTx/>
              <a:buNone/>
            </a:pPr>
            <a:r>
              <a:rPr lang="en-US" altLang="en-US"/>
              <a:t>All the targets of various components have been achieved fully</a:t>
            </a:r>
          </a:p>
          <a:p>
            <a:pPr eaLnBrk="1" hangingPunct="1">
              <a:buFontTx/>
              <a:buNone/>
            </a:pPr>
            <a:r>
              <a:rPr lang="en-US" altLang="en-US"/>
              <a:t>Govt. initiated a four year SAP </a:t>
            </a:r>
            <a:r>
              <a:rPr lang="en-US" altLang="en-US" b="1"/>
              <a:t>Phase-II</a:t>
            </a:r>
          </a:p>
          <a:p>
            <a:pPr eaLnBrk="1" hangingPunct="1">
              <a:buFontTx/>
              <a:buNone/>
            </a:pPr>
            <a:r>
              <a:rPr lang="en-US" altLang="en-US" b="1"/>
              <a:t>1996-2000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F9F3202-F696-4038-A756-09DAE922D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Khushhal Pakistan Programme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A294021A-7F14-48B2-A6E4-195F9DDFC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Launched	2000-2001</a:t>
            </a:r>
          </a:p>
          <a:p>
            <a:pPr eaLnBrk="1" hangingPunct="1">
              <a:buFontTx/>
              <a:buNone/>
            </a:pPr>
            <a:r>
              <a:rPr lang="en-US" altLang="en-US"/>
              <a:t>Development schemes approved= 9,899</a:t>
            </a:r>
          </a:p>
          <a:p>
            <a:pPr eaLnBrk="1" hangingPunct="1">
              <a:buFontTx/>
              <a:buNone/>
            </a:pPr>
            <a:r>
              <a:rPr lang="en-US" altLang="en-US"/>
              <a:t>Completed= 4,746</a:t>
            </a:r>
          </a:p>
          <a:p>
            <a:pPr eaLnBrk="1" hangingPunct="1">
              <a:buFontTx/>
              <a:buNone/>
            </a:pPr>
            <a:r>
              <a:rPr lang="en-US" altLang="en-US" b="1"/>
              <a:t>Objective</a:t>
            </a:r>
          </a:p>
          <a:p>
            <a:pPr eaLnBrk="1" hangingPunct="1">
              <a:buFontTx/>
              <a:buNone/>
            </a:pPr>
            <a:r>
              <a:rPr lang="en-US" altLang="en-US"/>
              <a:t>To create employment opportunities as well as to improve the living conditions of poor people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139815C-1508-40B4-98AA-1910E1000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Khushhal Pakistan Programme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7999F380-CB41-474F-9862-99390F15C4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Coverage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Covers small public works both in urban and rural areas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The programme include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Farm to market roads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Water supply schemes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Lining of water channels and delisting of canals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25658C0B-A84C-49FD-999B-5089999683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/>
              <a:t>Tameer-a-Watan programme (1990-1993)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Social Action programme (SAP) (1992-2000)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People’s works programme (1993-1997)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Tameer-a-Watan programme (1997-1999)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Khushhal Pakistan programme (2000-2001)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Khushhal Pakistan programme under Devolution of Power Plan (2001-to date)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31838AB-A404-4E75-83DC-A2296DECAD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Khushhal Pakistan Programme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EA66ADF-AADE-485A-82E2-4FE1F46EA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Repairing of rural roads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Pavements of streets and drains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Improvement of schools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Equipment/machinery for vocational centers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Village electrification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Provision and renovation of civic amenities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665D08F-2557-4CF6-8046-55FC94BD4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Khushhal Pakistan Programme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AD88C73-BFB7-4FA7-852B-36DA1EB68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Weaknesses</a:t>
            </a:r>
          </a:p>
          <a:p>
            <a:pPr eaLnBrk="1" hangingPunct="1"/>
            <a:r>
              <a:rPr lang="en-US" altLang="en-US"/>
              <a:t>Irregularities and mismanagement of allocated funds</a:t>
            </a:r>
          </a:p>
          <a:p>
            <a:pPr eaLnBrk="1" hangingPunct="1"/>
            <a:r>
              <a:rPr lang="en-US" altLang="en-US"/>
              <a:t>Not met with the needs of people </a:t>
            </a:r>
          </a:p>
          <a:p>
            <a:pPr eaLnBrk="1" hangingPunct="1">
              <a:buFontTx/>
              <a:buNone/>
            </a:pPr>
            <a:r>
              <a:rPr lang="en-US" altLang="en-US"/>
              <a:t>						 </a:t>
            </a:r>
            <a:r>
              <a:rPr lang="en-US" altLang="en-US" sz="2000"/>
              <a:t>(Staff Report)</a:t>
            </a:r>
            <a:endParaRPr lang="en-US" altLang="en-US"/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5410750-C6E4-41A8-A4D1-B89C4A6A5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38150"/>
            <a:ext cx="7772400" cy="685800"/>
          </a:xfrm>
        </p:spPr>
        <p:txBody>
          <a:bodyPr/>
          <a:lstStyle/>
          <a:p>
            <a:pPr algn="ctr" eaLnBrk="1" hangingPunct="1"/>
            <a:r>
              <a:rPr lang="en-US" altLang="en-US" b="1"/>
              <a:t>Decentralization Process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9A03125-C27F-4891-A1B4-AE4A8FF7DF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On 14</a:t>
            </a:r>
            <a:r>
              <a:rPr lang="en-US" altLang="en-US" baseline="30000"/>
              <a:t>th</a:t>
            </a:r>
            <a:r>
              <a:rPr lang="en-US" altLang="en-US"/>
              <a:t> August 2001 Govt. started the process of Decentralization and Devolution of power under Devolution Plan. This process is based on 5 key principles represented by 5Ds.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6600FF"/>
                </a:solidFill>
                <a:cs typeface="Times New Roman" panose="02020603050405020304" pitchFamily="18" charset="0"/>
              </a:rPr>
              <a:t>Devolution of political power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6600FF"/>
                </a:solidFill>
                <a:cs typeface="Times New Roman" panose="02020603050405020304" pitchFamily="18" charset="0"/>
              </a:rPr>
              <a:t>Decentralization of administrative authority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6600FF"/>
                </a:solidFill>
                <a:cs typeface="Times New Roman" panose="02020603050405020304" pitchFamily="18" charset="0"/>
              </a:rPr>
              <a:t>De-concentration of management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6600FF"/>
                </a:solidFill>
                <a:cs typeface="Times New Roman" panose="02020603050405020304" pitchFamily="18" charset="0"/>
              </a:rPr>
              <a:t>Diffusion of power-authority nexus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6600FF"/>
                </a:solidFill>
                <a:cs typeface="Times New Roman" panose="02020603050405020304" pitchFamily="18" charset="0"/>
              </a:rPr>
              <a:t>Distribution of resources to the district level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>
            <a:extLst>
              <a:ext uri="{FF2B5EF4-FFF2-40B4-BE49-F238E27FC236}">
                <a16:creationId xmlns:a16="http://schemas.microsoft.com/office/drawing/2014/main" id="{D7630DC4-CE05-417D-860F-D49998227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876300"/>
            <a:ext cx="6248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5">
            <a:extLst>
              <a:ext uri="{FF2B5EF4-FFF2-40B4-BE49-F238E27FC236}">
                <a16:creationId xmlns:a16="http://schemas.microsoft.com/office/drawing/2014/main" id="{3FA0418D-2514-4C4F-86E5-3544D1C63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04800"/>
            <a:ext cx="7467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5Ds of Devolution Plan 2000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>
            <a:extLst>
              <a:ext uri="{FF2B5EF4-FFF2-40B4-BE49-F238E27FC236}">
                <a16:creationId xmlns:a16="http://schemas.microsoft.com/office/drawing/2014/main" id="{13F54699-A79F-4070-B29F-280EF4CDA2C4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2089150"/>
            <a:ext cx="7772400" cy="3517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67" name="Rectangle 5">
            <a:extLst>
              <a:ext uri="{FF2B5EF4-FFF2-40B4-BE49-F238E27FC236}">
                <a16:creationId xmlns:a16="http://schemas.microsoft.com/office/drawing/2014/main" id="{9CFC123E-0401-4496-844F-58BFA3A2E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685800"/>
            <a:ext cx="708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2800">
                <a:latin typeface="Arial" panose="020B0604020202020204" pitchFamily="34" charset="0"/>
              </a:rPr>
              <a:t>Basic Structure of Devolution Plan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CF2CEAD-97C7-4B2A-91D0-9E0A37D26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CRITICAL ANALYSIS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3CBFDFE5-5CE0-4933-80DE-724DE4E97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Top down oriented</a:t>
            </a:r>
          </a:p>
          <a:p>
            <a:pPr eaLnBrk="1" hangingPunct="1"/>
            <a:r>
              <a:rPr lang="en-US" altLang="en-US" b="1"/>
              <a:t>Corruption and misuse of funds</a:t>
            </a:r>
          </a:p>
          <a:p>
            <a:pPr eaLnBrk="1" hangingPunct="1"/>
            <a:r>
              <a:rPr lang="en-US" altLang="en-US" b="1"/>
              <a:t>Political instability</a:t>
            </a:r>
          </a:p>
          <a:p>
            <a:pPr eaLnBrk="1" hangingPunct="1"/>
            <a:r>
              <a:rPr lang="en-US" altLang="en-US" b="1"/>
              <a:t>Lack of technical skills and knowledge</a:t>
            </a:r>
          </a:p>
          <a:p>
            <a:pPr eaLnBrk="1" hangingPunct="1"/>
            <a:r>
              <a:rPr lang="en-US" altLang="en-US" b="1"/>
              <a:t>Not in accordance with the needs of people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BA0C02B-BC8E-46E5-A7A6-8C038F2D4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/>
              <a:t>Village Agricultural and Industrial Development Programme (V-AID)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EE93156-1190-404E-984D-12D4190DA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Started in 1952 after the recommendations of Sufi Committee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/>
              <a:t>Committee stressed the need for bridging the gulf between Govt. and rural people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5F2B1B5-604F-45B1-88C3-47F55B480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V-AID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6234762-34B0-42EC-ACEE-9EA6F434B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Funding agencies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1. United States responsible for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i. Technical advices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ii. Training for Pakistani officials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		iii. Equipment and commodities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2. Ford Foundation responsible for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	i. Funds for salaries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4543C46-543E-42C5-AEEB-74F68A9B2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V-AID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0173B93-6D6F-4940-9CEC-9C495523C5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/>
              <a:t>Democratic approach </a:t>
            </a:r>
          </a:p>
          <a:p>
            <a:pPr marL="609600" indent="-609600" eaLnBrk="1" hangingPunct="1"/>
            <a:r>
              <a:rPr lang="en-US" altLang="en-US"/>
              <a:t>People participate on self help basis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b="1"/>
              <a:t>OBJECTIVES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To raise productivity of rural people by modern techniques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To multiply existing community services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6F7A614-1B35-42E4-85E1-EBAEFD957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V-AID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99022CA-CA83-45E3-B265-BABF3AACF8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3. </a:t>
            </a:r>
            <a:r>
              <a:rPr lang="en-US" altLang="en-US"/>
              <a:t>To create spirit of self help among villagers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4. To develop coordination among other developmental agencies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5. To improve the condition through social mobilization both to men and women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F15B246B-C722-4415-8BD3-AFB20ECE8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V-AID</a:t>
            </a:r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9D794FC1-43D9-49C8-8833-9F1F2733E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Causes of failure</a:t>
            </a:r>
          </a:p>
          <a:p>
            <a:pPr eaLnBrk="1" hangingPunct="1"/>
            <a:r>
              <a:rPr lang="en-US" altLang="en-US"/>
              <a:t>Termination of US mission aid</a:t>
            </a:r>
          </a:p>
          <a:p>
            <a:pPr eaLnBrk="1" hangingPunct="1"/>
            <a:r>
              <a:rPr lang="en-US" altLang="en-US"/>
              <a:t>Departmental revelry</a:t>
            </a:r>
          </a:p>
          <a:p>
            <a:pPr eaLnBrk="1" hangingPunct="1"/>
            <a:r>
              <a:rPr lang="en-US" altLang="en-US"/>
              <a:t>Frequent transfer of officers</a:t>
            </a:r>
          </a:p>
          <a:p>
            <a:pPr eaLnBrk="1" hangingPunct="1"/>
            <a:r>
              <a:rPr lang="en-US" altLang="en-US"/>
              <a:t>Lack of experienced worker, supervisors and instructors</a:t>
            </a:r>
          </a:p>
          <a:p>
            <a:pPr eaLnBrk="1" hangingPunct="1">
              <a:buFontTx/>
              <a:buNone/>
            </a:pPr>
            <a:r>
              <a:rPr lang="en-US" altLang="en-US" b="1"/>
              <a:t>Terminated on 1961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E2DCAF8-A79F-4CCE-A274-6B4EF79726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 b="1"/>
              <a:t>Basic Democracies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FC04F07-0969-4F94-81D7-9848CF6E4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Launched  1959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Terminated 1971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upgrade the living standard of rural people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decentralize the Govt. administration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To develop a programme which met with the need of people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Neon Frame">
  <a:themeElements>
    <a:clrScheme name="Neon Frame 2">
      <a:dk1>
        <a:srgbClr val="000066"/>
      </a:dk1>
      <a:lt1>
        <a:srgbClr val="FFFFFF"/>
      </a:lt1>
      <a:dk2>
        <a:srgbClr val="3333FF"/>
      </a:dk2>
      <a:lt2>
        <a:srgbClr val="3399FF"/>
      </a:lt2>
      <a:accent1>
        <a:srgbClr val="66CCFF"/>
      </a:accent1>
      <a:accent2>
        <a:srgbClr val="FF66FF"/>
      </a:accent2>
      <a:accent3>
        <a:srgbClr val="FFFFFF"/>
      </a:accent3>
      <a:accent4>
        <a:srgbClr val="000056"/>
      </a:accent4>
      <a:accent5>
        <a:srgbClr val="B8E2FF"/>
      </a:accent5>
      <a:accent6>
        <a:srgbClr val="E75CE7"/>
      </a:accent6>
      <a:hlink>
        <a:srgbClr val="CC00CC"/>
      </a:hlink>
      <a:folHlink>
        <a:srgbClr val="CC99FF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957</TotalTime>
  <Words>838</Words>
  <Application>Microsoft Office PowerPoint</Application>
  <PresentationFormat>On-screen Show (4:3)</PresentationFormat>
  <Paragraphs>204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Tahoma</vt:lpstr>
      <vt:lpstr>Times New Roman</vt:lpstr>
      <vt:lpstr>Neon Frame</vt:lpstr>
      <vt:lpstr>AGRICULTURAL EXTENSION PROGRAMMES IN PAKISTAN</vt:lpstr>
      <vt:lpstr>PowerPoint Presentation</vt:lpstr>
      <vt:lpstr>PowerPoint Presentation</vt:lpstr>
      <vt:lpstr>Village Agricultural and Industrial Development Programme (V-AID)</vt:lpstr>
      <vt:lpstr>V-AID</vt:lpstr>
      <vt:lpstr>V-AID</vt:lpstr>
      <vt:lpstr>V-AID</vt:lpstr>
      <vt:lpstr>V-AID</vt:lpstr>
      <vt:lpstr>Basic Democracies</vt:lpstr>
      <vt:lpstr>BDS</vt:lpstr>
      <vt:lpstr>BDS</vt:lpstr>
      <vt:lpstr>BDS</vt:lpstr>
      <vt:lpstr>RWP</vt:lpstr>
      <vt:lpstr>RWP</vt:lpstr>
      <vt:lpstr>Farm Guide Movement</vt:lpstr>
      <vt:lpstr>Peoples’ work programme (PWP)</vt:lpstr>
      <vt:lpstr>PWP</vt:lpstr>
      <vt:lpstr>PWP</vt:lpstr>
      <vt:lpstr>IRDP</vt:lpstr>
      <vt:lpstr>IRDP</vt:lpstr>
      <vt:lpstr>Training and Visit programme</vt:lpstr>
      <vt:lpstr>T&amp;V</vt:lpstr>
      <vt:lpstr>Tameer-a-Watan Programme</vt:lpstr>
      <vt:lpstr>Tameer-a-Watan Programme</vt:lpstr>
      <vt:lpstr>Tameer-a-Watan Programme</vt:lpstr>
      <vt:lpstr>Social Action Programme (SAP)</vt:lpstr>
      <vt:lpstr>SAP</vt:lpstr>
      <vt:lpstr>Khushhal Pakistan Programme</vt:lpstr>
      <vt:lpstr>Khushhal Pakistan Programme</vt:lpstr>
      <vt:lpstr>Khushhal Pakistan Programme</vt:lpstr>
      <vt:lpstr>Khushhal Pakistan Programme</vt:lpstr>
      <vt:lpstr>Decentralization Process</vt:lpstr>
      <vt:lpstr>PowerPoint Presentation</vt:lpstr>
      <vt:lpstr>PowerPoint Presentation</vt:lpstr>
      <vt:lpstr>CRITICAL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Devolution in Pakistan:  Context, Implementation &amp; Issues</dc:title>
  <dc:creator>SAAD PARACHA</dc:creator>
  <cp:lastModifiedBy>Saima</cp:lastModifiedBy>
  <cp:revision>478</cp:revision>
  <cp:lastPrinted>2004-02-26T18:14:42Z</cp:lastPrinted>
  <dcterms:created xsi:type="dcterms:W3CDTF">2003-03-03T19:18:08Z</dcterms:created>
  <dcterms:modified xsi:type="dcterms:W3CDTF">2020-12-02T09:33:53Z</dcterms:modified>
</cp:coreProperties>
</file>