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0" d="100"/>
          <a:sy n="70" d="100"/>
        </p:scale>
        <p:origin x="738"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17518E-C32F-46ED-8FD8-1B7C5270299C}"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FA20B1-02FF-41C7-B572-D838CA1917D0}" type="slidenum">
              <a:rPr lang="en-US" smtClean="0"/>
              <a:t>‹#›</a:t>
            </a:fld>
            <a:endParaRPr lang="en-US"/>
          </a:p>
        </p:txBody>
      </p:sp>
    </p:spTree>
    <p:extLst>
      <p:ext uri="{BB962C8B-B14F-4D97-AF65-F5344CB8AC3E}">
        <p14:creationId xmlns:p14="http://schemas.microsoft.com/office/powerpoint/2010/main" val="2215903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17518E-C32F-46ED-8FD8-1B7C5270299C}"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FA20B1-02FF-41C7-B572-D838CA1917D0}" type="slidenum">
              <a:rPr lang="en-US" smtClean="0"/>
              <a:t>‹#›</a:t>
            </a:fld>
            <a:endParaRPr lang="en-US"/>
          </a:p>
        </p:txBody>
      </p:sp>
    </p:spTree>
    <p:extLst>
      <p:ext uri="{BB962C8B-B14F-4D97-AF65-F5344CB8AC3E}">
        <p14:creationId xmlns:p14="http://schemas.microsoft.com/office/powerpoint/2010/main" val="3439158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17518E-C32F-46ED-8FD8-1B7C5270299C}"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FA20B1-02FF-41C7-B572-D838CA1917D0}" type="slidenum">
              <a:rPr lang="en-US" smtClean="0"/>
              <a:t>‹#›</a:t>
            </a:fld>
            <a:endParaRPr lang="en-US"/>
          </a:p>
        </p:txBody>
      </p:sp>
    </p:spTree>
    <p:extLst>
      <p:ext uri="{BB962C8B-B14F-4D97-AF65-F5344CB8AC3E}">
        <p14:creationId xmlns:p14="http://schemas.microsoft.com/office/powerpoint/2010/main" val="1352176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17518E-C32F-46ED-8FD8-1B7C5270299C}"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FA20B1-02FF-41C7-B572-D838CA1917D0}" type="slidenum">
              <a:rPr lang="en-US" smtClean="0"/>
              <a:t>‹#›</a:t>
            </a:fld>
            <a:endParaRPr lang="en-US"/>
          </a:p>
        </p:txBody>
      </p:sp>
    </p:spTree>
    <p:extLst>
      <p:ext uri="{BB962C8B-B14F-4D97-AF65-F5344CB8AC3E}">
        <p14:creationId xmlns:p14="http://schemas.microsoft.com/office/powerpoint/2010/main" val="1639397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D17518E-C32F-46ED-8FD8-1B7C5270299C}"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FA20B1-02FF-41C7-B572-D838CA1917D0}" type="slidenum">
              <a:rPr lang="en-US" smtClean="0"/>
              <a:t>‹#›</a:t>
            </a:fld>
            <a:endParaRPr lang="en-US"/>
          </a:p>
        </p:txBody>
      </p:sp>
    </p:spTree>
    <p:extLst>
      <p:ext uri="{BB962C8B-B14F-4D97-AF65-F5344CB8AC3E}">
        <p14:creationId xmlns:p14="http://schemas.microsoft.com/office/powerpoint/2010/main" val="2758155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17518E-C32F-46ED-8FD8-1B7C5270299C}" type="datetimeFigureOut">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FA20B1-02FF-41C7-B572-D838CA1917D0}" type="slidenum">
              <a:rPr lang="en-US" smtClean="0"/>
              <a:t>‹#›</a:t>
            </a:fld>
            <a:endParaRPr lang="en-US"/>
          </a:p>
        </p:txBody>
      </p:sp>
    </p:spTree>
    <p:extLst>
      <p:ext uri="{BB962C8B-B14F-4D97-AF65-F5344CB8AC3E}">
        <p14:creationId xmlns:p14="http://schemas.microsoft.com/office/powerpoint/2010/main" val="1497964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17518E-C32F-46ED-8FD8-1B7C5270299C}" type="datetimeFigureOut">
              <a:rPr lang="en-US" smtClean="0"/>
              <a:t>11/12/2020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FA20B1-02FF-41C7-B572-D838CA1917D0}" type="slidenum">
              <a:rPr lang="en-US" smtClean="0"/>
              <a:t>‹#›</a:t>
            </a:fld>
            <a:endParaRPr lang="en-US"/>
          </a:p>
        </p:txBody>
      </p:sp>
    </p:spTree>
    <p:extLst>
      <p:ext uri="{BB962C8B-B14F-4D97-AF65-F5344CB8AC3E}">
        <p14:creationId xmlns:p14="http://schemas.microsoft.com/office/powerpoint/2010/main" val="237936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17518E-C32F-46ED-8FD8-1B7C5270299C}" type="datetimeFigureOut">
              <a:rPr lang="en-US" smtClean="0"/>
              <a:t>11/12/2020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FA20B1-02FF-41C7-B572-D838CA1917D0}" type="slidenum">
              <a:rPr lang="en-US" smtClean="0"/>
              <a:t>‹#›</a:t>
            </a:fld>
            <a:endParaRPr lang="en-US"/>
          </a:p>
        </p:txBody>
      </p:sp>
    </p:spTree>
    <p:extLst>
      <p:ext uri="{BB962C8B-B14F-4D97-AF65-F5344CB8AC3E}">
        <p14:creationId xmlns:p14="http://schemas.microsoft.com/office/powerpoint/2010/main" val="3444195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17518E-C32F-46ED-8FD8-1B7C5270299C}" type="datetimeFigureOut">
              <a:rPr lang="en-US" smtClean="0"/>
              <a:t>11/12/2020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FA20B1-02FF-41C7-B572-D838CA1917D0}" type="slidenum">
              <a:rPr lang="en-US" smtClean="0"/>
              <a:t>‹#›</a:t>
            </a:fld>
            <a:endParaRPr lang="en-US"/>
          </a:p>
        </p:txBody>
      </p:sp>
    </p:spTree>
    <p:extLst>
      <p:ext uri="{BB962C8B-B14F-4D97-AF65-F5344CB8AC3E}">
        <p14:creationId xmlns:p14="http://schemas.microsoft.com/office/powerpoint/2010/main" val="2489419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D17518E-C32F-46ED-8FD8-1B7C5270299C}" type="datetimeFigureOut">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FA20B1-02FF-41C7-B572-D838CA1917D0}" type="slidenum">
              <a:rPr lang="en-US" smtClean="0"/>
              <a:t>‹#›</a:t>
            </a:fld>
            <a:endParaRPr lang="en-US"/>
          </a:p>
        </p:txBody>
      </p:sp>
    </p:spTree>
    <p:extLst>
      <p:ext uri="{BB962C8B-B14F-4D97-AF65-F5344CB8AC3E}">
        <p14:creationId xmlns:p14="http://schemas.microsoft.com/office/powerpoint/2010/main" val="4130920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D17518E-C32F-46ED-8FD8-1B7C5270299C}" type="datetimeFigureOut">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FA20B1-02FF-41C7-B572-D838CA1917D0}" type="slidenum">
              <a:rPr lang="en-US" smtClean="0"/>
              <a:t>‹#›</a:t>
            </a:fld>
            <a:endParaRPr lang="en-US"/>
          </a:p>
        </p:txBody>
      </p:sp>
    </p:spTree>
    <p:extLst>
      <p:ext uri="{BB962C8B-B14F-4D97-AF65-F5344CB8AC3E}">
        <p14:creationId xmlns:p14="http://schemas.microsoft.com/office/powerpoint/2010/main" val="2497431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17518E-C32F-46ED-8FD8-1B7C5270299C}" type="datetimeFigureOut">
              <a:rPr lang="en-US" smtClean="0"/>
              <a:t>11/12/2020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FA20B1-02FF-41C7-B572-D838CA1917D0}" type="slidenum">
              <a:rPr lang="en-US" smtClean="0"/>
              <a:t>‹#›</a:t>
            </a:fld>
            <a:endParaRPr lang="en-US"/>
          </a:p>
        </p:txBody>
      </p:sp>
    </p:spTree>
    <p:extLst>
      <p:ext uri="{BB962C8B-B14F-4D97-AF65-F5344CB8AC3E}">
        <p14:creationId xmlns:p14="http://schemas.microsoft.com/office/powerpoint/2010/main" val="991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Lecture-1</a:t>
            </a:r>
            <a:endParaRPr lang="en-US" dirty="0"/>
          </a:p>
        </p:txBody>
      </p:sp>
      <p:sp>
        <p:nvSpPr>
          <p:cNvPr id="3" name="Subtitle 2"/>
          <p:cNvSpPr>
            <a:spLocks noGrp="1"/>
          </p:cNvSpPr>
          <p:nvPr>
            <p:ph type="subTitle" idx="1"/>
          </p:nvPr>
        </p:nvSpPr>
        <p:spPr/>
        <p:txBody>
          <a:bodyPr>
            <a:normAutofit lnSpcReduction="10000"/>
          </a:bodyPr>
          <a:lstStyle/>
          <a:p>
            <a:r>
              <a:rPr lang="en-US" dirty="0" smtClean="0"/>
              <a:t>Applied Physics</a:t>
            </a:r>
          </a:p>
          <a:p>
            <a:endParaRPr lang="en-US" dirty="0"/>
          </a:p>
          <a:p>
            <a:r>
              <a:rPr lang="en-US" dirty="0" smtClean="0"/>
              <a:t>Recommended Book</a:t>
            </a:r>
          </a:p>
          <a:p>
            <a:r>
              <a:rPr lang="en-US" b="1" dirty="0"/>
              <a:t>Basic Electronics Solid State by B.L </a:t>
            </a:r>
            <a:r>
              <a:rPr lang="en-US" b="1" dirty="0" err="1"/>
              <a:t>Theraja</a:t>
            </a:r>
            <a:endParaRPr lang="en-US" dirty="0"/>
          </a:p>
          <a:p>
            <a:endParaRPr lang="en-US" dirty="0"/>
          </a:p>
        </p:txBody>
      </p:sp>
    </p:spTree>
    <p:extLst>
      <p:ext uri="{BB962C8B-B14F-4D97-AF65-F5344CB8AC3E}">
        <p14:creationId xmlns:p14="http://schemas.microsoft.com/office/powerpoint/2010/main" val="4005445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524836" y="148918"/>
            <a:ext cx="7438030" cy="6442952"/>
          </a:xfrm>
          <a:prstGeom prst="rect">
            <a:avLst/>
          </a:prstGeom>
        </p:spPr>
      </p:pic>
    </p:spTree>
    <p:extLst>
      <p:ext uri="{BB962C8B-B14F-4D97-AF65-F5344CB8AC3E}">
        <p14:creationId xmlns:p14="http://schemas.microsoft.com/office/powerpoint/2010/main" val="392990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920622" y="1595437"/>
            <a:ext cx="6359856" cy="4546056"/>
          </a:xfrm>
          <a:prstGeom prst="rect">
            <a:avLst/>
          </a:prstGeom>
        </p:spPr>
      </p:pic>
    </p:spTree>
    <p:extLst>
      <p:ext uri="{BB962C8B-B14F-4D97-AF65-F5344CB8AC3E}">
        <p14:creationId xmlns:p14="http://schemas.microsoft.com/office/powerpoint/2010/main" val="1867691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234519" y="136478"/>
            <a:ext cx="5827593" cy="6496334"/>
          </a:xfrm>
          <a:prstGeom prst="rect">
            <a:avLst/>
          </a:prstGeom>
        </p:spPr>
      </p:pic>
    </p:spTree>
    <p:extLst>
      <p:ext uri="{BB962C8B-B14F-4D97-AF65-F5344CB8AC3E}">
        <p14:creationId xmlns:p14="http://schemas.microsoft.com/office/powerpoint/2010/main" val="149689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975212" y="163133"/>
            <a:ext cx="6359857" cy="6510622"/>
          </a:xfrm>
          <a:prstGeom prst="rect">
            <a:avLst/>
          </a:prstGeom>
        </p:spPr>
      </p:pic>
    </p:spTree>
    <p:extLst>
      <p:ext uri="{BB962C8B-B14F-4D97-AF65-F5344CB8AC3E}">
        <p14:creationId xmlns:p14="http://schemas.microsoft.com/office/powerpoint/2010/main" val="2249363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2411" y="822960"/>
            <a:ext cx="9091749" cy="5263620"/>
          </a:xfrm>
          <a:prstGeom prst="rect">
            <a:avLst/>
          </a:prstGeom>
        </p:spPr>
        <p:txBody>
          <a:bodyPr wrap="square">
            <a:spAutoFit/>
          </a:bodyPr>
          <a:lstStyle/>
          <a:p>
            <a:pPr algn="ctr">
              <a:lnSpc>
                <a:spcPct val="107000"/>
              </a:lnSpc>
              <a:spcAft>
                <a:spcPts val="800"/>
              </a:spcAft>
            </a:pPr>
            <a:r>
              <a:rPr lang="en-US" sz="1100" dirty="0">
                <a:latin typeface="Calibri" panose="020F0502020204030204" pitchFamily="34" charset="0"/>
                <a:ea typeface="Times New Roman" panose="02020603050405020304" pitchFamily="18" charset="0"/>
                <a:cs typeface="Times New Roman" panose="02020603050405020304" pitchFamily="18" charset="0"/>
              </a:rPr>
              <a:t>PHYS-101 Applied Physics</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100" dirty="0">
                <a:latin typeface="Calibri" panose="020F0502020204030204" pitchFamily="34" charset="0"/>
                <a:ea typeface="Arial" panose="020B0604020202020204" pitchFamily="34" charset="0"/>
                <a:cs typeface="Times New Roman" panose="02020603050405020304" pitchFamily="18" charset="0"/>
              </a:rPr>
              <a:t>Credit Hours: 03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100" dirty="0">
                <a:latin typeface="Calibri" panose="020F0502020204030204" pitchFamily="34" charset="0"/>
                <a:ea typeface="Arial" panose="020B0604020202020204" pitchFamily="34" charset="0"/>
                <a:cs typeface="Times New Roman" panose="02020603050405020304" pitchFamily="18" charset="0"/>
              </a:rPr>
              <a:t>Course Content: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135"/>
              </a:spcAft>
              <a:buFont typeface="+mj-lt"/>
              <a:buAutoNum type="arabicPeriod"/>
            </a:pPr>
            <a:r>
              <a:rPr lang="en-US" sz="1100" dirty="0">
                <a:latin typeface="Calibri" panose="020F0502020204030204" pitchFamily="34" charset="0"/>
                <a:ea typeface="Calibri" panose="020F0502020204030204" pitchFamily="34" charset="0"/>
                <a:cs typeface="Times New Roman" panose="02020603050405020304" pitchFamily="18" charset="0"/>
              </a:rPr>
              <a:t>Zero Reference Level, Chassis Ground, Ohm‘s Law, Formula Variations of Ohm‘s Law, Graphical Representation of Ohm‘s Law, Linear Resistor, Non Linear Resistor, Cells in Series and Parallel.[</a:t>
            </a:r>
            <a:r>
              <a:rPr lang="en-US" sz="1100" dirty="0" err="1">
                <a:latin typeface="Calibri" panose="020F0502020204030204" pitchFamily="34" charset="0"/>
                <a:ea typeface="Calibri" panose="020F0502020204030204" pitchFamily="34" charset="0"/>
                <a:cs typeface="Times New Roman" panose="02020603050405020304" pitchFamily="18" charset="0"/>
              </a:rPr>
              <a:t>Ch</a:t>
            </a:r>
            <a:r>
              <a:rPr lang="en-US" sz="1100" dirty="0">
                <a:latin typeface="Calibri" panose="020F0502020204030204" pitchFamily="34" charset="0"/>
                <a:ea typeface="Calibri" panose="020F0502020204030204" pitchFamily="34" charset="0"/>
                <a:cs typeface="Times New Roman" panose="02020603050405020304" pitchFamily="18" charset="0"/>
              </a:rPr>
              <a:t> 1] </a:t>
            </a:r>
          </a:p>
          <a:p>
            <a:pPr marL="342900" marR="0" lvl="0" indent="-342900">
              <a:lnSpc>
                <a:spcPct val="107000"/>
              </a:lnSpc>
              <a:spcBef>
                <a:spcPts val="0"/>
              </a:spcBef>
              <a:spcAft>
                <a:spcPts val="135"/>
              </a:spcAft>
              <a:buFont typeface="+mj-lt"/>
              <a:buAutoNum type="arabicPeriod"/>
            </a:pPr>
            <a:r>
              <a:rPr lang="en-US" sz="1100" dirty="0">
                <a:latin typeface="Calibri" panose="020F0502020204030204" pitchFamily="34" charset="0"/>
                <a:ea typeface="Calibri" panose="020F0502020204030204" pitchFamily="34" charset="0"/>
                <a:cs typeface="Times New Roman" panose="02020603050405020304" pitchFamily="18" charset="0"/>
              </a:rPr>
              <a:t>Resistive Circuits. [</a:t>
            </a:r>
            <a:r>
              <a:rPr lang="en-US" sz="1100" dirty="0" err="1">
                <a:latin typeface="Calibri" panose="020F0502020204030204" pitchFamily="34" charset="0"/>
                <a:ea typeface="Calibri" panose="020F0502020204030204" pitchFamily="34" charset="0"/>
                <a:cs typeface="Times New Roman" panose="02020603050405020304" pitchFamily="18" charset="0"/>
              </a:rPr>
              <a:t>Ch</a:t>
            </a:r>
            <a:r>
              <a:rPr lang="en-US" sz="1100" dirty="0">
                <a:latin typeface="Calibri" panose="020F0502020204030204" pitchFamily="34" charset="0"/>
                <a:ea typeface="Calibri" panose="020F0502020204030204" pitchFamily="34" charset="0"/>
                <a:cs typeface="Times New Roman" panose="02020603050405020304" pitchFamily="18" charset="0"/>
              </a:rPr>
              <a:t> 2] </a:t>
            </a:r>
          </a:p>
          <a:p>
            <a:pPr marL="342900" marR="0" lvl="0" indent="-342900">
              <a:lnSpc>
                <a:spcPct val="107000"/>
              </a:lnSpc>
              <a:spcBef>
                <a:spcPts val="0"/>
              </a:spcBef>
              <a:spcAft>
                <a:spcPts val="135"/>
              </a:spcAft>
              <a:buFont typeface="+mj-lt"/>
              <a:buAutoNum type="arabicPeriod"/>
            </a:pPr>
            <a:r>
              <a:rPr lang="en-US" sz="1100" dirty="0">
                <a:latin typeface="Calibri" panose="020F0502020204030204" pitchFamily="34" charset="0"/>
                <a:ea typeface="Calibri" panose="020F0502020204030204" pitchFamily="34" charset="0"/>
                <a:cs typeface="Times New Roman" panose="02020603050405020304" pitchFamily="18" charset="0"/>
              </a:rPr>
              <a:t>Resistors (5.1-15), Inductors (5.19-21) Capacitors (5.35-48) .[</a:t>
            </a:r>
            <a:r>
              <a:rPr lang="en-US" sz="1100" dirty="0" err="1">
                <a:latin typeface="Calibri" panose="020F0502020204030204" pitchFamily="34" charset="0"/>
                <a:ea typeface="Calibri" panose="020F0502020204030204" pitchFamily="34" charset="0"/>
                <a:cs typeface="Times New Roman" panose="02020603050405020304" pitchFamily="18" charset="0"/>
              </a:rPr>
              <a:t>Ch</a:t>
            </a:r>
            <a:r>
              <a:rPr lang="en-US" sz="1100" dirty="0">
                <a:latin typeface="Calibri" panose="020F0502020204030204" pitchFamily="34" charset="0"/>
                <a:ea typeface="Calibri" panose="020F0502020204030204" pitchFamily="34" charset="0"/>
                <a:cs typeface="Times New Roman" panose="02020603050405020304" pitchFamily="18" charset="0"/>
              </a:rPr>
              <a:t> 5] </a:t>
            </a:r>
          </a:p>
          <a:p>
            <a:pPr marL="342900" marR="0" lvl="0" indent="-342900">
              <a:lnSpc>
                <a:spcPct val="107000"/>
              </a:lnSpc>
              <a:spcBef>
                <a:spcPts val="0"/>
              </a:spcBef>
              <a:spcAft>
                <a:spcPts val="135"/>
              </a:spcAft>
              <a:buFont typeface="+mj-lt"/>
              <a:buAutoNum type="arabicPeriod"/>
            </a:pPr>
            <a:r>
              <a:rPr lang="en-US" sz="1100" dirty="0">
                <a:latin typeface="Calibri" panose="020F0502020204030204" pitchFamily="34" charset="0"/>
                <a:ea typeface="Calibri" panose="020F0502020204030204" pitchFamily="34" charset="0"/>
                <a:cs typeface="Times New Roman" panose="02020603050405020304" pitchFamily="18" charset="0"/>
              </a:rPr>
              <a:t>Energy Sources. [</a:t>
            </a:r>
            <a:r>
              <a:rPr lang="en-US" sz="1100" dirty="0" err="1">
                <a:latin typeface="Calibri" panose="020F0502020204030204" pitchFamily="34" charset="0"/>
                <a:ea typeface="Calibri" panose="020F0502020204030204" pitchFamily="34" charset="0"/>
                <a:cs typeface="Times New Roman" panose="02020603050405020304" pitchFamily="18" charset="0"/>
              </a:rPr>
              <a:t>Ch</a:t>
            </a:r>
            <a:r>
              <a:rPr lang="en-US" sz="1100" dirty="0">
                <a:latin typeface="Calibri" panose="020F0502020204030204" pitchFamily="34" charset="0"/>
                <a:ea typeface="Calibri" panose="020F0502020204030204" pitchFamily="34" charset="0"/>
                <a:cs typeface="Times New Roman" panose="02020603050405020304" pitchFamily="18" charset="0"/>
              </a:rPr>
              <a:t> 6] </a:t>
            </a:r>
          </a:p>
          <a:p>
            <a:pPr marL="342900" marR="0" lvl="0" indent="-342900">
              <a:lnSpc>
                <a:spcPct val="107000"/>
              </a:lnSpc>
              <a:spcBef>
                <a:spcPts val="0"/>
              </a:spcBef>
              <a:spcAft>
                <a:spcPts val="135"/>
              </a:spcAft>
              <a:buFont typeface="+mj-lt"/>
              <a:buAutoNum type="arabicPeriod"/>
            </a:pPr>
            <a:r>
              <a:rPr lang="en-US" sz="1100" dirty="0">
                <a:latin typeface="Calibri" panose="020F0502020204030204" pitchFamily="34" charset="0"/>
                <a:ea typeface="Calibri" panose="020F0502020204030204" pitchFamily="34" charset="0"/>
                <a:cs typeface="Times New Roman" panose="02020603050405020304" pitchFamily="18" charset="0"/>
              </a:rPr>
              <a:t>Magnetism and electromagnetism [</a:t>
            </a:r>
            <a:r>
              <a:rPr lang="en-US" sz="1100" dirty="0" err="1">
                <a:latin typeface="Calibri" panose="020F0502020204030204" pitchFamily="34" charset="0"/>
                <a:ea typeface="Calibri" panose="020F0502020204030204" pitchFamily="34" charset="0"/>
                <a:cs typeface="Times New Roman" panose="02020603050405020304" pitchFamily="18" charset="0"/>
              </a:rPr>
              <a:t>Ch</a:t>
            </a:r>
            <a:r>
              <a:rPr lang="en-US" sz="1100" dirty="0">
                <a:latin typeface="Calibri" panose="020F0502020204030204" pitchFamily="34" charset="0"/>
                <a:ea typeface="Calibri" panose="020F0502020204030204" pitchFamily="34" charset="0"/>
                <a:cs typeface="Times New Roman" panose="02020603050405020304" pitchFamily="18" charset="0"/>
              </a:rPr>
              <a:t> 7]. </a:t>
            </a:r>
          </a:p>
          <a:p>
            <a:pPr marL="342900" marR="0" lvl="0" indent="-342900">
              <a:lnSpc>
                <a:spcPct val="107000"/>
              </a:lnSpc>
              <a:spcBef>
                <a:spcPts val="0"/>
              </a:spcBef>
              <a:spcAft>
                <a:spcPts val="135"/>
              </a:spcAft>
              <a:buFont typeface="+mj-lt"/>
              <a:buAutoNum type="arabicPeriod"/>
            </a:pPr>
            <a:r>
              <a:rPr lang="en-US" sz="1100" dirty="0">
                <a:latin typeface="Calibri" panose="020F0502020204030204" pitchFamily="34" charset="0"/>
                <a:ea typeface="Calibri" panose="020F0502020204030204" pitchFamily="34" charset="0"/>
                <a:cs typeface="Times New Roman" panose="02020603050405020304" pitchFamily="18" charset="0"/>
              </a:rPr>
              <a:t>Solid State. Atomic structure, Electron distribution of different atoms, Energy bands in solids, Bonds in solids, Conduction in solids, Conductors, Semiconductors and types of semiconductors, Insulators, Majority and Minority charge carriers, Mobile charge carriers and immobile ions, Drift current in good conductors. [</a:t>
            </a:r>
            <a:r>
              <a:rPr lang="en-US" sz="1100" dirty="0" err="1">
                <a:latin typeface="Calibri" panose="020F0502020204030204" pitchFamily="34" charset="0"/>
                <a:ea typeface="Calibri" panose="020F0502020204030204" pitchFamily="34" charset="0"/>
                <a:cs typeface="Times New Roman" panose="02020603050405020304" pitchFamily="18" charset="0"/>
              </a:rPr>
              <a:t>Ch</a:t>
            </a:r>
            <a:r>
              <a:rPr lang="en-US" sz="1100" dirty="0">
                <a:latin typeface="Calibri" panose="020F0502020204030204" pitchFamily="34" charset="0"/>
                <a:ea typeface="Calibri" panose="020F0502020204030204" pitchFamily="34" charset="0"/>
                <a:cs typeface="Times New Roman" panose="02020603050405020304" pitchFamily="18" charset="0"/>
              </a:rPr>
              <a:t> 12] </a:t>
            </a:r>
          </a:p>
          <a:p>
            <a:pPr marL="342900" marR="0" lvl="0" indent="-342900">
              <a:lnSpc>
                <a:spcPct val="107000"/>
              </a:lnSpc>
              <a:spcBef>
                <a:spcPts val="0"/>
              </a:spcBef>
              <a:spcAft>
                <a:spcPts val="135"/>
              </a:spcAft>
              <a:buFont typeface="+mj-lt"/>
              <a:buAutoNum type="arabicPeriod"/>
            </a:pPr>
            <a:r>
              <a:rPr lang="en-US" sz="1100" dirty="0">
                <a:latin typeface="Calibri" panose="020F0502020204030204" pitchFamily="34" charset="0"/>
                <a:ea typeface="Calibri" panose="020F0502020204030204" pitchFamily="34" charset="0"/>
                <a:cs typeface="Times New Roman" panose="02020603050405020304" pitchFamily="18" charset="0"/>
              </a:rPr>
              <a:t>P-N Junction. Formation of depletion layer, Junction or barrier voltage, Forward biased P-N Junction, Forward V/I Characteristics, Reverse biased P-N Junction, Re-verse Saturation Current, Reverse V/I Characteristics, Junction breakdown, Junction Capacitance. [</a:t>
            </a:r>
            <a:r>
              <a:rPr lang="en-US" sz="1100" dirty="0" err="1">
                <a:latin typeface="Calibri" panose="020F0502020204030204" pitchFamily="34" charset="0"/>
                <a:ea typeface="Calibri" panose="020F0502020204030204" pitchFamily="34" charset="0"/>
                <a:cs typeface="Times New Roman" panose="02020603050405020304" pitchFamily="18" charset="0"/>
              </a:rPr>
              <a:t>Ch</a:t>
            </a:r>
            <a:r>
              <a:rPr lang="en-US" sz="1100" dirty="0">
                <a:latin typeface="Calibri" panose="020F0502020204030204" pitchFamily="34" charset="0"/>
                <a:ea typeface="Calibri" panose="020F0502020204030204" pitchFamily="34" charset="0"/>
                <a:cs typeface="Times New Roman" panose="02020603050405020304" pitchFamily="18" charset="0"/>
              </a:rPr>
              <a:t> 13] </a:t>
            </a:r>
          </a:p>
          <a:p>
            <a:pPr marL="342900" marR="0" lvl="0" indent="-342900">
              <a:lnSpc>
                <a:spcPct val="107000"/>
              </a:lnSpc>
              <a:spcBef>
                <a:spcPts val="0"/>
              </a:spcBef>
              <a:spcAft>
                <a:spcPts val="135"/>
              </a:spcAft>
              <a:buFont typeface="+mj-lt"/>
              <a:buAutoNum type="arabicPeriod"/>
            </a:pPr>
            <a:r>
              <a:rPr lang="en-US" sz="1100" dirty="0">
                <a:latin typeface="Calibri" panose="020F0502020204030204" pitchFamily="34" charset="0"/>
                <a:ea typeface="Calibri" panose="020F0502020204030204" pitchFamily="34" charset="0"/>
                <a:cs typeface="Times New Roman" panose="02020603050405020304" pitchFamily="18" charset="0"/>
              </a:rPr>
              <a:t>Optoelectronics Devices. Spectral response of human eye, Light Emitting Diode (LED), Photo-emissive Devices, Photomultiplier Tube, Photovoltaic Devices, Bulk type Photoconductive cells, Photodiodes, P-N junction Photodiode, PIN Photodiode, and Avalanche Photodiode. [</a:t>
            </a:r>
            <a:r>
              <a:rPr lang="en-US" sz="1100" dirty="0" err="1">
                <a:latin typeface="Calibri" panose="020F0502020204030204" pitchFamily="34" charset="0"/>
                <a:ea typeface="Calibri" panose="020F0502020204030204" pitchFamily="34" charset="0"/>
                <a:cs typeface="Times New Roman" panose="02020603050405020304" pitchFamily="18" charset="0"/>
              </a:rPr>
              <a:t>Ch</a:t>
            </a:r>
            <a:r>
              <a:rPr lang="en-US" sz="1100" dirty="0">
                <a:latin typeface="Calibri" panose="020F0502020204030204" pitchFamily="34" charset="0"/>
                <a:ea typeface="Calibri" panose="020F0502020204030204" pitchFamily="34" charset="0"/>
                <a:cs typeface="Times New Roman" panose="02020603050405020304" pitchFamily="18" charset="0"/>
              </a:rPr>
              <a:t> 16] </a:t>
            </a:r>
          </a:p>
          <a:p>
            <a:pPr marL="342900" marR="0" lvl="0" indent="-342900">
              <a:lnSpc>
                <a:spcPct val="107000"/>
              </a:lnSpc>
              <a:spcBef>
                <a:spcPts val="0"/>
              </a:spcBef>
              <a:spcAft>
                <a:spcPts val="135"/>
              </a:spcAft>
              <a:buFont typeface="+mj-lt"/>
              <a:buAutoNum type="arabicPeriod"/>
            </a:pPr>
            <a:r>
              <a:rPr lang="en-US" sz="1100" dirty="0">
                <a:latin typeface="Calibri" panose="020F0502020204030204" pitchFamily="34" charset="0"/>
                <a:ea typeface="Calibri" panose="020F0502020204030204" pitchFamily="34" charset="0"/>
                <a:cs typeface="Times New Roman" panose="02020603050405020304" pitchFamily="18" charset="0"/>
              </a:rPr>
              <a:t>DC Power Supplies. Unregulated and Regulated Power Supply, Steady and Pulsating DC Voltages, Rectifiers (17.5-17.8), Filters (17.9-17.2), Voltage Multipliers (17.24-17.30), Silicon Controlled Rectifier SCR (17.33-17.37) [</a:t>
            </a:r>
            <a:r>
              <a:rPr lang="en-US" sz="1100" dirty="0" err="1">
                <a:latin typeface="Calibri" panose="020F0502020204030204" pitchFamily="34" charset="0"/>
                <a:ea typeface="Calibri" panose="020F0502020204030204" pitchFamily="34" charset="0"/>
                <a:cs typeface="Times New Roman" panose="02020603050405020304" pitchFamily="18" charset="0"/>
              </a:rPr>
              <a:t>Ch</a:t>
            </a:r>
            <a:r>
              <a:rPr lang="en-US" sz="1100" dirty="0">
                <a:latin typeface="Calibri" panose="020F0502020204030204" pitchFamily="34" charset="0"/>
                <a:ea typeface="Calibri" panose="020F0502020204030204" pitchFamily="34" charset="0"/>
                <a:cs typeface="Times New Roman" panose="02020603050405020304" pitchFamily="18" charset="0"/>
              </a:rPr>
              <a:t> 17] </a:t>
            </a:r>
          </a:p>
          <a:p>
            <a:pPr marL="342900" marR="0" lvl="0" indent="-342900">
              <a:lnSpc>
                <a:spcPct val="107000"/>
              </a:lnSpc>
              <a:spcBef>
                <a:spcPts val="0"/>
              </a:spcBef>
              <a:spcAft>
                <a:spcPts val="135"/>
              </a:spcAft>
              <a:buFont typeface="+mj-lt"/>
              <a:buAutoNum type="arabicPeriod"/>
            </a:pPr>
            <a:r>
              <a:rPr lang="en-US" sz="1100" dirty="0">
                <a:latin typeface="Calibri" panose="020F0502020204030204" pitchFamily="34" charset="0"/>
                <a:ea typeface="Calibri" panose="020F0502020204030204" pitchFamily="34" charset="0"/>
                <a:cs typeface="Times New Roman" panose="02020603050405020304" pitchFamily="18" charset="0"/>
              </a:rPr>
              <a:t>The Basic Transistor. Transistor Biasing, Transistor Circuit Configuration. [</a:t>
            </a:r>
            <a:r>
              <a:rPr lang="en-US" sz="1100" dirty="0" err="1">
                <a:latin typeface="Calibri" panose="020F0502020204030204" pitchFamily="34" charset="0"/>
                <a:ea typeface="Calibri" panose="020F0502020204030204" pitchFamily="34" charset="0"/>
                <a:cs typeface="Times New Roman" panose="02020603050405020304" pitchFamily="18" charset="0"/>
              </a:rPr>
              <a:t>Ch</a:t>
            </a:r>
            <a:r>
              <a:rPr lang="en-US" sz="1100" dirty="0">
                <a:latin typeface="Calibri" panose="020F0502020204030204" pitchFamily="34" charset="0"/>
                <a:ea typeface="Calibri" panose="020F0502020204030204" pitchFamily="34" charset="0"/>
                <a:cs typeface="Times New Roman" panose="02020603050405020304" pitchFamily="18" charset="0"/>
              </a:rPr>
              <a:t> 18] </a:t>
            </a:r>
          </a:p>
          <a:p>
            <a:pPr marL="342900" marR="0" lvl="0" indent="-342900">
              <a:lnSpc>
                <a:spcPct val="107000"/>
              </a:lnSpc>
              <a:spcBef>
                <a:spcPts val="0"/>
              </a:spcBef>
              <a:spcAft>
                <a:spcPts val="135"/>
              </a:spcAft>
              <a:buFont typeface="+mj-lt"/>
              <a:buAutoNum type="arabicPeriod"/>
            </a:pPr>
            <a:r>
              <a:rPr lang="en-US" sz="1100" dirty="0">
                <a:latin typeface="Calibri" panose="020F0502020204030204" pitchFamily="34" charset="0"/>
                <a:ea typeface="Calibri" panose="020F0502020204030204" pitchFamily="34" charset="0"/>
                <a:cs typeface="Times New Roman" panose="02020603050405020304" pitchFamily="18" charset="0"/>
              </a:rPr>
              <a:t>Modulation and Demodulation. Carrier Waves, Modulation, Demodulation or Detection, Comparison between Amplitude Modulation (AM) and Frequency Modulation (FM). [</a:t>
            </a:r>
            <a:r>
              <a:rPr lang="en-US" sz="1100" dirty="0" err="1">
                <a:latin typeface="Calibri" panose="020F0502020204030204" pitchFamily="34" charset="0"/>
                <a:ea typeface="Calibri" panose="020F0502020204030204" pitchFamily="34" charset="0"/>
                <a:cs typeface="Times New Roman" panose="02020603050405020304" pitchFamily="18" charset="0"/>
              </a:rPr>
              <a:t>Ch</a:t>
            </a:r>
            <a:r>
              <a:rPr lang="en-US" sz="1100" dirty="0">
                <a:latin typeface="Calibri" panose="020F0502020204030204" pitchFamily="34" charset="0"/>
                <a:ea typeface="Calibri" panose="020F0502020204030204" pitchFamily="34" charset="0"/>
                <a:cs typeface="Times New Roman" panose="02020603050405020304" pitchFamily="18" charset="0"/>
              </a:rPr>
              <a:t> 30] </a:t>
            </a:r>
          </a:p>
          <a:p>
            <a:pPr marL="342900" marR="0" lvl="0" indent="-342900">
              <a:lnSpc>
                <a:spcPct val="107000"/>
              </a:lnSpc>
              <a:spcBef>
                <a:spcPts val="0"/>
              </a:spcBef>
              <a:spcAft>
                <a:spcPts val="135"/>
              </a:spcAft>
              <a:buFont typeface="+mj-lt"/>
              <a:buAutoNum type="arabicPeriod"/>
            </a:pPr>
            <a:r>
              <a:rPr lang="en-US" sz="1100" dirty="0">
                <a:latin typeface="Calibri" panose="020F0502020204030204" pitchFamily="34" charset="0"/>
                <a:ea typeface="Calibri" panose="020F0502020204030204" pitchFamily="34" charset="0"/>
                <a:cs typeface="Times New Roman" panose="02020603050405020304" pitchFamily="18" charset="0"/>
              </a:rPr>
              <a:t>Integrated Circuits. Advantages of ICs and Drawbacks of ICs, Scale of Integration, Classification of ICs by function, Linear and Digital Integrated Circuits, IC Terminology, Fabrication of IC Components, Popular Application of ICs, Operational Amplifier. [</a:t>
            </a:r>
            <a:r>
              <a:rPr lang="en-US" sz="1100" dirty="0" err="1">
                <a:latin typeface="Calibri" panose="020F0502020204030204" pitchFamily="34" charset="0"/>
                <a:ea typeface="Calibri" panose="020F0502020204030204" pitchFamily="34" charset="0"/>
                <a:cs typeface="Times New Roman" panose="02020603050405020304" pitchFamily="18" charset="0"/>
              </a:rPr>
              <a:t>Ch</a:t>
            </a:r>
            <a:r>
              <a:rPr lang="en-US" sz="1100" dirty="0">
                <a:latin typeface="Calibri" panose="020F0502020204030204" pitchFamily="34" charset="0"/>
                <a:ea typeface="Calibri" panose="020F0502020204030204" pitchFamily="34" charset="0"/>
                <a:cs typeface="Times New Roman" panose="02020603050405020304" pitchFamily="18" charset="0"/>
              </a:rPr>
              <a:t> 31] </a:t>
            </a:r>
          </a:p>
          <a:p>
            <a:pPr marL="342900" marR="0" lvl="0" indent="-342900">
              <a:lnSpc>
                <a:spcPct val="107000"/>
              </a:lnSpc>
              <a:spcBef>
                <a:spcPts val="0"/>
              </a:spcBef>
              <a:spcAft>
                <a:spcPts val="0"/>
              </a:spcAft>
              <a:buFont typeface="+mj-lt"/>
              <a:buAutoNum type="arabicPeriod"/>
            </a:pPr>
            <a:r>
              <a:rPr lang="en-US" sz="1100" dirty="0">
                <a:latin typeface="Calibri" panose="020F0502020204030204" pitchFamily="34" charset="0"/>
                <a:ea typeface="Calibri" panose="020F0502020204030204" pitchFamily="34" charset="0"/>
                <a:cs typeface="Times New Roman" panose="02020603050405020304" pitchFamily="18" charset="0"/>
              </a:rPr>
              <a:t>Fiber Optics. Structure of Optical Fibers, Classification of Optical Fibers, Fiber Characteristics, Choice of Wavelength, Optical Fiber cable, Application of Fiber Optic Communication. [</a:t>
            </a:r>
            <a:r>
              <a:rPr lang="en-US" sz="1100" dirty="0" err="1">
                <a:latin typeface="Calibri" panose="020F0502020204030204" pitchFamily="34" charset="0"/>
                <a:ea typeface="Calibri" panose="020F0502020204030204" pitchFamily="34" charset="0"/>
                <a:cs typeface="Times New Roman" panose="02020603050405020304" pitchFamily="18" charset="0"/>
              </a:rPr>
              <a:t>Ch</a:t>
            </a:r>
            <a:r>
              <a:rPr lang="en-US" sz="1100" dirty="0">
                <a:latin typeface="Calibri" panose="020F0502020204030204" pitchFamily="34" charset="0"/>
                <a:ea typeface="Calibri" panose="020F0502020204030204" pitchFamily="34" charset="0"/>
                <a:cs typeface="Times New Roman" panose="02020603050405020304" pitchFamily="18" charset="0"/>
              </a:rPr>
              <a:t> 38] </a:t>
            </a:r>
          </a:p>
        </p:txBody>
      </p:sp>
    </p:spTree>
    <p:extLst>
      <p:ext uri="{BB962C8B-B14F-4D97-AF65-F5344CB8AC3E}">
        <p14:creationId xmlns:p14="http://schemas.microsoft.com/office/powerpoint/2010/main" val="3295132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50626" y="423081"/>
            <a:ext cx="10577015" cy="6196083"/>
          </a:xfrm>
          <a:prstGeom prst="rect">
            <a:avLst/>
          </a:prstGeom>
        </p:spPr>
      </p:pic>
    </p:spTree>
    <p:extLst>
      <p:ext uri="{BB962C8B-B14F-4D97-AF65-F5344CB8AC3E}">
        <p14:creationId xmlns:p14="http://schemas.microsoft.com/office/powerpoint/2010/main" val="1617266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269242" y="532263"/>
            <a:ext cx="9662615" cy="5827593"/>
          </a:xfrm>
          <a:prstGeom prst="rect">
            <a:avLst/>
          </a:prstGeom>
        </p:spPr>
      </p:pic>
    </p:spTree>
    <p:extLst>
      <p:ext uri="{BB962C8B-B14F-4D97-AF65-F5344CB8AC3E}">
        <p14:creationId xmlns:p14="http://schemas.microsoft.com/office/powerpoint/2010/main" val="3237358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815152" y="136478"/>
            <a:ext cx="8939284" cy="6721522"/>
          </a:xfrm>
          <a:prstGeom prst="rect">
            <a:avLst/>
          </a:prstGeom>
        </p:spPr>
      </p:pic>
    </p:spTree>
    <p:extLst>
      <p:ext uri="{BB962C8B-B14F-4D97-AF65-F5344CB8AC3E}">
        <p14:creationId xmlns:p14="http://schemas.microsoft.com/office/powerpoint/2010/main" val="788936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565779" y="1351128"/>
            <a:ext cx="6974005" cy="4558353"/>
          </a:xfrm>
          <a:prstGeom prst="rect">
            <a:avLst/>
          </a:prstGeom>
        </p:spPr>
      </p:pic>
    </p:spTree>
    <p:extLst>
      <p:ext uri="{BB962C8B-B14F-4D97-AF65-F5344CB8AC3E}">
        <p14:creationId xmlns:p14="http://schemas.microsoft.com/office/powerpoint/2010/main" val="478110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382139"/>
            <a:ext cx="6646460" cy="6005014"/>
          </a:xfrm>
          <a:prstGeom prst="rect">
            <a:avLst/>
          </a:prstGeom>
        </p:spPr>
      </p:pic>
      <p:sp>
        <p:nvSpPr>
          <p:cNvPr id="3" name="Rectangle 2"/>
          <p:cNvSpPr/>
          <p:nvPr/>
        </p:nvSpPr>
        <p:spPr>
          <a:xfrm>
            <a:off x="7028597" y="2347402"/>
            <a:ext cx="4653886" cy="1785104"/>
          </a:xfrm>
          <a:prstGeom prst="rect">
            <a:avLst/>
          </a:prstGeom>
        </p:spPr>
        <p:txBody>
          <a:bodyPr wrap="square">
            <a:spAutoFit/>
          </a:bodyPr>
          <a:lstStyle/>
          <a:p>
            <a:pPr>
              <a:spcAft>
                <a:spcPts val="1200"/>
              </a:spcAft>
            </a:pPr>
            <a:r>
              <a:rPr lang="en-US" dirty="0">
                <a:solidFill>
                  <a:srgbClr val="414042"/>
                </a:solidFill>
                <a:latin typeface="Times New Roman" panose="02020603050405020304" pitchFamily="18" charset="0"/>
                <a:ea typeface="Times New Roman" panose="02020603050405020304" pitchFamily="18" charset="0"/>
              </a:rPr>
              <a:t>Problems</a:t>
            </a:r>
            <a:endParaRPr lang="en-US" sz="1600" dirty="0" smtClean="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mj-lt"/>
              <a:buAutoNum type="arabicPeriod"/>
            </a:pPr>
            <a:r>
              <a:rPr lang="en-US" dirty="0">
                <a:solidFill>
                  <a:srgbClr val="414042"/>
                </a:solidFill>
                <a:latin typeface="Times New Roman" panose="02020603050405020304" pitchFamily="18" charset="0"/>
                <a:ea typeface="Times New Roman" panose="02020603050405020304" pitchFamily="18" charset="0"/>
              </a:rPr>
              <a:t>How long does it take 10 C to flow past a point if the current is 5 A?</a:t>
            </a:r>
            <a:endParaRPr lang="en-US" sz="1600" dirty="0" smtClean="0">
              <a:effectLst/>
              <a:latin typeface="Times New Roman" panose="02020603050405020304" pitchFamily="18" charset="0"/>
              <a:ea typeface="Times New Roman" panose="02020603050405020304" pitchFamily="18" charset="0"/>
            </a:endParaRPr>
          </a:p>
          <a:p>
            <a:r>
              <a:rPr lang="en-US" dirty="0" smtClean="0">
                <a:solidFill>
                  <a:srgbClr val="414042"/>
                </a:solidFill>
                <a:latin typeface="Calibri" panose="020F0502020204030204" pitchFamily="34" charset="0"/>
                <a:ea typeface="Calibri" panose="020F0502020204030204" pitchFamily="34" charset="0"/>
                <a:cs typeface="Times New Roman" panose="02020603050405020304" pitchFamily="18" charset="0"/>
              </a:rPr>
              <a:t>2. How </a:t>
            </a:r>
            <a:r>
              <a:rPr lang="en-US" dirty="0">
                <a:solidFill>
                  <a:srgbClr val="414042"/>
                </a:solidFill>
                <a:latin typeface="Calibri" panose="020F0502020204030204" pitchFamily="34" charset="0"/>
                <a:ea typeface="Calibri" panose="020F0502020204030204" pitchFamily="34" charset="0"/>
                <a:cs typeface="Times New Roman" panose="02020603050405020304" pitchFamily="18" charset="0"/>
              </a:rPr>
              <a:t>many coulombs pass a point in 0.1 s when the current is </a:t>
            </a:r>
            <a:endParaRPr lang="en-US" dirty="0"/>
          </a:p>
        </p:txBody>
      </p:sp>
    </p:spTree>
    <p:extLst>
      <p:ext uri="{BB962C8B-B14F-4D97-AF65-F5344CB8AC3E}">
        <p14:creationId xmlns:p14="http://schemas.microsoft.com/office/powerpoint/2010/main" val="1673936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852382" y="1"/>
            <a:ext cx="5800299" cy="6987654"/>
          </a:xfrm>
          <a:prstGeom prst="rect">
            <a:avLst/>
          </a:prstGeom>
        </p:spPr>
      </p:pic>
    </p:spTree>
    <p:extLst>
      <p:ext uri="{BB962C8B-B14F-4D97-AF65-F5344CB8AC3E}">
        <p14:creationId xmlns:p14="http://schemas.microsoft.com/office/powerpoint/2010/main" val="1896898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275463" y="395786"/>
            <a:ext cx="5991367" cy="6141492"/>
          </a:xfrm>
          <a:prstGeom prst="rect">
            <a:avLst/>
          </a:prstGeom>
        </p:spPr>
      </p:pic>
    </p:spTree>
    <p:extLst>
      <p:ext uri="{BB962C8B-B14F-4D97-AF65-F5344CB8AC3E}">
        <p14:creationId xmlns:p14="http://schemas.microsoft.com/office/powerpoint/2010/main" val="1000519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447</Words>
  <Application>Microsoft Office PowerPoint</Application>
  <PresentationFormat>Widescreen</PresentationFormat>
  <Paragraphs>24</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Lecture-1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Lecture-1</dc:title>
  <dc:creator>Sania Imran</dc:creator>
  <cp:lastModifiedBy>Sania Imran</cp:lastModifiedBy>
  <cp:revision>2</cp:revision>
  <dcterms:created xsi:type="dcterms:W3CDTF">2020-11-12T18:36:46Z</dcterms:created>
  <dcterms:modified xsi:type="dcterms:W3CDTF">2020-11-12T18:45:50Z</dcterms:modified>
</cp:coreProperties>
</file>