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10" r:id="rId3"/>
    <p:sldId id="448" r:id="rId4"/>
    <p:sldId id="258" r:id="rId5"/>
    <p:sldId id="259" r:id="rId6"/>
    <p:sldId id="260" r:id="rId7"/>
    <p:sldId id="411" r:id="rId8"/>
    <p:sldId id="412" r:id="rId9"/>
    <p:sldId id="449" r:id="rId10"/>
    <p:sldId id="413" r:id="rId11"/>
    <p:sldId id="414" r:id="rId12"/>
    <p:sldId id="415" r:id="rId13"/>
    <p:sldId id="416" r:id="rId14"/>
    <p:sldId id="455" r:id="rId15"/>
    <p:sldId id="417" r:id="rId16"/>
    <p:sldId id="419" r:id="rId17"/>
    <p:sldId id="518" r:id="rId18"/>
    <p:sldId id="452" r:id="rId19"/>
    <p:sldId id="420" r:id="rId20"/>
    <p:sldId id="422" r:id="rId21"/>
    <p:sldId id="453" r:id="rId22"/>
    <p:sldId id="423" r:id="rId23"/>
    <p:sldId id="454" r:id="rId24"/>
    <p:sldId id="425" r:id="rId25"/>
    <p:sldId id="426" r:id="rId26"/>
    <p:sldId id="427" r:id="rId27"/>
    <p:sldId id="533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0" r:id="rId41"/>
    <p:sldId id="441" r:id="rId42"/>
    <p:sldId id="442" r:id="rId43"/>
    <p:sldId id="443" r:id="rId44"/>
    <p:sldId id="261" r:id="rId45"/>
    <p:sldId id="262" r:id="rId46"/>
    <p:sldId id="263" r:id="rId47"/>
    <p:sldId id="267" r:id="rId48"/>
    <p:sldId id="268" r:id="rId49"/>
    <p:sldId id="269" r:id="rId50"/>
    <p:sldId id="270" r:id="rId51"/>
    <p:sldId id="271" r:id="rId52"/>
    <p:sldId id="272" r:id="rId53"/>
    <p:sldId id="273" r:id="rId54"/>
    <p:sldId id="274" r:id="rId55"/>
    <p:sldId id="445" r:id="rId56"/>
    <p:sldId id="446" r:id="rId57"/>
    <p:sldId id="447" r:id="rId58"/>
    <p:sldId id="276" r:id="rId59"/>
    <p:sldId id="374" r:id="rId60"/>
    <p:sldId id="502" r:id="rId61"/>
    <p:sldId id="375" r:id="rId62"/>
    <p:sldId id="308" r:id="rId63"/>
    <p:sldId id="309" r:id="rId64"/>
    <p:sldId id="547" r:id="rId65"/>
    <p:sldId id="559" r:id="rId66"/>
    <p:sldId id="560" r:id="rId67"/>
    <p:sldId id="543" r:id="rId68"/>
    <p:sldId id="540" r:id="rId69"/>
    <p:sldId id="541" r:id="rId70"/>
    <p:sldId id="542" r:id="rId71"/>
    <p:sldId id="310" r:id="rId72"/>
    <p:sldId id="311" r:id="rId73"/>
    <p:sldId id="457" r:id="rId74"/>
    <p:sldId id="519" r:id="rId75"/>
    <p:sldId id="520" r:id="rId76"/>
    <p:sldId id="521" r:id="rId77"/>
    <p:sldId id="522" r:id="rId78"/>
    <p:sldId id="312" r:id="rId79"/>
    <p:sldId id="527" r:id="rId80"/>
    <p:sldId id="458" r:id="rId81"/>
    <p:sldId id="459" r:id="rId82"/>
    <p:sldId id="460" r:id="rId83"/>
    <p:sldId id="398" r:id="rId84"/>
    <p:sldId id="399" r:id="rId85"/>
    <p:sldId id="400" r:id="rId86"/>
    <p:sldId id="401" r:id="rId87"/>
    <p:sldId id="402" r:id="rId88"/>
    <p:sldId id="403" r:id="rId89"/>
    <p:sldId id="537" r:id="rId90"/>
    <p:sldId id="538" r:id="rId91"/>
    <p:sldId id="313" r:id="rId92"/>
    <p:sldId id="407" r:id="rId93"/>
    <p:sldId id="539" r:id="rId94"/>
    <p:sldId id="386" r:id="rId95"/>
    <p:sldId id="534" r:id="rId96"/>
    <p:sldId id="535" r:id="rId97"/>
    <p:sldId id="528" r:id="rId98"/>
    <p:sldId id="382" r:id="rId99"/>
    <p:sldId id="544" r:id="rId100"/>
    <p:sldId id="545" r:id="rId101"/>
    <p:sldId id="314" r:id="rId102"/>
    <p:sldId id="317" r:id="rId103"/>
    <p:sldId id="500" r:id="rId104"/>
    <p:sldId id="318" r:id="rId105"/>
    <p:sldId id="320" r:id="rId106"/>
    <p:sldId id="321" r:id="rId107"/>
    <p:sldId id="501" r:id="rId108"/>
    <p:sldId id="322" r:id="rId109"/>
    <p:sldId id="323" r:id="rId110"/>
    <p:sldId id="387" r:id="rId111"/>
    <p:sldId id="530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3728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6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C717-FE20-4BAB-A6B3-6143B433A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89FB23-2877-4F54-82C6-1DD0873A5F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.pk/imgres?um=1&amp;hl=en&amp;biw=1366&amp;bih=569&amp;tbm=isch&amp;tbnid=Qf4N6LnOIpzWRM:&amp;imgrefurl=http://www.sciencephoto.com/media/128368/enlarge&amp;docid=xcqUh0u9n4aEdM&amp;imgurl=http://www.sciencephoto.com/image/128368/large/C0065254-Seedling_wheat_plant-SPL.jpg&amp;w=407&amp;h=530&amp;ei=vr-KT8WuCMb64QTXqd3VCQ&amp;zoom=1&amp;iact=hc&amp;vpx=332&amp;vpy=106&amp;dur=4197&amp;hovh=256&amp;hovw=197&amp;tx=98&amp;ty=150&amp;sig=107796108814651746395&amp;page=1&amp;tbnh=113&amp;tbnw=85&amp;start=0&amp;ndsp=27&amp;ved=1t:429,r:2,s:0,i:6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.pk/imgres?um=1&amp;hl=en&amp;biw=1366&amp;bih=569&amp;tbm=isch&amp;tbnid=Gp6Xu7O3XMdjVM:&amp;imgrefurl=http://www.ag.ndsu.nodak.edu/cropdisease/wheat/growth_stages.htm&amp;docid=mX5NPPNHy0ftQM&amp;imgurl=http://www.ag.ndsu.nodak.edu/cropdisease/wheat/images/tillering.jpg&amp;w=417&amp;h=401&amp;ei=HcGKT8fAKIva4QT7s9m5CQ&amp;zoom=1&amp;iact=hc&amp;vpx=1067&amp;vpy=4&amp;dur=1466&amp;hovh=220&amp;hovw=229&amp;tx=118&amp;ty=121&amp;sig=107796108814651746395&amp;page=1&amp;tbnh=114&amp;tbnw=115&amp;start=0&amp;ndsp=22&amp;ved=1t:429,r:7,s:0,i:76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pk/imgres?um=1&amp;hl=en&amp;biw=1366&amp;bih=569&amp;tbm=isch&amp;tbnid=lUArPOInl2PKOM:&amp;imgrefurl=http://kentagextension.blogspot.com/2008/03/what-growth-stage-is-your-wheat-in-now.html&amp;docid=_QaZ7oX4JLDEoM&amp;imgurl=http://4.bp.blogspot.com/_8xC9bwq6AVU/R9u6wvKIswI/AAAAAAAADT4/A5nrX1Ljois/s400/feek6.jpg&amp;w=281&amp;h=400&amp;ei=4cGKT8bRBun14QTbu-2NCg&amp;zoom=1&amp;iact=hc&amp;vpx=1105&amp;vpy=85&amp;dur=2824&amp;hovh=268&amp;hovw=188&amp;tx=118&amp;ty=123&amp;sig=107796108814651746395&amp;page=1&amp;tbnh=119&amp;tbnw=81&amp;start=0&amp;ndsp=25&amp;ved=1t:429,r:8,s:0,i:7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pk/imgres?um=1&amp;hl=en&amp;biw=1366&amp;bih=569&amp;tbm=isch&amp;tbnid=_XqsHUBwpgG2FM:&amp;imgrefurl=http://www.griggsdakota.com/2010_06_01_archive.html&amp;docid=jERGMGNHlHo8SM&amp;imgurl=http://4.bp.blogspot.com/_b_MC5rbeRUc/TCqO-RViP0I/AAAAAAAABoo/cIKWBEIAO9A/s1600/100_6215.JPG&amp;w=1066&amp;h=1600&amp;ei=5MKKT6rfFe-P4gSRxpm5CQ&amp;zoom=1&amp;iact=hc&amp;vpx=111&amp;vpy=155&amp;dur=6958&amp;hovh=275&amp;hovw=183&amp;tx=90&amp;ty=164&amp;sig=107796108814651746395&amp;page=2&amp;tbnh=179&amp;tbnw=129&amp;start=24&amp;ndsp=15&amp;ved=1t:429,r:0,s:24,i:1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m.pk/imgres?um=1&amp;hl=en&amp;biw=1366&amp;bih=569&amp;tbm=isch&amp;tbnid=pLBqeVa5bIH18M:&amp;imgrefurl=http://soilcropandmore.info/crops/Wheat/production/whtfreez.htm&amp;docid=-iRPWtW1aeMIKM&amp;imgurl=http://soilcropandmore.info/crops/Wheat/production/figure11.jpg&amp;w=305&amp;h=480&amp;ei=5MKKT6rfFe-P4gSRxpm5CQ&amp;zoom=1&amp;iact=hc&amp;vpx=825&amp;vpy=4&amp;dur=1779&amp;hovh=282&amp;hovw=179&amp;tx=114&amp;ty=116&amp;sig=107796108814651746395&amp;page=1&amp;tbnh=116&amp;tbnw=76&amp;start=0&amp;ndsp=24&amp;ved=1t:429,r:5,s:0,i: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.pk/imgres?um=1&amp;hl=en&amp;biw=1366&amp;bih=569&amp;tbm=isch&amp;tbnid=lXUsXsPq0Taq9M:&amp;imgrefurl=http://en.wikipedia.org/wiki/File:WheatFlower1.jpg&amp;docid=0tJsHO81ITBxyM&amp;imgurl=http://upload.wikimedia.org/wikipedia/commons/6/6c/WheatFlower1.jpg&amp;w=1600&amp;h=1200&amp;ei=uMOKT6GjKcvO4QS0wJTkCQ&amp;zoom=1&amp;iact=hc&amp;vpx=515&amp;vpy=191&amp;dur=3651&amp;hovh=194&amp;hovw=259&amp;tx=157&amp;ty=110&amp;sig=107796108814651746395&amp;page=2&amp;tbnh=177&amp;tbnw=213&amp;start=24&amp;ndsp=19&amp;ved=1t:429,r:3,s:24,i:1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m.pk/imgres?um=1&amp;hl=en&amp;biw=1366&amp;bih=569&amp;tbm=isch&amp;tbnid=5_cynnlxaZHEiM:&amp;imgrefurl=http://www.flickr.com/photos/42273979@N08/5572208330/&amp;docid=ragnq_5EKoNfxM&amp;imgurl=http://farm6.staticflickr.com/5022/5572208330_dae8bb4c7b_z.jpg&amp;w=640&amp;h=480&amp;ei=uMOKT6GjKcvO4QS0wJTkCQ&amp;zoom=1&amp;iact=hc&amp;vpx=372&amp;vpy=17&amp;dur=4617&amp;hovh=194&amp;hovw=259&amp;tx=123&amp;ty=103&amp;sig=107796108814651746395&amp;page=1&amp;tbnh=110&amp;tbnw=137&amp;start=0&amp;ndsp=24&amp;ved=1t:429,r:2,s:0,i:66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l.usda.gov/fnic/foodcomp/search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burning%20loses.pptx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http://www.dpiwe.tas.gov.au/icons/ecblank.gi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9" name="Picture 4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scutellum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the region that secretes some of the enzymes involved in germination and absorbs the soluble sugars from the breakdown of starch in the endosperm. </a:t>
            </a:r>
          </a:p>
          <a:p>
            <a:pPr lvl="0" algn="just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Surrounding the endosperm is a metabolically active layer of cells or the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aleurone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layer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the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testa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or seed coat and the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pericarp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or fruit coat. </a:t>
            </a:r>
          </a:p>
          <a:p>
            <a:pPr algn="just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radicle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emerges first and then the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plumule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growth continues, the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radicle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develop four seminal roots.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US0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BENEFITS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Planting of wheat without land preparation in rice standing stubbles just after rice harvesting </a:t>
            </a:r>
          </a:p>
          <a:p>
            <a:pPr lvl="0" algn="just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Uniform drilling of seed</a:t>
            </a:r>
          </a:p>
          <a:p>
            <a:pPr lvl="0" algn="just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Sowing wheat in the residual moisture </a:t>
            </a:r>
          </a:p>
          <a:p>
            <a:pPr lvl="0" algn="just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Saving of irrigation water</a:t>
            </a:r>
          </a:p>
          <a:p>
            <a:pPr lvl="0" algn="just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Timely planting of wheat </a:t>
            </a:r>
          </a:p>
          <a:p>
            <a:pPr lvl="0" algn="just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Chopped residue as mulch helps in moisture and temperature conservation</a:t>
            </a:r>
          </a:p>
          <a:p>
            <a:pPr lvl="0" algn="just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Less weed infestation </a:t>
            </a:r>
          </a:p>
          <a:p>
            <a:pPr lvl="0" algn="just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Enhanced   soil fertility </a:t>
            </a:r>
          </a:p>
          <a:p>
            <a:pPr lvl="0" algn="just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Decreased pollution </a:t>
            </a:r>
          </a:p>
          <a:p>
            <a:pPr lvl="0" algn="just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Save beneficial insects </a:t>
            </a:r>
          </a:p>
          <a:p>
            <a:pPr lvl="0" algn="just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Enhanced  soil microbial activity</a:t>
            </a:r>
          </a:p>
          <a:p>
            <a:pPr lvl="0" algn="just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Increased yield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Fertilizer Management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General guidelines for wheat fertilization</a:t>
            </a:r>
          </a:p>
          <a:p>
            <a:pPr lvl="0" algn="just"/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All phosphorus and potassium and half of the nitrogen is broadcast and incorporated in the soil before sowing.</a:t>
            </a:r>
          </a:p>
          <a:p>
            <a:pPr lvl="0" algn="just"/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Phosphorus can be applied at the first irrigation if this was not done at sowing.</a:t>
            </a:r>
          </a:p>
          <a:p>
            <a:pPr lvl="0" algn="just"/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remaining half of the nitrogen is top dressed with the first or second irrigation.</a:t>
            </a:r>
          </a:p>
          <a:p>
            <a:pPr lvl="0" algn="just"/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light textured soils, nitrogen should be applied in three splits.</a:t>
            </a:r>
          </a:p>
          <a:p>
            <a:pPr lvl="0" algn="just"/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rainfed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areas all fertilizer could be applied at sowing.</a:t>
            </a:r>
          </a:p>
          <a:p>
            <a:pPr lvl="0" algn="just"/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the case of late planting, it is better to apply all the fertilizers at sowing and slightly increase the dose.</a:t>
            </a:r>
          </a:p>
          <a:p>
            <a:pPr lvl="0" algn="just"/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Potassium, zinc (Zn) and other micronutrients should be applied where needed based on the results of soil analysis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06375" y="0"/>
            <a:ext cx="89376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sz="2000" b="1"/>
          </a:p>
        </p:txBody>
      </p:sp>
      <p:sp>
        <p:nvSpPr>
          <p:cNvPr id="700420" name="WordArt 4"/>
          <p:cNvSpPr>
            <a:spLocks noChangeArrowheads="1" noChangeShapeType="1" noTextEdit="1"/>
          </p:cNvSpPr>
          <p:nvPr/>
        </p:nvSpPr>
        <p:spPr bwMode="auto">
          <a:xfrm>
            <a:off x="2119313" y="238125"/>
            <a:ext cx="4891087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A Nutrient Management Strategy</a:t>
            </a:r>
          </a:p>
        </p:txBody>
      </p:sp>
      <p:sp>
        <p:nvSpPr>
          <p:cNvPr id="700421" name="AutoShape 5" descr="Bouquet"/>
          <p:cNvSpPr>
            <a:spLocks noChangeArrowheads="1"/>
          </p:cNvSpPr>
          <p:nvPr/>
        </p:nvSpPr>
        <p:spPr bwMode="auto">
          <a:xfrm>
            <a:off x="863600" y="942975"/>
            <a:ext cx="7685088" cy="1160463"/>
          </a:xfrm>
          <a:prstGeom prst="bevel">
            <a:avLst>
              <a:gd name="adj" fmla="val 12500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32004" tIns="16002" rIns="32004" bIns="16002" anchor="ctr"/>
          <a:lstStyle/>
          <a:p>
            <a:r>
              <a:rPr lang="en-US" b="1">
                <a:solidFill>
                  <a:schemeClr val="bg1"/>
                </a:solidFill>
              </a:rPr>
              <a:t>UNIVERSAL BASIC SCIENTIFIC PRINCIPLES BEHIND THE </a:t>
            </a:r>
          </a:p>
          <a:p>
            <a:r>
              <a:rPr lang="en-US" b="1">
                <a:solidFill>
                  <a:schemeClr val="bg1"/>
                </a:solidFill>
              </a:rPr>
              <a:t>4R (4RIGHTS) STRATEGY OF NUTRIENT MANAGEMENT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9400" y="2530475"/>
            <a:ext cx="3937000" cy="1812925"/>
            <a:chOff x="176" y="1594"/>
            <a:chExt cx="2480" cy="1142"/>
          </a:xfrm>
        </p:grpSpPr>
        <p:sp>
          <p:nvSpPr>
            <p:cNvPr id="56336" name="Rectangle 7"/>
            <p:cNvSpPr>
              <a:spLocks noChangeArrowheads="1"/>
            </p:cNvSpPr>
            <p:nvPr/>
          </p:nvSpPr>
          <p:spPr bwMode="auto">
            <a:xfrm>
              <a:off x="176" y="1872"/>
              <a:ext cx="2480" cy="864"/>
            </a:xfrm>
            <a:prstGeom prst="rect">
              <a:avLst/>
            </a:prstGeom>
            <a:gradFill rotWithShape="1">
              <a:gsLst>
                <a:gs pos="0">
                  <a:srgbClr val="99FF99"/>
                </a:gs>
                <a:gs pos="50000">
                  <a:srgbClr val="D4C472"/>
                </a:gs>
                <a:gs pos="100000">
                  <a:srgbClr val="99FF99"/>
                </a:gs>
              </a:gsLst>
              <a:lin ang="189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2004" tIns="16002" rIns="32004" bIns="16002" anchor="ctr"/>
            <a:lstStyle/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Supply in plant available forms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Suit soil properties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Recognize synergisms among elements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Blend compatibility</a:t>
              </a:r>
            </a:p>
          </p:txBody>
        </p:sp>
        <p:sp>
          <p:nvSpPr>
            <p:cNvPr id="56337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26" y="1594"/>
              <a:ext cx="1562" cy="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RIGHT SOURCE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05363" y="2501900"/>
            <a:ext cx="4130675" cy="1812925"/>
            <a:chOff x="3027" y="1576"/>
            <a:chExt cx="2602" cy="1142"/>
          </a:xfrm>
        </p:grpSpPr>
        <p:sp>
          <p:nvSpPr>
            <p:cNvPr id="56334" name="Rectangle 10"/>
            <p:cNvSpPr>
              <a:spLocks noChangeArrowheads="1"/>
            </p:cNvSpPr>
            <p:nvPr/>
          </p:nvSpPr>
          <p:spPr bwMode="auto">
            <a:xfrm>
              <a:off x="3027" y="1854"/>
              <a:ext cx="2602" cy="864"/>
            </a:xfrm>
            <a:prstGeom prst="rect">
              <a:avLst/>
            </a:prstGeom>
            <a:gradFill rotWithShape="1">
              <a:gsLst>
                <a:gs pos="0">
                  <a:srgbClr val="99FF99"/>
                </a:gs>
                <a:gs pos="50000">
                  <a:srgbClr val="D4C472"/>
                </a:gs>
                <a:gs pos="100000">
                  <a:srgbClr val="99FF99"/>
                </a:gs>
              </a:gsLst>
              <a:lin ang="189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2004" tIns="16002" rIns="32004" bIns="16002" anchor="ctr"/>
            <a:lstStyle/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Appropriately assess soil nutrient supply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Assess all available indigenous nutrient sources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Assess plant demand 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Predict fertilizer use efficiency</a:t>
              </a:r>
            </a:p>
          </p:txBody>
        </p:sp>
        <p:sp>
          <p:nvSpPr>
            <p:cNvPr id="5633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769" y="1576"/>
              <a:ext cx="1008" cy="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RIGHT RATE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04800" y="4845050"/>
            <a:ext cx="3937000" cy="1784350"/>
            <a:chOff x="192" y="3052"/>
            <a:chExt cx="2480" cy="1124"/>
          </a:xfrm>
        </p:grpSpPr>
        <p:sp>
          <p:nvSpPr>
            <p:cNvPr id="56332" name="Rectangle 13"/>
            <p:cNvSpPr>
              <a:spLocks noChangeArrowheads="1"/>
            </p:cNvSpPr>
            <p:nvPr/>
          </p:nvSpPr>
          <p:spPr bwMode="auto">
            <a:xfrm>
              <a:off x="192" y="3312"/>
              <a:ext cx="2480" cy="864"/>
            </a:xfrm>
            <a:prstGeom prst="rect">
              <a:avLst/>
            </a:prstGeom>
            <a:gradFill rotWithShape="1">
              <a:gsLst>
                <a:gs pos="0">
                  <a:srgbClr val="99FF99"/>
                </a:gs>
                <a:gs pos="50000">
                  <a:srgbClr val="D4C472"/>
                </a:gs>
                <a:gs pos="100000">
                  <a:srgbClr val="99FF99"/>
                </a:gs>
              </a:gsLst>
              <a:lin ang="189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2004" tIns="16002" rIns="32004" bIns="16002" anchor="ctr"/>
            <a:lstStyle/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Assess timing of crop uptake 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Assess dynamics of soil nutrient supply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Recognize timing of weather factors</a:t>
              </a:r>
            </a:p>
          </p:txBody>
        </p:sp>
        <p:sp>
          <p:nvSpPr>
            <p:cNvPr id="56333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761" y="3052"/>
              <a:ext cx="934" cy="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RIGHT TIME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805363" y="4787900"/>
            <a:ext cx="4130675" cy="1827213"/>
            <a:chOff x="3027" y="3016"/>
            <a:chExt cx="2602" cy="1151"/>
          </a:xfrm>
        </p:grpSpPr>
        <p:sp>
          <p:nvSpPr>
            <p:cNvPr id="56330" name="Rectangle 16"/>
            <p:cNvSpPr>
              <a:spLocks noChangeArrowheads="1"/>
            </p:cNvSpPr>
            <p:nvPr/>
          </p:nvSpPr>
          <p:spPr bwMode="auto">
            <a:xfrm>
              <a:off x="3027" y="3303"/>
              <a:ext cx="2602" cy="864"/>
            </a:xfrm>
            <a:prstGeom prst="rect">
              <a:avLst/>
            </a:prstGeom>
            <a:gradFill rotWithShape="1">
              <a:gsLst>
                <a:gs pos="0">
                  <a:srgbClr val="99FF99"/>
                </a:gs>
                <a:gs pos="50000">
                  <a:srgbClr val="D4C472"/>
                </a:gs>
                <a:gs pos="100000">
                  <a:srgbClr val="99FF99"/>
                </a:gs>
              </a:gsLst>
              <a:lin ang="189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2004" tIns="16002" rIns="32004" bIns="16002" anchor="ctr"/>
            <a:lstStyle/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Recognize root-soil dynamics</a:t>
              </a:r>
            </a:p>
            <a:p>
              <a:pPr marL="120650" indent="-120650">
                <a:spcBef>
                  <a:spcPct val="50000"/>
                </a:spcBef>
                <a:buClr>
                  <a:srgbClr val="0066FF"/>
                </a:buClr>
                <a:buFont typeface="Wingdings" pitchFamily="2" charset="2"/>
                <a:buChar char="ü"/>
              </a:pPr>
              <a:r>
                <a:rPr lang="en-US" sz="1300" b="1">
                  <a:solidFill>
                    <a:schemeClr val="bg1"/>
                  </a:solidFill>
                </a:rPr>
                <a:t>Manage spatial variability</a:t>
              </a:r>
            </a:p>
          </p:txBody>
        </p:sp>
        <p:sp>
          <p:nvSpPr>
            <p:cNvPr id="5633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694" y="3016"/>
              <a:ext cx="1230" cy="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RIGHT PLACE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Balanced Use of Fertilizer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Analyze the status of soil fertility and salts</a:t>
            </a:r>
          </a:p>
          <a:p>
            <a:pPr lvl="0" algn="just"/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ratio of N:P should be 1.5:1</a:t>
            </a:r>
          </a:p>
          <a:p>
            <a:pPr lvl="0" algn="just"/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Potash fertilizer should be applied for wheat sowing after Rice, Sugarcane, and Cotton.</a:t>
            </a:r>
          </a:p>
          <a:p>
            <a:pPr lvl="0" algn="just"/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Apply irrigation water immediately after the use of urea fertilizer.</a:t>
            </a:r>
          </a:p>
          <a:p>
            <a:pPr lvl="0" algn="just"/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Gypsum in salt affected soils before monsoon.</a:t>
            </a:r>
          </a:p>
          <a:p>
            <a:pPr lvl="0" algn="just"/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all Nitrogen fertilizer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31</a:t>
            </a:r>
            <a:r>
              <a:rPr lang="en-US" sz="2600" baseline="30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January, late usage of nitrogen will cause logging.</a:t>
            </a:r>
          </a:p>
          <a:p>
            <a:pPr lvl="0" algn="just"/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all phosphate and potash fertilizer at sowing if not applied then use at 1</a:t>
            </a:r>
            <a:r>
              <a:rPr lang="en-US" sz="2600" baseline="30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irrigation.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96" name="Group 160"/>
          <p:cNvGraphicFramePr>
            <a:graphicFrameLocks noGrp="1"/>
          </p:cNvGraphicFramePr>
          <p:nvPr>
            <p:ph/>
          </p:nvPr>
        </p:nvGraphicFramePr>
        <p:xfrm>
          <a:off x="152400" y="762001"/>
          <a:ext cx="8839201" cy="5841999"/>
        </p:xfrm>
        <a:graphic>
          <a:graphicData uri="http://schemas.openxmlformats.org/drawingml/2006/table">
            <a:tbl>
              <a:tblPr/>
              <a:tblGrid>
                <a:gridCol w="2102084"/>
                <a:gridCol w="1096740"/>
                <a:gridCol w="1096740"/>
                <a:gridCol w="1096740"/>
                <a:gridCol w="3446897"/>
              </a:tblGrid>
              <a:tr h="9789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SOILS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Nutrients Kg per acre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In Bags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Weak soils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bags DAP + ½ bag urea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5 bags SSP + 1½ bag urea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5 bags SSP + 2½ bags NH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4 bags NP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Medium soils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1½ bags DAP + ½ bag urea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4 bags SSP + 1 bag urea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5 bags SSP + 2½ bags NH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3 bags NP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0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Fertile soils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bags DAP + ½ bag urea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2½ bags SSP + ¾ bag urea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2½ bags SSP + 2¼ bags NH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 2 bags NP + 1 bag K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FERTILIZER MANAGEMENT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Water Management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lvl="0"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Water stress reduces yield during two critical periods.</a:t>
            </a:r>
          </a:p>
          <a:p>
            <a:pPr lvl="0"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development of adventitious roots to the start of tillering.</a:t>
            </a:r>
          </a:p>
          <a:p>
            <a:pPr lvl="0"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period from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the milk stage.</a:t>
            </a:r>
          </a:p>
          <a:p>
            <a:pPr lvl="0"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first irrigation should be given 12-18 days after emergence.</a:t>
            </a:r>
          </a:p>
          <a:p>
            <a:pPr lvl="0" algn="just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Irrigation at CRI stage is the most important and delay of every day results in reduction of 1.4 % grain yield / day.</a:t>
            </a:r>
          </a:p>
          <a:p>
            <a:pPr lvl="0" algn="just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Any irrigation is delayed or missed the yield is reduced to the extent of 5-10 kg / ha.</a:t>
            </a:r>
          </a:p>
          <a:p>
            <a:pPr lv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Conventional Irrigation</a:t>
            </a:r>
          </a:p>
        </p:txBody>
      </p:sp>
      <p:pic>
        <p:nvPicPr>
          <p:cNvPr id="58371" name="Picture 5" descr="Presentation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66800"/>
            <a:ext cx="4419600" cy="5791200"/>
          </a:xfrm>
          <a:noFill/>
        </p:spPr>
      </p:pic>
      <p:pic>
        <p:nvPicPr>
          <p:cNvPr id="58372" name="Picture 8" descr="Presentation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1066800"/>
            <a:ext cx="4724400" cy="5791200"/>
          </a:xfr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 four Irrigation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9753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               Irrigation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            Crop stage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536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2400" baseline="30000" dirty="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20-25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DAS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Tillering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536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2400" baseline="30000" dirty="0">
                          <a:latin typeface="Times New Roman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80-90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DAS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Booting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536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2400" baseline="30000" dirty="0">
                          <a:latin typeface="Times New Roman"/>
                          <a:ea typeface="Calibri"/>
                          <a:cs typeface="Times New Roman"/>
                        </a:rPr>
                        <a:t>rd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100-110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DAS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Milking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536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2400" baseline="30000" dirty="0">
                          <a:latin typeface="Times New Roman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125-130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DAS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Grain formation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 six irrigation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2296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8900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Crown root initiation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(21-25 days)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900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Tillering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(45-60 days)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900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Jointing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(60-70 days)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900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Flowering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(90-95 days)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900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Milky stage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(100-108 days)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900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Dough stage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(120-125 days)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372600" cy="1295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Water Saving Methods of Irrigation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2468" name="Picture 6" descr="LZ-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6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 descr="Page_2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3800"/>
            <a:ext cx="2971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4" descr="PivotIrrigationOnCot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0"/>
            <a:ext cx="2971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9" descr="Picture 008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0"/>
            <a:ext cx="3062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0" descr="DSC00109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733800"/>
            <a:ext cx="320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11" descr="DSCI0026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713" y="3733800"/>
            <a:ext cx="306228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762000" y="685800"/>
            <a:ext cx="7924800" cy="358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spc="880" dirty="0">
                <a:ln w="9525">
                  <a:noFill/>
                  <a:round/>
                  <a:headEnd/>
                  <a:tailEnd/>
                </a:ln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THANKS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Root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wheat plant has two types of roots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Seminal (seed) roots </a:t>
            </a: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Roots that initiate after germination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Nodal (crown or adventitious) roots</a:t>
            </a:r>
          </a:p>
          <a:p>
            <a:pPr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 germination, the primary root bursts through the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coleorhiza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followed by the emergence of four or five lateral seminal roots. </a:t>
            </a:r>
          </a:p>
          <a:p>
            <a:pPr algn="just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These form the seminal root system, which may grow to 2 m in depth and support the plant until the nodal roots appear.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Nodal roots are associated with tiller development and are usually first seen when the fourth leaf emerges and tillering starts. </a:t>
            </a:r>
          </a:p>
          <a:p>
            <a:pPr algn="just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Compared with the seminal roots, they are thicker and emerge more or less horizontally; when they first appear they are white and shiny (the ‘white root’ stage). </a:t>
            </a:r>
          </a:p>
          <a:p>
            <a:pPr algn="just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 maturity, the root system extends between 1 to 2 m deep or more depending on soil conditions. Most roots occur in the top 30 cm of soil.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eyondagronomy.com/newsletter/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Shoot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terminal four to seven internodes of the shoot elongate to form the flowering stem or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Culm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internode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elongation is complete by the time of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 is made up of a series of repeating units or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phytomers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each potentially having a node, a leaf, an elongated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internode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a bud in the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axil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the leaf.</a:t>
            </a:r>
          </a:p>
          <a:p>
            <a:pPr algn="just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These are from 6 to 16 or more of these units forming the vegetative part of each shoot. </a:t>
            </a:r>
          </a:p>
          <a:p>
            <a:pPr algn="just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shoot is terminated by an ear or spike.</a:t>
            </a:r>
          </a:p>
          <a:p>
            <a:pPr algn="just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development of the leaf is suppressed.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Leaves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91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Each leaf comprises the sheath, wrapping around the subtending leaf and a lamina (blade).</a:t>
            </a:r>
          </a:p>
          <a:p>
            <a:pPr algn="just"/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 the junction of the sheath and lamina, there is a membranous structure the </a:t>
            </a:r>
            <a:r>
              <a:rPr lang="en-US" sz="26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ligule</a:t>
            </a: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 pair of small, hairy projections, the auricles. </a:t>
            </a:r>
          </a:p>
          <a:p>
            <a:pPr algn="just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base of the leaves on the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culm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thickened to form a hard knot.</a:t>
            </a:r>
          </a:p>
          <a:p>
            <a:pPr algn="just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leaf is divided at the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ligule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into a cylindrical sheath and the flat blade or lamina. </a:t>
            </a:r>
          </a:p>
          <a:p>
            <a:pPr algn="just"/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sheath is tubular at the base, but nearer to the blade it is split and the margins overlap. </a:t>
            </a:r>
          </a:p>
          <a:p>
            <a:pPr algn="just"/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lamina has a fairly well-marked midrib, along which runs the major vascular bundle of the leaf. </a:t>
            </a:r>
          </a:p>
          <a:p>
            <a:pPr algn="just"/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It divides the blade into two sub-equal parts, each of which has a number of parallel lateral ribs or veins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Wheat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Botanical name  	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Triticum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aestivum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Urdu name	</a:t>
            </a:r>
            <a:r>
              <a:rPr lang="en-US" sz="28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Gandum</a:t>
            </a:r>
            <a:endParaRPr lang="en-US" sz="2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Punjabi name 	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Kanak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data:image/jpeg;base64,/9j/4AAQSkZJRgABAQAAAQABAAD/2wCEAAkGBhAPEBAQEBASEQ8REBASEBAUEhIREBAPFRUVFBYQEhUXHCYfFxojGhgWHzIsIycpLC04FR8xQTAqNSY3OCsBCQoKBQUFDQUFDSkYEhgpKSkpKSkpKSkpKSkpKSkpKSkpKSkpKSkpKSkpKSkpKSkpKSkpKSkpKSkpKSkpKSkpKf/AABEIAO8A0wMBIgACEQEDEQH/xAAbAAEAAwEBAQEAAAAAAAAAAAAABAUGBwMCAf/EAEcQAAIBAwIEAwMGCA4CAwEAAAECAwAEERIhBQYTMSJBURQyYQcVI0JxgVJTVJKTlNHTFiQzNUNiZHKCg5GhpLN0wWVzsSX/xAAUAQEAAAAAAAAAAAAAAAAAAAAA/8QAFBEBAAAAAAAAAAAAAAAAAAAAAP/aAAwDAQACEQMRAD8A7jSlKDnd1zrcF77pSDSqTy2q9PstjIgnTWVxJ1l1kYJwF2xUiDmy5kuGiWRdE11HJbEKu1hGbgS428QY2x38val7bVrU4HbhIIxEui3z0V3+jyjRHHrlGYHPfNflvwC2j6OiFF6EBt4sA+CA6cxj4eBf9KDI8vc2XUjcNhnYGaSMyzYRV9qge1M0UyD6uGDIcYGqM9gRWn+fZfyC7/4v7+pEfA7dTbssShrWMx253zFGVCFFPoVUDf0FT6Co+fZfyC7/AOL++p8+y/kF3/xf31W9KCo+fZfyC7/4v76qObny5W8a2HB72RAsZ6qCMkFh2bxdMfpPurZ1+MQASTgDck9gPWgo+M8w9AQsFwdStPE2kOkLxTkEnJAOuPyJ90jzrw4jZycSh/i99cWRVnRhD0idQP18rqBxg+Fl2YVlufrx2ivhkFgpjR1Ok6Q9nKkgIG4Rblh6EZ3GTWj5G4gkomCYWMkPFGQFfQS+JCO+69P4DFB68C5TuLe3jhfiV1I6dTMgEPj1Oz5PUR2zggbse1SbQSw3iwtcyzRvbSSYkEPhdJI1BUxovkx71eVTy/zjF/4U/wD3QUFxSvzNftApTNKBSlKBSlKBSlKBSlKBSlKCs5g4q1tEpRVaWWaGCEMSE6srhAzkb6RkscbnTjzqqg5hkWSKE3NvcyNfezz9OJojCOhNLpKmRvFqj7+mftq94nwyO5iMUgOklWBVijo6MHSRGG6srAEEelVLcmRkl2ubozGWOUT64xKrRxvEoGEC40yP9XfVQfF1zHKkd6wVM299Bbx7NgxuLUktv730z9vQVT3vP88cHECIozcQTzLarhtEtujTjqPv3AtrknBGemO2av8A+CMRcM0s7gtDJLG0g6dxPCFEc0oCjLDQmcEA9Ncg4o/JVoe6MW6V5Fr1HVounaSXf1yzYPlqPrQRuGcwTTXs0JdFijkCLGLWdmZTbxTajchumpy52xnYetWdzzFBG7Iwm1KcHTa3TrnvsyxkH7jXnZcuLDM00c84DFWeHWphdhEkIYjTnOlF7HuKt6Co/hVb+lx+p3n7qn8Krf0uP1O8/dVb0oKj+FVv6XH6nefuqqeYPlKsrIRGVbgpK5jz7NMunwlskSKuoY/ByfhWtr4kiVveAOM4yAcZGD/tQcZuJVeySRGdDFHHLDLpeEvCixWc8Q1DIwY7dsjb6QZxg40XyaXRV4odODJZrI2TlxHAtvDFv3IYvK4J76qpOKALHPb/AEjQxzXG4K9e2bTKocZO8b4GsDPiiZsESjMzkNm9sicsq5VopCMEuqDTDbqBnQvvEDJ2g3OQ1B1aqa4/nCPy/iVxv6fSwVc1Ty/zjF/4U/8A3QUGBihjMUdtBHa3apecPzcopWO91CYaL0hXzKunUx8WeopwucVJ4lwye3KwhwZVh4dobErQRs3FlZYwM6mjRSF7glU8q6bSg5ZIIRJZrOLeN0j4gt37cvWVr7q2hdwcqCzA6lI20EAAAYHUlO23by+yv2lApSlApSlApSlApSlApSlApSlApSlApSlApSlApSlBy35ReXDC892v0ayHqidSAsUgjRHEyn1VAwK7t4lIJ0V7cCjawUXclrcTqOqIlt4xcO7ORmXAwqIqAIunw+KUjZt9fz0M8L4iP7Ddf9TVb2i4jQDsEXH+goM1y9z77ZCZfYbxMSSJo6ephpP1u2D8Km2dw896svQmjjS1lQtKmgF2kiYAb77KavqUClKUClKUClKUClKUClKUClKUClKUClKUClKUClKgcc4zHZwPPKdlHhXIBkc+6i52yfjsNycAE0HjxnjggKxonWuZATHCDp8I2MsjYPTjBxk4PoAxOKzAvbm7Y6Jp7kgkEWZW1s4yNipnYlpGHnpZsfgrXtwHgD3mu4vA3TlKs0fiT2pt8a1OGFugwqI2M+J2XL7bSOJVAVQFVQAqgAAAdgAOwoMcLLjEI1xMrgb9CS49qJ+AZ4Yzn/Mx9tTeFc7xyN0rmM2kwZVIdvoxI3aMsQCrH6uoAP8AVLYONNVVx3l+O6UHwpMoxHLoV8KfeikU/wApEw2ZTsc+RAID45xcDh1+T2FldZ/RPUngOfZbbPf2eHP26FrDXi3S295w9QrO1tNH7E7kHQ6Miy2MzbtEc+6+dJBXUoAzsuVJg9jaMDn+LQhs5yHVArKwO4IYEHPmDQW1KUoFKUoFKUoFKUoFKUoFKUoFKUoFKUoFKUoFKUoFVF5yvbz3KXM4eV4gOjG7kwRMNy6xjwlicbtk7DGMVb0oFKUoFKUoKDnlFWxuLjT9LaxPcwPgakliBcFT6HGD6gkHY1I5SjIsrckYMiGbGc6RMxlC588B8fdVV8q1y0fB78pnU0Qj29JHWM/7Ma0XDbbpQwx/i4o0/NUL/wCqCVSqniPNdlbTJbzXCRyuMhTnC+mtuyZ8tRGcGragUpSgUpSgUpSgUpSgUpSgUpSgUpSgUpSgUrEpFCeIywSsl17U0wDx3EnXtlRUZreaJWwsY0jDDGCwBGWyc89vGltw1tSAT3F31jcXc8MMnTS4CB5ASRjAwPhQdXpXNvbZ1ubmOGRjFevBZQlHeSOCRLe1cyRMTsOjJcPnbPQXzNaLlriFweHcPeKITlraIOXm6bAqqrkkq2okg0GnpVN84X35FH+tj93T5wvvyKP9bH7uguaVTfOF9+RR/rY/d14cQ4pxFIZmjsYzIsUjRj2jqZkCkqNAQFsnG2R9tBC+VYkcHvSO6pG35ssbf+qv+J8UW3t5Lh/dSMvjzY48KL8ScKPiRWC5l4lxO44RdpfWMdoZUiiVluFkLNLNFGB0wDp94922xVjzdxUdUx7mCxQSyKP6W606oovjpXDY/CljP1aCNwDlz2wXbTN9IAqGYAH+PkrPNKoOzBT0YwDtiIp2qXybxxoStpPhYyzww9yILmNmR7PUe6HGYyd8eHJOnOm5d4Yba1hhbd1TMpG+qZyXkb73ZjXP+bzIjcT6Kq5SUSBWcowPs9vIHjIBGtXAYA98YyKDqVKyvKnPiXqnrwtZTdV40hnODIyHDaGKgMQ2VwN/Cdq1VApSlApSlApSlApSlApSlApSlApSlB5pboGZwqh2xqYABmx2ye5o9ujDBRSB2BUEZ+yvSlB8pGBsAAPgMeWP/wAr9VQNgMD0r9pQKUpQKUpQY75WbsxcMdwuvFxZEqO5AuI2wPicY++qvhVg0tzbxPuzSyXlyR2LRsHx9nWeID4RY8q0fPa5tVBAK+1WWrIyAPaIyD+dioXJsWbm7kOPDFbRA+YY9WZ/syJI/wA2g19c6vLczXk0Xcz8SVW+EMUUMj/dojK/4xXRaxvCbYjjV4GHuRGZMjuLhbdNY+w27r/rQa25tUlQpIiyI3vI6h0YfFTsaqfmCSHeznaIfiJdU9tj0UFg8f8AgYKPwTV3SgpP4RNDtewNbj8ep61r9pkADRj/AOxVHxNW8E6SKHRldGGVZSGVh6gjY16VUT8tRamkt2e0mY5Z4dKq7eskRBjc/Ern4igt6VSe33lv/Lwi4jH9NbAiQD1e3Yk/mMxP4Iqfw7i8FyCYZFfTs67iSM/gyIcMh+DAGgmUpSgUpSgUpSgUpSgUpSgUpSgUpSgUpSgUqr5g44LSMEKHmkOiCLOOpJjOWP1UUZZj5AeZwDmm59uIN54I5URepO8BlDQ24bDXDIykBRvtrydLYzpNBd89oTwy+IJDR20sqEd1kiHVRvuZQfur15Ss0jtYnQsTcKlxI7kF3kkRTk4AAwNKgAAAKK9OacGwvfMGzufiCOk1efJg/wD5thuT/ErXc9z9ElBc1HPD4+sJ9P0wjMWvJz0ywfSR2O4z8Mn1qRSgUpSgUpSgVA4jwOC4IaRPpF9yZC0cyf3ZEIYD4ZxU+lBSdG+t/cdbyMfUk0w3IHosigRv9jKvxavteZotMgZZI5o4pJDbyr05CqAk6D7rj4ozDfvXzNx1pWaKyQTOpKvOxItYWHcM43kcfgp9hKV9RcveCbqTPLcTRPG0z+6isMaYogdMa9thucDJY70EfiPNfSjs3SAyNeDKI0qRBB0TMdTtt2GK+7vmpYp4LcxMZZoS+zJojkKu0cLMdiXMcoBG30Z9arJ+T7qWK0SWWzkNofo1e1keF06LQkSI0pydwQQR27V63PI/VMkzTabovaPC6dRIIRbBCkfR16XXWJT4skCUjyoPq759iSGGZImk6tqtzp1IvTVpIYlRydgS8pH+W/pXuvNMhkgh9mHXlWR9HtEWkRRuqMUf+kbxZ0jsBuRtmHLyFmK9jEqk3MiGLXFqSGFZjci3ZdXjXqPL5jZwPKvu+5UnmgjtibKOMMzForV43hbVqWW1+kxHIN999zn4ENXSlKBSlKBSlKBSlKBSlKDnl9ctcXU8pydMkltCv4EcT6Xx8XkVifgqD6tTOBcL9os+IsFyLtJIYT2EkCQ9JWB/BMjSkHzDA+dQ+b+EG1JcyAWV1c6ZmwwmtRMS0zowzqUgSdwChfOSBgb63VAiiMKECqEC40hMeELjbGMUGO5b4117P2OVj1Ws2MEjbde3MYxk/jEDKrDz2bs2035L2J4Pw7Pf2ZB9wyB/sBWduLDpyzW4PTeC4aS3cDPTSUtLE6jzUa5IiPMIw860XyZoU4ZBC5HVtzJDKozhGV2IXf8AqFCD5gg+dBqaUpQKUpQKV8ySBQWYhVUEsScAAbkknsKozxaa72sgFhOQb2RSUI/s0ZwZf7xwnmNfagsOJ8Zit9IckyPkRQoC80pHcIg3PxPYdyQKgfNs93vdnpQHtZxtkuP7TKvvf3EwvcEuKncM4LHb6mGp5nx1Z5Drmkx2DN5AeSqAo8gKn0HxDAqKqIoVFAVVUBVVRsAANgK+6UoFKUoFKUoFKUoFKUoFKUoFKUoFKUoKfm+312N1geNIXlix3E0Q6kZHx1KtU/Jd7ple1U/xcwrcW6/iVLFWiX0j3VlHllgNgANPxIgQyk9ulJn7NJqg+TzhmizhuHOqa5t7Z2PkkQjHThX4KCSfVnY+eAHrzZwNpNNzAuqaJSrx5A69ufEYwewcEalztnUNgxIr+QJ1lkupomDwOlphwfC0umRmPwYRvCp8xpwe1bM1gfkbGLO6Tto4leLp7ad1OnFBvqE1F4lxKO2jaWVtKjA7EszE4VEUbsxOwA3Oa55xqS54ja3N3cF4OHpbyPb2wbSLhyCI3mK7yIDhse6xIADAanDptVnEeOpE3SRWnuSMrbx4LhfJ5Cdok+LEZ8snasPynxjid5M9oFeDh8Eaxe1OgS9dRqMcmmQ5UumBnS2NOdifD0Dh3C4rZNESBQSWY5LPI57vI7ZZ2PqxJoK9OBvOQ98yy4OUtUz7JGe4LA4M7D1cYGAQqmrulKBSlKBSlKBSlKBSlKBSlKBSlKBSlKBSlKBSlKDyuYBIjodg6spPwIxUTl7hzW1pbW7sHaCCKEuoID9NQgbB7ZABqwpQK5f8k/HVjsuLTyZ0xX91OygeLSyK+kDO5OCO9dQrkPBY1iiu7UEKr8evnkyMAwWypINXoofo/dQXcdlNxO6C3B2RdUyKT07aF8gWsZ7tJIAwd++kMBpDirznK4AS3tEAzLKjlRsFgt2SQnA8i/ST/M+Fe/JVoVtjMww11I1xg9xGwVYgfj0ljz6EkVS85MVu2b/49jH9scjF8fnRZ+6gtuRrf6CS4O5uZmkU+sKARRH7Cqa/8ytJVfy9GFtLVR2FtAB9gjWrCgUpSgUpSgUpSgUpSgUpSgUpSgUpSgUpSgUpSgUpSgUpSgVyaz4I8/FOIQE/QTXsuV9INFu92/8AjIghH95z5V1msFy44h5g4vAF/lre0uQ3fBUaGGfLJfOPgaDeAVlPlLjC2RuMfSQOuj1YTH2do/sIkz9qr6VrK85oFfAdVYBlYBgCA6nKsM+YOCKDz4fbdKKKPOenGiZxjOlQucfdUilKBSlKBSlKBSlKBSlKBSlKBSlKBSlKBSlKBSlKBSlKBSlV/GOPW9mgeeQIGbSi93kf8BFG7H7KD04nxaK2QPK+kE6VABZ3bBOlFG7HAJ29M1h+U51m5g4rMh1IbSx0HGPCyKcYO4OV7fbVvE3DOI3MUxJeYROqQyiRUdcgnCsNMmnGSFyN8kbAjBcK4oLLjHFoIXWMuixpI+0cASQszsT30RuMep0rvQdqpWBFvcFDPZRXryRgNHcTXTqLkjcr7K50sjdtwhPcEEA1c8J53jlmW2nie1nfZI5CMs2C2jGxDEBiNtLaTgkggBpaUpQKUpQKUpQKUpQKUpQKUpQKUpQKUpQKUpQKUpQKUpQfhFUK8vWFpGZZkjbSAZLm4xLIxznUzvncsewx3wB2qRxvmBYCkCFXvJsCGEkgb5zJIQPCihXY+ZEbYyRWCfVc2vt08kl1OLkQ28C5AeRnCrMlu5CLmEiRFwfC2pi4OAEvnC4tbiFLlbR0VivRu/DDLNqGxiiCtJJ4cuNSofDkMp3rNDhccM8929o7zs1wY5luGSKGSIlJZASSWYbOXyRlWwFCk1ccFtprpIRG7vLBYdS3ZgqRsyBVigtlY+6soVmkf32iT6m1S7spALaW01PFAWZLVwyMobVFPbuPrPrTHi+tJ5g7hYQc1X1oNN3AHLeKEtKkZlBCnpo4GguDq8BIc+WrFez8zQ3IZLuwJCBWkTwzTwKD/KvDpEmkN9aMNgg+lS+HQxox4exEtjc25ez1EtiHGmS1DH3lClWXfIDEdlqsu47kTWtr1WW6tpXWC5KautaSQSFHlH1gJI0jkAIzhW2LLgNdwOONbeIQymaEJ9FIWDlo8+Eah72BgZO+2+TU+sXZXUsCyXkMQSISSDiFjqX6OZNnuLVtgSdmwcawQdmO91Yc6cPuGKQ3kLsI1kIDjwocYJPYHcbd/hQXVKifO9v+Pi/SJ+2nzvb/AI+L9In7aCXSonzvb/j4v0iftp872/4+L9In7aCXSs7zHzSLdbcwvbETTtE0s02iCLTDJNl3XOCdAH+Ko9pzPd3Qza28YaOCGWZJpHU9WVdYt0Kpt4cHUw+uvh74DVUrJx83XFxFJc2kCNbwxRvIskhWaVmhS4aKMKCqlUdRljgtkbAZrzbmu81XDJDBNDDax3aBGm60sM3X6ShdBw30WTjPvbAnYhsKVW8A4g1xAsrSQSaidL27M0TKNvrbhgcgjyxVlQKUpQKUpQKUpQKUpQKh8WnlSGRoU6k2MRr5a2IUM39UZyfgDUyonFpJVhlMChptBEQJAHUOwZsn3QTk/AHuaDAcU4RJ1bhVbrBTHbtI5y89zcKmpH9C2pNZHhjiGhBl20+N5aElTGCHdp7W2wxXpxRheG9YAbB3aTXkDIWNfwa1/CuFex3KxRamhlty85YgsbmNkUXBOcs8gZtW39Gp285PEuBCSW0eMIggmZ2O4OghiURRtkvpJJ9PPNBWLG3zlAsC4t7SE2zKqjSglj6pDegHStgB/XNUvGtUfEJLiFAxju7dZIVTU8oitTO0gxuX6UsoA8ysffat3eWrGOUQssMsn9LoVyr4C9TSdmYKBjPoO4GKhQctxxG26R0iCWSVyRqeeSSN0Z5HzksS+ok5oKa94XFL81WyyM8ASV4ZlbTIOnBpilR1GxAfI+wVHl4vcxvaXEqhmgt71LpemyvLClxDFLcRAdtOhZcYIIYgeVW8/KWqC2jE7pNauWiuFGHAOoFcatxgjY5BKLkEbVP4hwkzwmN2UTNC0LTrGMhJNPVCKSdIbSPM4wO+KDMLP0pr24cLNYSXSpdIdLpGphtmiugp2K+I6u+2luy1I4BynZQXl4hs4RISJY3EY0PbSnOjT2DLKsg7bAp5Grux5bhihkgKhklVo5NtJaDxLHEcHfTGQgPfCirSNAoAHYAAfYKCH8xWv5NB+ij/AGU+YrX8mg/RR/sqdSgg/MVr+TQfoo/2U+YrX8mg/RR/sqdSgq5+XIGaBgioIJXl0IiKkjPDJAQ4xuNLn/QVXQcmGFVW3u54R0Y4JSqxM0kUeVjILKdEiodOoeQGQcDGlpQZuTktAGjguJre2ljSOaBNDB0SNYRodwWjYxqqEg9lB2O9WB4GFeaSGRoXlt4IFKqhESwmUoyKwIP8qRv6DtVpSgruC8H9mWTMhlkmlM00hVE1SFVTIVAAo0oo9dskkkmrGlKBSlKD/9k="/>
          <p:cNvSpPr>
            <a:spLocks noChangeAspect="1" noChangeArrowheads="1"/>
          </p:cNvSpPr>
          <p:nvPr/>
        </p:nvSpPr>
        <p:spPr bwMode="auto">
          <a:xfrm>
            <a:off x="63500" y="-1103313"/>
            <a:ext cx="2009775" cy="2276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34" name="AutoShape 2" descr="data:image/jpeg;base64,/9j/4AAQSkZJRgABAQAAAQABAAD/2wCEAAkGBhAPEBAQEBASEQ8REBASEBAUEhIREBAPFRUVFBYQEhUXHCYfFxojGhgWHzIsIycpLC04FR8xQTAqNSY3OCsBCQoKBQUFDQUFDSkYEhgpKSkpKSkpKSkpKSkpKSkpKSkpKSkpKSkpKSkpKSkpKSkpKSkpKSkpKSkpKSkpKSkpKf/AABEIAO8A0wMBIgACEQEDEQH/xAAbAAEAAwEBAQEAAAAAAAAAAAAABAUGBwMCAf/EAEcQAAIBAwIEAwMGCA4CAwEAAAECAwAEERIhBQYTMSJBURQyYQcVI0JxgVJTVJKTlNHTFiQzNUNiZHKCg5GhpLN0wWVzsSX/xAAUAQEAAAAAAAAAAAAAAAAAAAAA/8QAFBEBAAAAAAAAAAAAAAAAAAAAAP/aAAwDAQACEQMRAD8A7jSlKDnd1zrcF77pSDSqTy2q9PstjIgnTWVxJ1l1kYJwF2xUiDmy5kuGiWRdE11HJbEKu1hGbgS428QY2x38val7bVrU4HbhIIxEui3z0V3+jyjRHHrlGYHPfNflvwC2j6OiFF6EBt4sA+CA6cxj4eBf9KDI8vc2XUjcNhnYGaSMyzYRV9qge1M0UyD6uGDIcYGqM9gRWn+fZfyC7/4v7+pEfA7dTbssShrWMx253zFGVCFFPoVUDf0FT6Co+fZfyC7/AOL++p8+y/kF3/xf31W9KCo+fZfyC7/4v76qObny5W8a2HB72RAsZ6qCMkFh2bxdMfpPurZ1+MQASTgDck9gPWgo+M8w9AQsFwdStPE2kOkLxTkEnJAOuPyJ90jzrw4jZycSh/i99cWRVnRhD0idQP18rqBxg+Fl2YVlufrx2ivhkFgpjR1Ok6Q9nKkgIG4Rblh6EZ3GTWj5G4gkomCYWMkPFGQFfQS+JCO+69P4DFB68C5TuLe3jhfiV1I6dTMgEPj1Oz5PUR2zggbse1SbQSw3iwtcyzRvbSSYkEPhdJI1BUxovkx71eVTy/zjF/4U/wD3QUFxSvzNftApTNKBSlKBSlKBSlKBSlKBSlKCs5g4q1tEpRVaWWaGCEMSE6srhAzkb6RkscbnTjzqqg5hkWSKE3NvcyNfezz9OJojCOhNLpKmRvFqj7+mftq94nwyO5iMUgOklWBVijo6MHSRGG6srAEEelVLcmRkl2ubozGWOUT64xKrRxvEoGEC40yP9XfVQfF1zHKkd6wVM299Bbx7NgxuLUktv730z9vQVT3vP88cHECIozcQTzLarhtEtujTjqPv3AtrknBGemO2av8A+CMRcM0s7gtDJLG0g6dxPCFEc0oCjLDQmcEA9Ncg4o/JVoe6MW6V5Fr1HVounaSXf1yzYPlqPrQRuGcwTTXs0JdFijkCLGLWdmZTbxTajchumpy52xnYetWdzzFBG7Iwm1KcHTa3TrnvsyxkH7jXnZcuLDM00c84DFWeHWphdhEkIYjTnOlF7HuKt6Co/hVb+lx+p3n7qn8Krf0uP1O8/dVb0oKj+FVv6XH6nefuqqeYPlKsrIRGVbgpK5jz7NMunwlskSKuoY/ByfhWtr4kiVveAOM4yAcZGD/tQcZuJVeySRGdDFHHLDLpeEvCixWc8Q1DIwY7dsjb6QZxg40XyaXRV4odODJZrI2TlxHAtvDFv3IYvK4J76qpOKALHPb/AEjQxzXG4K9e2bTKocZO8b4GsDPiiZsESjMzkNm9sicsq5VopCMEuqDTDbqBnQvvEDJ2g3OQ1B1aqa4/nCPy/iVxv6fSwVc1Ty/zjF/4U/8A3QUGBihjMUdtBHa3apecPzcopWO91CYaL0hXzKunUx8WeopwucVJ4lwye3KwhwZVh4dobErQRs3FlZYwM6mjRSF7glU8q6bSg5ZIIRJZrOLeN0j4gt37cvWVr7q2hdwcqCzA6lI20EAAAYHUlO23by+yv2lApSlApSlApSlApSlApSlApSlApSlApSlApSlApSlBy35ReXDC892v0ayHqidSAsUgjRHEyn1VAwK7t4lIJ0V7cCjawUXclrcTqOqIlt4xcO7ORmXAwqIqAIunw+KUjZt9fz0M8L4iP7Ddf9TVb2i4jQDsEXH+goM1y9z77ZCZfYbxMSSJo6ephpP1u2D8Km2dw896svQmjjS1lQtKmgF2kiYAb77KavqUClKUClKUClKUClKUClKUClKUClKUClKUClKUClKgcc4zHZwPPKdlHhXIBkc+6i52yfjsNycAE0HjxnjggKxonWuZATHCDp8I2MsjYPTjBxk4PoAxOKzAvbm7Y6Jp7kgkEWZW1s4yNipnYlpGHnpZsfgrXtwHgD3mu4vA3TlKs0fiT2pt8a1OGFugwqI2M+J2XL7bSOJVAVQFVQAqgAAAdgAOwoMcLLjEI1xMrgb9CS49qJ+AZ4Yzn/Mx9tTeFc7xyN0rmM2kwZVIdvoxI3aMsQCrH6uoAP8AVLYONNVVx3l+O6UHwpMoxHLoV8KfeikU/wApEw2ZTsc+RAID45xcDh1+T2FldZ/RPUngOfZbbPf2eHP26FrDXi3S295w9QrO1tNH7E7kHQ6Miy2MzbtEc+6+dJBXUoAzsuVJg9jaMDn+LQhs5yHVArKwO4IYEHPmDQW1KUoFKUoFKUoFKUoFKUoFKUoFKUoFKUoFKUoFKUoFVF5yvbz3KXM4eV4gOjG7kwRMNy6xjwlicbtk7DGMVb0oFKUoFKUoKDnlFWxuLjT9LaxPcwPgakliBcFT6HGD6gkHY1I5SjIsrckYMiGbGc6RMxlC588B8fdVV8q1y0fB78pnU0Qj29JHWM/7Ma0XDbbpQwx/i4o0/NUL/wCqCVSqniPNdlbTJbzXCRyuMhTnC+mtuyZ8tRGcGragUpSgUpSgUpSgUpSgUpSgUpSgUpSgUpSgUrEpFCeIywSsl17U0wDx3EnXtlRUZreaJWwsY0jDDGCwBGWyc89vGltw1tSAT3F31jcXc8MMnTS4CB5ASRjAwPhQdXpXNvbZ1ubmOGRjFevBZQlHeSOCRLe1cyRMTsOjJcPnbPQXzNaLlriFweHcPeKITlraIOXm6bAqqrkkq2okg0GnpVN84X35FH+tj93T5wvvyKP9bH7uguaVTfOF9+RR/rY/d14cQ4pxFIZmjsYzIsUjRj2jqZkCkqNAQFsnG2R9tBC+VYkcHvSO6pG35ssbf+qv+J8UW3t5Lh/dSMvjzY48KL8ScKPiRWC5l4lxO44RdpfWMdoZUiiVluFkLNLNFGB0wDp94922xVjzdxUdUx7mCxQSyKP6W606oovjpXDY/CljP1aCNwDlz2wXbTN9IAqGYAH+PkrPNKoOzBT0YwDtiIp2qXybxxoStpPhYyzww9yILmNmR7PUe6HGYyd8eHJOnOm5d4Yba1hhbd1TMpG+qZyXkb73ZjXP+bzIjcT6Kq5SUSBWcowPs9vIHjIBGtXAYA98YyKDqVKyvKnPiXqnrwtZTdV40hnODIyHDaGKgMQ2VwN/Cdq1VApSlApSlApSlApSlApSlApSlApSlB5pboGZwqh2xqYABmx2ye5o9ujDBRSB2BUEZ+yvSlB8pGBsAAPgMeWP/wAr9VQNgMD0r9pQKUpQKUpQY75WbsxcMdwuvFxZEqO5AuI2wPicY++qvhVg0tzbxPuzSyXlyR2LRsHx9nWeID4RY8q0fPa5tVBAK+1WWrIyAPaIyD+dioXJsWbm7kOPDFbRA+YY9WZ/syJI/wA2g19c6vLczXk0Xcz8SVW+EMUUMj/dojK/4xXRaxvCbYjjV4GHuRGZMjuLhbdNY+w27r/rQa25tUlQpIiyI3vI6h0YfFTsaqfmCSHeznaIfiJdU9tj0UFg8f8AgYKPwTV3SgpP4RNDtewNbj8ep61r9pkADRj/AOxVHxNW8E6SKHRldGGVZSGVh6gjY16VUT8tRamkt2e0mY5Z4dKq7eskRBjc/Ern4igt6VSe33lv/Lwi4jH9NbAiQD1e3Yk/mMxP4Iqfw7i8FyCYZFfTs67iSM/gyIcMh+DAGgmUpSgUpSgUpSgUpSgUpSgUpSgUpSgUpSgUqr5g44LSMEKHmkOiCLOOpJjOWP1UUZZj5AeZwDmm59uIN54I5URepO8BlDQ24bDXDIykBRvtrydLYzpNBd89oTwy+IJDR20sqEd1kiHVRvuZQfur15Ss0jtYnQsTcKlxI7kF3kkRTk4AAwNKgAAAKK9OacGwvfMGzufiCOk1efJg/wD5thuT/ErXc9z9ElBc1HPD4+sJ9P0wjMWvJz0ywfSR2O4z8Mn1qRSgUpSgUpSgVA4jwOC4IaRPpF9yZC0cyf3ZEIYD4ZxU+lBSdG+t/cdbyMfUk0w3IHosigRv9jKvxavteZotMgZZI5o4pJDbyr05CqAk6D7rj4ozDfvXzNx1pWaKyQTOpKvOxItYWHcM43kcfgp9hKV9RcveCbqTPLcTRPG0z+6isMaYogdMa9thucDJY70EfiPNfSjs3SAyNeDKI0qRBB0TMdTtt2GK+7vmpYp4LcxMZZoS+zJojkKu0cLMdiXMcoBG30Z9arJ+T7qWK0SWWzkNofo1e1keF06LQkSI0pydwQQR27V63PI/VMkzTabovaPC6dRIIRbBCkfR16XXWJT4skCUjyoPq759iSGGZImk6tqtzp1IvTVpIYlRydgS8pH+W/pXuvNMhkgh9mHXlWR9HtEWkRRuqMUf+kbxZ0jsBuRtmHLyFmK9jEqk3MiGLXFqSGFZjci3ZdXjXqPL5jZwPKvu+5UnmgjtibKOMMzForV43hbVqWW1+kxHIN999zn4ENXSlKBSlKBSlKBSlKBSlKDnl9ctcXU8pydMkltCv4EcT6Xx8XkVifgqD6tTOBcL9os+IsFyLtJIYT2EkCQ9JWB/BMjSkHzDA+dQ+b+EG1JcyAWV1c6ZmwwmtRMS0zowzqUgSdwChfOSBgb63VAiiMKECqEC40hMeELjbGMUGO5b4117P2OVj1Ws2MEjbde3MYxk/jEDKrDz2bs2035L2J4Pw7Pf2ZB9wyB/sBWduLDpyzW4PTeC4aS3cDPTSUtLE6jzUa5IiPMIw860XyZoU4ZBC5HVtzJDKozhGV2IXf8AqFCD5gg+dBqaUpQKUpQKV8ySBQWYhVUEsScAAbkknsKozxaa72sgFhOQb2RSUI/s0ZwZf7xwnmNfagsOJ8Zit9IckyPkRQoC80pHcIg3PxPYdyQKgfNs93vdnpQHtZxtkuP7TKvvf3EwvcEuKncM4LHb6mGp5nx1Z5Drmkx2DN5AeSqAo8gKn0HxDAqKqIoVFAVVUBVVRsAANgK+6UoFKUoFKUoFKUoFKUoFKUoFKUoFKUoKfm+312N1geNIXlix3E0Q6kZHx1KtU/Jd7ple1U/xcwrcW6/iVLFWiX0j3VlHllgNgANPxIgQyk9ulJn7NJqg+TzhmizhuHOqa5t7Z2PkkQjHThX4KCSfVnY+eAHrzZwNpNNzAuqaJSrx5A69ufEYwewcEalztnUNgxIr+QJ1lkupomDwOlphwfC0umRmPwYRvCp8xpwe1bM1gfkbGLO6Tto4leLp7ad1OnFBvqE1F4lxKO2jaWVtKjA7EszE4VEUbsxOwA3Oa55xqS54ja3N3cF4OHpbyPb2wbSLhyCI3mK7yIDhse6xIADAanDptVnEeOpE3SRWnuSMrbx4LhfJ5Cdok+LEZ8snasPynxjid5M9oFeDh8Eaxe1OgS9dRqMcmmQ5UumBnS2NOdifD0Dh3C4rZNESBQSWY5LPI57vI7ZZ2PqxJoK9OBvOQ98yy4OUtUz7JGe4LA4M7D1cYGAQqmrulKBSlKBSlKBSlKBSlKBSlKBSlKBSlKBSlKBSlKDyuYBIjodg6spPwIxUTl7hzW1pbW7sHaCCKEuoID9NQgbB7ZABqwpQK5f8k/HVjsuLTyZ0xX91OygeLSyK+kDO5OCO9dQrkPBY1iiu7UEKr8evnkyMAwWypINXoofo/dQXcdlNxO6C3B2RdUyKT07aF8gWsZ7tJIAwd++kMBpDirznK4AS3tEAzLKjlRsFgt2SQnA8i/ST/M+Fe/JVoVtjMww11I1xg9xGwVYgfj0ljz6EkVS85MVu2b/49jH9scjF8fnRZ+6gtuRrf6CS4O5uZmkU+sKARRH7Cqa/8ytJVfy9GFtLVR2FtAB9gjWrCgUpSgUpSgUpSgUpSgUpSgUpSgUpSgUpSgUpSgUpSgUpSgVyaz4I8/FOIQE/QTXsuV9INFu92/8AjIghH95z5V1msFy44h5g4vAF/lre0uQ3fBUaGGfLJfOPgaDeAVlPlLjC2RuMfSQOuj1YTH2do/sIkz9qr6VrK85oFfAdVYBlYBgCA6nKsM+YOCKDz4fbdKKKPOenGiZxjOlQucfdUilKBSlKBSlKBSlKBSlKBSlKBSlKBSlKBSlKBSlKBSlKBSlV/GOPW9mgeeQIGbSi93kf8BFG7H7KD04nxaK2QPK+kE6VABZ3bBOlFG7HAJ29M1h+U51m5g4rMh1IbSx0HGPCyKcYO4OV7fbVvE3DOI3MUxJeYROqQyiRUdcgnCsNMmnGSFyN8kbAjBcK4oLLjHFoIXWMuixpI+0cASQszsT30RuMep0rvQdqpWBFvcFDPZRXryRgNHcTXTqLkjcr7K50sjdtwhPcEEA1c8J53jlmW2nie1nfZI5CMs2C2jGxDEBiNtLaTgkggBpaUpQKUpQKUpQKUpQKUpQKUpQKUpQKUpQKUpQKUpQKUpQfhFUK8vWFpGZZkjbSAZLm4xLIxznUzvncsewx3wB2qRxvmBYCkCFXvJsCGEkgb5zJIQPCihXY+ZEbYyRWCfVc2vt08kl1OLkQ28C5AeRnCrMlu5CLmEiRFwfC2pi4OAEvnC4tbiFLlbR0VivRu/DDLNqGxiiCtJJ4cuNSofDkMp3rNDhccM8929o7zs1wY5luGSKGSIlJZASSWYbOXyRlWwFCk1ccFtprpIRG7vLBYdS3ZgqRsyBVigtlY+6soVmkf32iT6m1S7spALaW01PFAWZLVwyMobVFPbuPrPrTHi+tJ5g7hYQc1X1oNN3AHLeKEtKkZlBCnpo4GguDq8BIc+WrFez8zQ3IZLuwJCBWkTwzTwKD/KvDpEmkN9aMNgg+lS+HQxox4exEtjc25ez1EtiHGmS1DH3lClWXfIDEdlqsu47kTWtr1WW6tpXWC5KautaSQSFHlH1gJI0jkAIzhW2LLgNdwOONbeIQymaEJ9FIWDlo8+Eah72BgZO+2+TU+sXZXUsCyXkMQSISSDiFjqX6OZNnuLVtgSdmwcawQdmO91Yc6cPuGKQ3kLsI1kIDjwocYJPYHcbd/hQXVKifO9v+Pi/SJ+2nzvb/AI+L9In7aCXSonzvb/j4v0iftp872/4+L9In7aCXSs7zHzSLdbcwvbETTtE0s02iCLTDJNl3XOCdAH+Ko9pzPd3Qza28YaOCGWZJpHU9WVdYt0Kpt4cHUw+uvh74DVUrJx83XFxFJc2kCNbwxRvIskhWaVmhS4aKMKCqlUdRljgtkbAZrzbmu81XDJDBNDDax3aBGm60sM3X6ShdBw30WTjPvbAnYhsKVW8A4g1xAsrSQSaidL27M0TKNvrbhgcgjyxVlQKUpQKUpQKUpQKUpQKh8WnlSGRoU6k2MRr5a2IUM39UZyfgDUyonFpJVhlMChptBEQJAHUOwZsn3QTk/AHuaDAcU4RJ1bhVbrBTHbtI5y89zcKmpH9C2pNZHhjiGhBl20+N5aElTGCHdp7W2wxXpxRheG9YAbB3aTXkDIWNfwa1/CuFex3KxRamhlty85YgsbmNkUXBOcs8gZtW39Gp285PEuBCSW0eMIggmZ2O4OghiURRtkvpJJ9PPNBWLG3zlAsC4t7SE2zKqjSglj6pDegHStgB/XNUvGtUfEJLiFAxju7dZIVTU8oitTO0gxuX6UsoA8ysffat3eWrGOUQssMsn9LoVyr4C9TSdmYKBjPoO4GKhQctxxG26R0iCWSVyRqeeSSN0Z5HzksS+ok5oKa94XFL81WyyM8ASV4ZlbTIOnBpilR1GxAfI+wVHl4vcxvaXEqhmgt71LpemyvLClxDFLcRAdtOhZcYIIYgeVW8/KWqC2jE7pNauWiuFGHAOoFcatxgjY5BKLkEbVP4hwkzwmN2UTNC0LTrGMhJNPVCKSdIbSPM4wO+KDMLP0pr24cLNYSXSpdIdLpGphtmiugp2K+I6u+2luy1I4BynZQXl4hs4RISJY3EY0PbSnOjT2DLKsg7bAp5Grux5bhihkgKhklVo5NtJaDxLHEcHfTGQgPfCirSNAoAHYAAfYKCH8xWv5NB+ij/AGU+YrX8mg/RR/sqdSgg/MVr+TQfoo/2U+YrX8mg/RR/sqdSgq5+XIGaBgioIJXl0IiKkjPDJAQ4xuNLn/QVXQcmGFVW3u54R0Y4JSqxM0kUeVjILKdEiodOoeQGQcDGlpQZuTktAGjguJre2ljSOaBNDB0SNYRodwWjYxqqEg9lB2O9WB4GFeaSGRoXlt4IFKqhESwmUoyKwIP8qRv6DtVpSgruC8H9mWTMhlkmlM00hVE1SFVTIVAAo0oo9dskkkmrGlKBSlKD/9k="/>
          <p:cNvSpPr>
            <a:spLocks noChangeAspect="1" noChangeArrowheads="1"/>
          </p:cNvSpPr>
          <p:nvPr/>
        </p:nvSpPr>
        <p:spPr bwMode="auto">
          <a:xfrm>
            <a:off x="63500" y="-774700"/>
            <a:ext cx="14097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36" name="AutoShape 4" descr="data:image/jpeg;base64,/9j/4AAQSkZJRgABAQAAAQABAAD/2wCEAAkGBhAPEBAQEBASEQ8REBASEBAUEhIREBAPFRUVFBYQEhUXHCYfFxojGhgWHzIsIycpLC04FR8xQTAqNSY3OCsBCQoKBQUFDQUFDSkYEhgpKSkpKSkpKSkpKSkpKSkpKSkpKSkpKSkpKSkpKSkpKSkpKSkpKSkpKSkpKSkpKSkpKf/AABEIAO8A0wMBIgACEQEDEQH/xAAbAAEAAwEBAQEAAAAAAAAAAAAABAUGBwMCAf/EAEcQAAIBAwIEAwMGCA4CAwEAAAECAwAEERIhBQYTMSJBURQyYQcVI0JxgVJTVJKTlNHTFiQzNUNiZHKCg5GhpLN0wWVzsSX/xAAUAQEAAAAAAAAAAAAAAAAAAAAA/8QAFBEBAAAAAAAAAAAAAAAAAAAAAP/aAAwDAQACEQMRAD8A7jSlKDnd1zrcF77pSDSqTy2q9PstjIgnTWVxJ1l1kYJwF2xUiDmy5kuGiWRdE11HJbEKu1hGbgS428QY2x38val7bVrU4HbhIIxEui3z0V3+jyjRHHrlGYHPfNflvwC2j6OiFF6EBt4sA+CA6cxj4eBf9KDI8vc2XUjcNhnYGaSMyzYRV9qge1M0UyD6uGDIcYGqM9gRWn+fZfyC7/4v7+pEfA7dTbssShrWMx253zFGVCFFPoVUDf0FT6Co+fZfyC7/AOL++p8+y/kF3/xf31W9KCo+fZfyC7/4v76qObny5W8a2HB72RAsZ6qCMkFh2bxdMfpPurZ1+MQASTgDck9gPWgo+M8w9AQsFwdStPE2kOkLxTkEnJAOuPyJ90jzrw4jZycSh/i99cWRVnRhD0idQP18rqBxg+Fl2YVlufrx2ivhkFgpjR1Ok6Q9nKkgIG4Rblh6EZ3GTWj5G4gkomCYWMkPFGQFfQS+JCO+69P4DFB68C5TuLe3jhfiV1I6dTMgEPj1Oz5PUR2zggbse1SbQSw3iwtcyzRvbSSYkEPhdJI1BUxovkx71eVTy/zjF/4U/wD3QUFxSvzNftApTNKBSlKBSlKBSlKBSlKBSlKCs5g4q1tEpRVaWWaGCEMSE6srhAzkb6RkscbnTjzqqg5hkWSKE3NvcyNfezz9OJojCOhNLpKmRvFqj7+mftq94nwyO5iMUgOklWBVijo6MHSRGG6srAEEelVLcmRkl2ubozGWOUT64xKrRxvEoGEC40yP9XfVQfF1zHKkd6wVM299Bbx7NgxuLUktv730z9vQVT3vP88cHECIozcQTzLarhtEtujTjqPv3AtrknBGemO2av8A+CMRcM0s7gtDJLG0g6dxPCFEc0oCjLDQmcEA9Ncg4o/JVoe6MW6V5Fr1HVounaSXf1yzYPlqPrQRuGcwTTXs0JdFijkCLGLWdmZTbxTajchumpy52xnYetWdzzFBG7Iwm1KcHTa3TrnvsyxkH7jXnZcuLDM00c84DFWeHWphdhEkIYjTnOlF7HuKt6Co/hVb+lx+p3n7qn8Krf0uP1O8/dVb0oKj+FVv6XH6nefuqqeYPlKsrIRGVbgpK5jz7NMunwlskSKuoY/ByfhWtr4kiVveAOM4yAcZGD/tQcZuJVeySRGdDFHHLDLpeEvCixWc8Q1DIwY7dsjb6QZxg40XyaXRV4odODJZrI2TlxHAtvDFv3IYvK4J76qpOKALHPb/AEjQxzXG4K9e2bTKocZO8b4GsDPiiZsESjMzkNm9sicsq5VopCMEuqDTDbqBnQvvEDJ2g3OQ1B1aqa4/nCPy/iVxv6fSwVc1Ty/zjF/4U/8A3QUGBihjMUdtBHa3apecPzcopWO91CYaL0hXzKunUx8WeopwucVJ4lwye3KwhwZVh4dobErQRs3FlZYwM6mjRSF7glU8q6bSg5ZIIRJZrOLeN0j4gt37cvWVr7q2hdwcqCzA6lI20EAAAYHUlO23by+yv2lApSlApSlApSlApSlApSlApSlApSlApSlApSlApSlBy35ReXDC892v0ayHqidSAsUgjRHEyn1VAwK7t4lIJ0V7cCjawUXclrcTqOqIlt4xcO7ORmXAwqIqAIunw+KUjZt9fz0M8L4iP7Ddf9TVb2i4jQDsEXH+goM1y9z77ZCZfYbxMSSJo6ephpP1u2D8Km2dw896svQmjjS1lQtKmgF2kiYAb77KavqUClKUClKUClKUClKUClKUClKUClKUClKUClKUClKgcc4zHZwPPKdlHhXIBkc+6i52yfjsNycAE0HjxnjggKxonWuZATHCDp8I2MsjYPTjBxk4PoAxOKzAvbm7Y6Jp7kgkEWZW1s4yNipnYlpGHnpZsfgrXtwHgD3mu4vA3TlKs0fiT2pt8a1OGFugwqI2M+J2XL7bSOJVAVQFVQAqgAAAdgAOwoMcLLjEI1xMrgb9CS49qJ+AZ4Yzn/Mx9tTeFc7xyN0rmM2kwZVIdvoxI3aMsQCrH6uoAP8AVLYONNVVx3l+O6UHwpMoxHLoV8KfeikU/wApEw2ZTsc+RAID45xcDh1+T2FldZ/RPUngOfZbbPf2eHP26FrDXi3S295w9QrO1tNH7E7kHQ6Miy2MzbtEc+6+dJBXUoAzsuVJg9jaMDn+LQhs5yHVArKwO4IYEHPmDQW1KUoFKUoFKUoFKUoFKUoFKUoFKUoFKUoFKUoFKUoFVF5yvbz3KXM4eV4gOjG7kwRMNy6xjwlicbtk7DGMVb0oFKUoFKUoKDnlFWxuLjT9LaxPcwPgakliBcFT6HGD6gkHY1I5SjIsrckYMiGbGc6RMxlC588B8fdVV8q1y0fB78pnU0Qj29JHWM/7Ma0XDbbpQwx/i4o0/NUL/wCqCVSqniPNdlbTJbzXCRyuMhTnC+mtuyZ8tRGcGragUpSgUpSgUpSgUpSgUpSgUpSgUpSgUpSgUrEpFCeIywSsl17U0wDx3EnXtlRUZreaJWwsY0jDDGCwBGWyc89vGltw1tSAT3F31jcXc8MMnTS4CB5ASRjAwPhQdXpXNvbZ1ubmOGRjFevBZQlHeSOCRLe1cyRMTsOjJcPnbPQXzNaLlriFweHcPeKITlraIOXm6bAqqrkkq2okg0GnpVN84X35FH+tj93T5wvvyKP9bH7uguaVTfOF9+RR/rY/d14cQ4pxFIZmjsYzIsUjRj2jqZkCkqNAQFsnG2R9tBC+VYkcHvSO6pG35ssbf+qv+J8UW3t5Lh/dSMvjzY48KL8ScKPiRWC5l4lxO44RdpfWMdoZUiiVluFkLNLNFGB0wDp94922xVjzdxUdUx7mCxQSyKP6W606oovjpXDY/CljP1aCNwDlz2wXbTN9IAqGYAH+PkrPNKoOzBT0YwDtiIp2qXybxxoStpPhYyzww9yILmNmR7PUe6HGYyd8eHJOnOm5d4Yba1hhbd1TMpG+qZyXkb73ZjXP+bzIjcT6Kq5SUSBWcowPs9vIHjIBGtXAYA98YyKDqVKyvKnPiXqnrwtZTdV40hnODIyHDaGKgMQ2VwN/Cdq1VApSlApSlApSlApSlApSlApSlApSlB5pboGZwqh2xqYABmx2ye5o9ujDBRSB2BUEZ+yvSlB8pGBsAAPgMeWP/wAr9VQNgMD0r9pQKUpQKUpQY75WbsxcMdwuvFxZEqO5AuI2wPicY++qvhVg0tzbxPuzSyXlyR2LRsHx9nWeID4RY8q0fPa5tVBAK+1WWrIyAPaIyD+dioXJsWbm7kOPDFbRA+YY9WZ/syJI/wA2g19c6vLczXk0Xcz8SVW+EMUUMj/dojK/4xXRaxvCbYjjV4GHuRGZMjuLhbdNY+w27r/rQa25tUlQpIiyI3vI6h0YfFTsaqfmCSHeznaIfiJdU9tj0UFg8f8AgYKPwTV3SgpP4RNDtewNbj8ep61r9pkADRj/AOxVHxNW8E6SKHRldGGVZSGVh6gjY16VUT8tRamkt2e0mY5Z4dKq7eskRBjc/Ern4igt6VSe33lv/Lwi4jH9NbAiQD1e3Yk/mMxP4Iqfw7i8FyCYZFfTs67iSM/gyIcMh+DAGgmUpSgUpSgUpSgUpSgUpSgUpSgUpSgUpSgUqr5g44LSMEKHmkOiCLOOpJjOWP1UUZZj5AeZwDmm59uIN54I5URepO8BlDQ24bDXDIykBRvtrydLYzpNBd89oTwy+IJDR20sqEd1kiHVRvuZQfur15Ss0jtYnQsTcKlxI7kF3kkRTk4AAwNKgAAAKK9OacGwvfMGzufiCOk1efJg/wD5thuT/ErXc9z9ElBc1HPD4+sJ9P0wjMWvJz0ywfSR2O4z8Mn1qRSgUpSgUpSgVA4jwOC4IaRPpF9yZC0cyf3ZEIYD4ZxU+lBSdG+t/cdbyMfUk0w3IHosigRv9jKvxavteZotMgZZI5o4pJDbyr05CqAk6D7rj4ozDfvXzNx1pWaKyQTOpKvOxItYWHcM43kcfgp9hKV9RcveCbqTPLcTRPG0z+6isMaYogdMa9thucDJY70EfiPNfSjs3SAyNeDKI0qRBB0TMdTtt2GK+7vmpYp4LcxMZZoS+zJojkKu0cLMdiXMcoBG30Z9arJ+T7qWK0SWWzkNofo1e1keF06LQkSI0pydwQQR27V63PI/VMkzTabovaPC6dRIIRbBCkfR16XXWJT4skCUjyoPq759iSGGZImk6tqtzp1IvTVpIYlRydgS8pH+W/pXuvNMhkgh9mHXlWR9HtEWkRRuqMUf+kbxZ0jsBuRtmHLyFmK9jEqk3MiGLXFqSGFZjci3ZdXjXqPL5jZwPKvu+5UnmgjtibKOMMzForV43hbVqWW1+kxHIN999zn4ENXSlKBSlKBSlKBSlKBSlKDnl9ctcXU8pydMkltCv4EcT6Xx8XkVifgqD6tTOBcL9os+IsFyLtJIYT2EkCQ9JWB/BMjSkHzDA+dQ+b+EG1JcyAWV1c6ZmwwmtRMS0zowzqUgSdwChfOSBgb63VAiiMKECqEC40hMeELjbGMUGO5b4117P2OVj1Ws2MEjbde3MYxk/jEDKrDz2bs2035L2J4Pw7Pf2ZB9wyB/sBWduLDpyzW4PTeC4aS3cDPTSUtLE6jzUa5IiPMIw860XyZoU4ZBC5HVtzJDKozhGV2IXf8AqFCD5gg+dBqaUpQKUpQKV8ySBQWYhVUEsScAAbkknsKozxaa72sgFhOQb2RSUI/s0ZwZf7xwnmNfagsOJ8Zit9IckyPkRQoC80pHcIg3PxPYdyQKgfNs93vdnpQHtZxtkuP7TKvvf3EwvcEuKncM4LHb6mGp5nx1Z5Drmkx2DN5AeSqAo8gKn0HxDAqKqIoVFAVVUBVVRsAANgK+6UoFKUoFKUoFKUoFKUoFKUoFKUoFKUoKfm+312N1geNIXlix3E0Q6kZHx1KtU/Jd7ple1U/xcwrcW6/iVLFWiX0j3VlHllgNgANPxIgQyk9ulJn7NJqg+TzhmizhuHOqa5t7Z2PkkQjHThX4KCSfVnY+eAHrzZwNpNNzAuqaJSrx5A69ufEYwewcEalztnUNgxIr+QJ1lkupomDwOlphwfC0umRmPwYRvCp8xpwe1bM1gfkbGLO6Tto4leLp7ad1OnFBvqE1F4lxKO2jaWVtKjA7EszE4VEUbsxOwA3Oa55xqS54ja3N3cF4OHpbyPb2wbSLhyCI3mK7yIDhse6xIADAanDptVnEeOpE3SRWnuSMrbx4LhfJ5Cdok+LEZ8snasPynxjid5M9oFeDh8Eaxe1OgS9dRqMcmmQ5UumBnS2NOdifD0Dh3C4rZNESBQSWY5LPI57vI7ZZ2PqxJoK9OBvOQ98yy4OUtUz7JGe4LA4M7D1cYGAQqmrulKBSlKBSlKBSlKBSlKBSlKBSlKBSlKBSlKBSlKDyuYBIjodg6spPwIxUTl7hzW1pbW7sHaCCKEuoID9NQgbB7ZABqwpQK5f8k/HVjsuLTyZ0xX91OygeLSyK+kDO5OCO9dQrkPBY1iiu7UEKr8evnkyMAwWypINXoofo/dQXcdlNxO6C3B2RdUyKT07aF8gWsZ7tJIAwd++kMBpDirznK4AS3tEAzLKjlRsFgt2SQnA8i/ST/M+Fe/JVoVtjMww11I1xg9xGwVYgfj0ljz6EkVS85MVu2b/49jH9scjF8fnRZ+6gtuRrf6CS4O5uZmkU+sKARRH7Cqa/8ytJVfy9GFtLVR2FtAB9gjWrCgUpSgUpSgUpSgUpSgUpSgUpSgUpSgUpSgUpSgUpSgUpSgVyaz4I8/FOIQE/QTXsuV9INFu92/8AjIghH95z5V1msFy44h5g4vAF/lre0uQ3fBUaGGfLJfOPgaDeAVlPlLjC2RuMfSQOuj1YTH2do/sIkz9qr6VrK85oFfAdVYBlYBgCA6nKsM+YOCKDz4fbdKKKPOenGiZxjOlQucfdUilKBSlKBSlKBSlKBSlKBSlKBSlKBSlKBSlKBSlKBSlKBSlV/GOPW9mgeeQIGbSi93kf8BFG7H7KD04nxaK2QPK+kE6VABZ3bBOlFG7HAJ29M1h+U51m5g4rMh1IbSx0HGPCyKcYO4OV7fbVvE3DOI3MUxJeYROqQyiRUdcgnCsNMmnGSFyN8kbAjBcK4oLLjHFoIXWMuixpI+0cASQszsT30RuMep0rvQdqpWBFvcFDPZRXryRgNHcTXTqLkjcr7K50sjdtwhPcEEA1c8J53jlmW2nie1nfZI5CMs2C2jGxDEBiNtLaTgkggBpaUpQKUpQKUpQKUpQKUpQKUpQKUpQKUpQKUpQKUpQKUpQfhFUK8vWFpGZZkjbSAZLm4xLIxznUzvncsewx3wB2qRxvmBYCkCFXvJsCGEkgb5zJIQPCihXY+ZEbYyRWCfVc2vt08kl1OLkQ28C5AeRnCrMlu5CLmEiRFwfC2pi4OAEvnC4tbiFLlbR0VivRu/DDLNqGxiiCtJJ4cuNSofDkMp3rNDhccM8929o7zs1wY5luGSKGSIlJZASSWYbOXyRlWwFCk1ccFtprpIRG7vLBYdS3ZgqRsyBVigtlY+6soVmkf32iT6m1S7spALaW01PFAWZLVwyMobVFPbuPrPrTHi+tJ5g7hYQc1X1oNN3AHLeKEtKkZlBCnpo4GguDq8BIc+WrFez8zQ3IZLuwJCBWkTwzTwKD/KvDpEmkN9aMNgg+lS+HQxox4exEtjc25ez1EtiHGmS1DH3lClWXfIDEdlqsu47kTWtr1WW6tpXWC5KautaSQSFHlH1gJI0jkAIzhW2LLgNdwOONbeIQymaEJ9FIWDlo8+Eah72BgZO+2+TU+sXZXUsCyXkMQSISSDiFjqX6OZNnuLVtgSdmwcawQdmO91Yc6cPuGKQ3kLsI1kIDjwocYJPYHcbd/hQXVKifO9v+Pi/SJ+2nzvb/AI+L9In7aCXSonzvb/j4v0iftp872/4+L9In7aCXSs7zHzSLdbcwvbETTtE0s02iCLTDJNl3XOCdAH+Ko9pzPd3Qza28YaOCGWZJpHU9WVdYt0Kpt4cHUw+uvh74DVUrJx83XFxFJc2kCNbwxRvIskhWaVmhS4aKMKCqlUdRljgtkbAZrzbmu81XDJDBNDDax3aBGm60sM3X6ShdBw30WTjPvbAnYhsKVW8A4g1xAsrSQSaidL27M0TKNvrbhgcgjyxVlQKUpQKUpQKUpQKUpQKh8WnlSGRoU6k2MRr5a2IUM39UZyfgDUyonFpJVhlMChptBEQJAHUOwZsn3QTk/AHuaDAcU4RJ1bhVbrBTHbtI5y89zcKmpH9C2pNZHhjiGhBl20+N5aElTGCHdp7W2wxXpxRheG9YAbB3aTXkDIWNfwa1/CuFex3KxRamhlty85YgsbmNkUXBOcs8gZtW39Gp285PEuBCSW0eMIggmZ2O4OghiURRtkvpJJ9PPNBWLG3zlAsC4t7SE2zKqjSglj6pDegHStgB/XNUvGtUfEJLiFAxju7dZIVTU8oitTO0gxuX6UsoA8ysffat3eWrGOUQssMsn9LoVyr4C9TSdmYKBjPoO4GKhQctxxG26R0iCWSVyRqeeSSN0Z5HzksS+ok5oKa94XFL81WyyM8ASV4ZlbTIOnBpilR1GxAfI+wVHl4vcxvaXEqhmgt71LpemyvLClxDFLcRAdtOhZcYIIYgeVW8/KWqC2jE7pNauWiuFGHAOoFcatxgjY5BKLkEbVP4hwkzwmN2UTNC0LTrGMhJNPVCKSdIbSPM4wO+KDMLP0pr24cLNYSXSpdIdLpGphtmiugp2K+I6u+2luy1I4BynZQXl4hs4RISJY3EY0PbSnOjT2DLKsg7bAp5Grux5bhihkgKhklVo5NtJaDxLHEcHfTGQgPfCirSNAoAHYAAfYKCH8xWv5NB+ij/AGU+YrX8mg/RR/sqdSgg/MVr+TQfoo/2U+YrX8mg/RR/sqdSgq5+XIGaBgioIJXl0IiKkjPDJAQ4xuNLn/QVXQcmGFVW3u54R0Y4JSqxM0kUeVjILKdEiodOoeQGQcDGlpQZuTktAGjguJre2ljSOaBNDB0SNYRodwWjYxqqEg9lB2O9WB4GFeaSGRoXlt4IFKqhESwmUoyKwIP8qRv6DtVpSgruC8H9mWTMhlkmlM00hVE1SFVTIVAAo0oo9dskkkmrGlKBSlKD/9k="/>
          <p:cNvSpPr>
            <a:spLocks noChangeAspect="1" noChangeArrowheads="1"/>
          </p:cNvSpPr>
          <p:nvPr/>
        </p:nvSpPr>
        <p:spPr bwMode="auto">
          <a:xfrm>
            <a:off x="63500" y="-774700"/>
            <a:ext cx="14097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38" name="AutoShape 6" descr="data:image/jpeg;base64,/9j/4AAQSkZJRgABAQAAAQABAAD/2wCEAAkGBhAPEBAQEBASEQ8REBASEBAUEhIREBAPFRUVFBYQEhUXHCYfFxojGhgWHzIsIycpLC04FR8xQTAqNSY3OCsBCQoKBQUFDQUFDSkYEhgpKSkpKSkpKSkpKSkpKSkpKSkpKSkpKSkpKSkpKSkpKSkpKSkpKSkpKSkpKSkpKSkpKf/AABEIAO8A0wMBIgACEQEDEQH/xAAbAAEAAwEBAQEAAAAAAAAAAAAABAUGBwMCAf/EAEcQAAIBAwIEAwMGCA4CAwEAAAECAwAEERIhBQYTMSJBURQyYQcVI0JxgVJTVJKTlNHTFiQzNUNiZHKCg5GhpLN0wWVzsSX/xAAUAQEAAAAAAAAAAAAAAAAAAAAA/8QAFBEBAAAAAAAAAAAAAAAAAAAAAP/aAAwDAQACEQMRAD8A7jSlKDnd1zrcF77pSDSqTy2q9PstjIgnTWVxJ1l1kYJwF2xUiDmy5kuGiWRdE11HJbEKu1hGbgS428QY2x38val7bVrU4HbhIIxEui3z0V3+jyjRHHrlGYHPfNflvwC2j6OiFF6EBt4sA+CA6cxj4eBf9KDI8vc2XUjcNhnYGaSMyzYRV9qge1M0UyD6uGDIcYGqM9gRWn+fZfyC7/4v7+pEfA7dTbssShrWMx253zFGVCFFPoVUDf0FT6Co+fZfyC7/AOL++p8+y/kF3/xf31W9KCo+fZfyC7/4v76qObny5W8a2HB72RAsZ6qCMkFh2bxdMfpPurZ1+MQASTgDck9gPWgo+M8w9AQsFwdStPE2kOkLxTkEnJAOuPyJ90jzrw4jZycSh/i99cWRVnRhD0idQP18rqBxg+Fl2YVlufrx2ivhkFgpjR1Ok6Q9nKkgIG4Rblh6EZ3GTWj5G4gkomCYWMkPFGQFfQS+JCO+69P4DFB68C5TuLe3jhfiV1I6dTMgEPj1Oz5PUR2zggbse1SbQSw3iwtcyzRvbSSYkEPhdJI1BUxovkx71eVTy/zjF/4U/wD3QUFxSvzNftApTNKBSlKBSlKBSlKBSlKBSlKCs5g4q1tEpRVaWWaGCEMSE6srhAzkb6RkscbnTjzqqg5hkWSKE3NvcyNfezz9OJojCOhNLpKmRvFqj7+mftq94nwyO5iMUgOklWBVijo6MHSRGG6srAEEelVLcmRkl2ubozGWOUT64xKrRxvEoGEC40yP9XfVQfF1zHKkd6wVM299Bbx7NgxuLUktv730z9vQVT3vP88cHECIozcQTzLarhtEtujTjqPv3AtrknBGemO2av8A+CMRcM0s7gtDJLG0g6dxPCFEc0oCjLDQmcEA9Ncg4o/JVoe6MW6V5Fr1HVounaSXf1yzYPlqPrQRuGcwTTXs0JdFijkCLGLWdmZTbxTajchumpy52xnYetWdzzFBG7Iwm1KcHTa3TrnvsyxkH7jXnZcuLDM00c84DFWeHWphdhEkIYjTnOlF7HuKt6Co/hVb+lx+p3n7qn8Krf0uP1O8/dVb0oKj+FVv6XH6nefuqqeYPlKsrIRGVbgpK5jz7NMunwlskSKuoY/ByfhWtr4kiVveAOM4yAcZGD/tQcZuJVeySRGdDFHHLDLpeEvCixWc8Q1DIwY7dsjb6QZxg40XyaXRV4odODJZrI2TlxHAtvDFv3IYvK4J76qpOKALHPb/AEjQxzXG4K9e2bTKocZO8b4GsDPiiZsESjMzkNm9sicsq5VopCMEuqDTDbqBnQvvEDJ2g3OQ1B1aqa4/nCPy/iVxv6fSwVc1Ty/zjF/4U/8A3QUGBihjMUdtBHa3apecPzcopWO91CYaL0hXzKunUx8WeopwucVJ4lwye3KwhwZVh4dobErQRs3FlZYwM6mjRSF7glU8q6bSg5ZIIRJZrOLeN0j4gt37cvWVr7q2hdwcqCzA6lI20EAAAYHUlO23by+yv2lApSlApSlApSlApSlApSlApSlApSlApSlApSlApSlBy35ReXDC892v0ayHqidSAsUgjRHEyn1VAwK7t4lIJ0V7cCjawUXclrcTqOqIlt4xcO7ORmXAwqIqAIunw+KUjZt9fz0M8L4iP7Ddf9TVb2i4jQDsEXH+goM1y9z77ZCZfYbxMSSJo6ephpP1u2D8Km2dw896svQmjjS1lQtKmgF2kiYAb77KavqUClKUClKUClKUClKUClKUClKUClKUClKUClKUClKgcc4zHZwPPKdlHhXIBkc+6i52yfjsNycAE0HjxnjggKxonWuZATHCDp8I2MsjYPTjBxk4PoAxOKzAvbm7Y6Jp7kgkEWZW1s4yNipnYlpGHnpZsfgrXtwHgD3mu4vA3TlKs0fiT2pt8a1OGFugwqI2M+J2XL7bSOJVAVQFVQAqgAAAdgAOwoMcLLjEI1xMrgb9CS49qJ+AZ4Yzn/Mx9tTeFc7xyN0rmM2kwZVIdvoxI3aMsQCrH6uoAP8AVLYONNVVx3l+O6UHwpMoxHLoV8KfeikU/wApEw2ZTsc+RAID45xcDh1+T2FldZ/RPUngOfZbbPf2eHP26FrDXi3S295w9QrO1tNH7E7kHQ6Miy2MzbtEc+6+dJBXUoAzsuVJg9jaMDn+LQhs5yHVArKwO4IYEHPmDQW1KUoFKUoFKUoFKUoFKUoFKUoFKUoFKUoFKUoFKUoFVF5yvbz3KXM4eV4gOjG7kwRMNy6xjwlicbtk7DGMVb0oFKUoFKUoKDnlFWxuLjT9LaxPcwPgakliBcFT6HGD6gkHY1I5SjIsrckYMiGbGc6RMxlC588B8fdVV8q1y0fB78pnU0Qj29JHWM/7Ma0XDbbpQwx/i4o0/NUL/wCqCVSqniPNdlbTJbzXCRyuMhTnC+mtuyZ8tRGcGragUpSgUpSgUpSgUpSgUpSgUpSgUpSgUpSgUrEpFCeIywSsl17U0wDx3EnXtlRUZreaJWwsY0jDDGCwBGWyc89vGltw1tSAT3F31jcXc8MMnTS4CB5ASRjAwPhQdXpXNvbZ1ubmOGRjFevBZQlHeSOCRLe1cyRMTsOjJcPnbPQXzNaLlriFweHcPeKITlraIOXm6bAqqrkkq2okg0GnpVN84X35FH+tj93T5wvvyKP9bH7uguaVTfOF9+RR/rY/d14cQ4pxFIZmjsYzIsUjRj2jqZkCkqNAQFsnG2R9tBC+VYkcHvSO6pG35ssbf+qv+J8UW3t5Lh/dSMvjzY48KL8ScKPiRWC5l4lxO44RdpfWMdoZUiiVluFkLNLNFGB0wDp94922xVjzdxUdUx7mCxQSyKP6W606oovjpXDY/CljP1aCNwDlz2wXbTN9IAqGYAH+PkrPNKoOzBT0YwDtiIp2qXybxxoStpPhYyzww9yILmNmR7PUe6HGYyd8eHJOnOm5d4Yba1hhbd1TMpG+qZyXkb73ZjXP+bzIjcT6Kq5SUSBWcowPs9vIHjIBGtXAYA98YyKDqVKyvKnPiXqnrwtZTdV40hnODIyHDaGKgMQ2VwN/Cdq1VApSlApSlApSlApSlApSlApSlApSlB5pboGZwqh2xqYABmx2ye5o9ujDBRSB2BUEZ+yvSlB8pGBsAAPgMeWP/wAr9VQNgMD0r9pQKUpQKUpQY75WbsxcMdwuvFxZEqO5AuI2wPicY++qvhVg0tzbxPuzSyXlyR2LRsHx9nWeID4RY8q0fPa5tVBAK+1WWrIyAPaIyD+dioXJsWbm7kOPDFbRA+YY9WZ/syJI/wA2g19c6vLczXk0Xcz8SVW+EMUUMj/dojK/4xXRaxvCbYjjV4GHuRGZMjuLhbdNY+w27r/rQa25tUlQpIiyI3vI6h0YfFTsaqfmCSHeznaIfiJdU9tj0UFg8f8AgYKPwTV3SgpP4RNDtewNbj8ep61r9pkADRj/AOxVHxNW8E6SKHRldGGVZSGVh6gjY16VUT8tRamkt2e0mY5Z4dKq7eskRBjc/Ern4igt6VSe33lv/Lwi4jH9NbAiQD1e3Yk/mMxP4Iqfw7i8FyCYZFfTs67iSM/gyIcMh+DAGgmUpSgUpSgUpSgUpSgUpSgUpSgUpSgUpSgUqr5g44LSMEKHmkOiCLOOpJjOWP1UUZZj5AeZwDmm59uIN54I5URepO8BlDQ24bDXDIykBRvtrydLYzpNBd89oTwy+IJDR20sqEd1kiHVRvuZQfur15Ss0jtYnQsTcKlxI7kF3kkRTk4AAwNKgAAAKK9OacGwvfMGzufiCOk1efJg/wD5thuT/ErXc9z9ElBc1HPD4+sJ9P0wjMWvJz0ywfSR2O4z8Mn1qRSgUpSgUpSgVA4jwOC4IaRPpF9yZC0cyf3ZEIYD4ZxU+lBSdG+t/cdbyMfUk0w3IHosigRv9jKvxavteZotMgZZI5o4pJDbyr05CqAk6D7rj4ozDfvXzNx1pWaKyQTOpKvOxItYWHcM43kcfgp9hKV9RcveCbqTPLcTRPG0z+6isMaYogdMa9thucDJY70EfiPNfSjs3SAyNeDKI0qRBB0TMdTtt2GK+7vmpYp4LcxMZZoS+zJojkKu0cLMdiXMcoBG30Z9arJ+T7qWK0SWWzkNofo1e1keF06LQkSI0pydwQQR27V63PI/VMkzTabovaPC6dRIIRbBCkfR16XXWJT4skCUjyoPq759iSGGZImk6tqtzp1IvTVpIYlRydgS8pH+W/pXuvNMhkgh9mHXlWR9HtEWkRRuqMUf+kbxZ0jsBuRtmHLyFmK9jEqk3MiGLXFqSGFZjci3ZdXjXqPL5jZwPKvu+5UnmgjtibKOMMzForV43hbVqWW1+kxHIN999zn4ENXSlKBSlKBSlKBSlKBSlKDnl9ctcXU8pydMkltCv4EcT6Xx8XkVifgqD6tTOBcL9os+IsFyLtJIYT2EkCQ9JWB/BMjSkHzDA+dQ+b+EG1JcyAWV1c6ZmwwmtRMS0zowzqUgSdwChfOSBgb63VAiiMKECqEC40hMeELjbGMUGO5b4117P2OVj1Ws2MEjbde3MYxk/jEDKrDz2bs2035L2J4Pw7Pf2ZB9wyB/sBWduLDpyzW4PTeC4aS3cDPTSUtLE6jzUa5IiPMIw860XyZoU4ZBC5HVtzJDKozhGV2IXf8AqFCD5gg+dBqaUpQKUpQKV8ySBQWYhVUEsScAAbkknsKozxaa72sgFhOQb2RSUI/s0ZwZf7xwnmNfagsOJ8Zit9IckyPkRQoC80pHcIg3PxPYdyQKgfNs93vdnpQHtZxtkuP7TKvvf3EwvcEuKncM4LHb6mGp5nx1Z5Drmkx2DN5AeSqAo8gKn0HxDAqKqIoVFAVVUBVVRsAANgK+6UoFKUoFKUoFKUoFKUoFKUoFKUoFKUoKfm+312N1geNIXlix3E0Q6kZHx1KtU/Jd7ple1U/xcwrcW6/iVLFWiX0j3VlHllgNgANPxIgQyk9ulJn7NJqg+TzhmizhuHOqa5t7Z2PkkQjHThX4KCSfVnY+eAHrzZwNpNNzAuqaJSrx5A69ufEYwewcEalztnUNgxIr+QJ1lkupomDwOlphwfC0umRmPwYRvCp8xpwe1bM1gfkbGLO6Tto4leLp7ad1OnFBvqE1F4lxKO2jaWVtKjA7EszE4VEUbsxOwA3Oa55xqS54ja3N3cF4OHpbyPb2wbSLhyCI3mK7yIDhse6xIADAanDptVnEeOpE3SRWnuSMrbx4LhfJ5Cdok+LEZ8snasPynxjid5M9oFeDh8Eaxe1OgS9dRqMcmmQ5UumBnS2NOdifD0Dh3C4rZNESBQSWY5LPI57vI7ZZ2PqxJoK9OBvOQ98yy4OUtUz7JGe4LA4M7D1cYGAQqmrulKBSlKBSlKBSlKBSlKBSlKBSlKBSlKBSlKBSlKDyuYBIjodg6spPwIxUTl7hzW1pbW7sHaCCKEuoID9NQgbB7ZABqwpQK5f8k/HVjsuLTyZ0xX91OygeLSyK+kDO5OCO9dQrkPBY1iiu7UEKr8evnkyMAwWypINXoofo/dQXcdlNxO6C3B2RdUyKT07aF8gWsZ7tJIAwd++kMBpDirznK4AS3tEAzLKjlRsFgt2SQnA8i/ST/M+Fe/JVoVtjMww11I1xg9xGwVYgfj0ljz6EkVS85MVu2b/49jH9scjF8fnRZ+6gtuRrf6CS4O5uZmkU+sKARRH7Cqa/8ytJVfy9GFtLVR2FtAB9gjWrCgUpSgUpSgUpSgUpSgUpSgUpSgUpSgUpSgUpSgUpSgUpSgVyaz4I8/FOIQE/QTXsuV9INFu92/8AjIghH95z5V1msFy44h5g4vAF/lre0uQ3fBUaGGfLJfOPgaDeAVlPlLjC2RuMfSQOuj1YTH2do/sIkz9qr6VrK85oFfAdVYBlYBgCA6nKsM+YOCKDz4fbdKKKPOenGiZxjOlQucfdUilKBSlKBSlKBSlKBSlKBSlKBSlKBSlKBSlKBSlKBSlKBSlV/GOPW9mgeeQIGbSi93kf8BFG7H7KD04nxaK2QPK+kE6VABZ3bBOlFG7HAJ29M1h+U51m5g4rMh1IbSx0HGPCyKcYO4OV7fbVvE3DOI3MUxJeYROqQyiRUdcgnCsNMmnGSFyN8kbAjBcK4oLLjHFoIXWMuixpI+0cASQszsT30RuMep0rvQdqpWBFvcFDPZRXryRgNHcTXTqLkjcr7K50sjdtwhPcEEA1c8J53jlmW2nie1nfZI5CMs2C2jGxDEBiNtLaTgkggBpaUpQKUpQKUpQKUpQKUpQKUpQKUpQKUpQKUpQKUpQKUpQfhFUK8vWFpGZZkjbSAZLm4xLIxznUzvncsewx3wB2qRxvmBYCkCFXvJsCGEkgb5zJIQPCihXY+ZEbYyRWCfVc2vt08kl1OLkQ28C5AeRnCrMlu5CLmEiRFwfC2pi4OAEvnC4tbiFLlbR0VivRu/DDLNqGxiiCtJJ4cuNSofDkMp3rNDhccM8929o7zs1wY5luGSKGSIlJZASSWYbOXyRlWwFCk1ccFtprpIRG7vLBYdS3ZgqRsyBVigtlY+6soVmkf32iT6m1S7spALaW01PFAWZLVwyMobVFPbuPrPrTHi+tJ5g7hYQc1X1oNN3AHLeKEtKkZlBCnpo4GguDq8BIc+WrFez8zQ3IZLuwJCBWkTwzTwKD/KvDpEmkN9aMNgg+lS+HQxox4exEtjc25ez1EtiHGmS1DH3lClWXfIDEdlqsu47kTWtr1WW6tpXWC5KautaSQSFHlH1gJI0jkAIzhW2LLgNdwOONbeIQymaEJ9FIWDlo8+Eah72BgZO+2+TU+sXZXUsCyXkMQSISSDiFjqX6OZNnuLVtgSdmwcawQdmO91Yc6cPuGKQ3kLsI1kIDjwocYJPYHcbd/hQXVKifO9v+Pi/SJ+2nzvb/AI+L9In7aCXSonzvb/j4v0iftp872/4+L9In7aCXSs7zHzSLdbcwvbETTtE0s02iCLTDJNl3XOCdAH+Ko9pzPd3Qza28YaOCGWZJpHU9WVdYt0Kpt4cHUw+uvh74DVUrJx83XFxFJc2kCNbwxRvIskhWaVmhS4aKMKCqlUdRljgtkbAZrzbmu81XDJDBNDDax3aBGm60sM3X6ShdBw30WTjPvbAnYhsKVW8A4g1xAsrSQSaidL27M0TKNvrbhgcgjyxVlQKUpQKUpQKUpQKUpQKh8WnlSGRoU6k2MRr5a2IUM39UZyfgDUyonFpJVhlMChptBEQJAHUOwZsn3QTk/AHuaDAcU4RJ1bhVbrBTHbtI5y89zcKmpH9C2pNZHhjiGhBl20+N5aElTGCHdp7W2wxXpxRheG9YAbB3aTXkDIWNfwa1/CuFex3KxRamhlty85YgsbmNkUXBOcs8gZtW39Gp285PEuBCSW0eMIggmZ2O4OghiURRtkvpJJ9PPNBWLG3zlAsC4t7SE2zKqjSglj6pDegHStgB/XNUvGtUfEJLiFAxju7dZIVTU8oitTO0gxuX6UsoA8ysffat3eWrGOUQssMsn9LoVyr4C9TSdmYKBjPoO4GKhQctxxG26R0iCWSVyRqeeSSN0Z5HzksS+ok5oKa94XFL81WyyM8ASV4ZlbTIOnBpilR1GxAfI+wVHl4vcxvaXEqhmgt71LpemyvLClxDFLcRAdtOhZcYIIYgeVW8/KWqC2jE7pNauWiuFGHAOoFcatxgjY5BKLkEbVP4hwkzwmN2UTNC0LTrGMhJNPVCKSdIbSPM4wO+KDMLP0pr24cLNYSXSpdIdLpGphtmiugp2K+I6u+2luy1I4BynZQXl4hs4RISJY3EY0PbSnOjT2DLKsg7bAp5Grux5bhihkgKhklVo5NtJaDxLHEcHfTGQgPfCirSNAoAHYAAfYKCH8xWv5NB+ij/AGU+YrX8mg/RR/sqdSgg/MVr+TQfoo/2U+YrX8mg/RR/sqdSgq5+XIGaBgioIJXl0IiKkjPDJAQ4xuNLn/QVXQcmGFVW3u54R0Y4JSqxM0kUeVjILKdEiodOoeQGQcDGlpQZuTktAGjguJre2ljSOaBNDB0SNYRodwWjYxqqEg9lB2O9WB4GFeaSGRoXlt4IFKqhESwmUoyKwIP8qRv6DtVpSgruC8H9mWTMhlkmlM00hVE1SFVTIVAAo0oo9dskkkmrGlKBSlKD/9k="/>
          <p:cNvSpPr>
            <a:spLocks noChangeAspect="1" noChangeArrowheads="1"/>
          </p:cNvSpPr>
          <p:nvPr/>
        </p:nvSpPr>
        <p:spPr bwMode="auto">
          <a:xfrm>
            <a:off x="63500" y="-774700"/>
            <a:ext cx="14097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6440" name="Picture 8" descr="https://encrypted-tbn0.google.com/images?q=tbn:ANd9GcRLUN0LVZr3CJBV3GPnhLb9lq3h7povDjOjbBSF14OAZ_8VK09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0"/>
            <a:ext cx="2438400" cy="6629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TILLERING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150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wheat plant has the ability to tiller, i.e. to produce lateral branches. </a:t>
            </a:r>
          </a:p>
          <a:p>
            <a:pPr algn="just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At the end of the vegetative phase of development, the plant will consist of main shoot, a number of tillers. </a:t>
            </a:r>
          </a:p>
          <a:p>
            <a:pPr algn="just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Exactly how many are present at this stage varies widely depending on factors such as plant population, sowing date, mineral nutrition and the application of plant growth regulators.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Tillers, which have the same basic structure as the main shoot, arise from the axils of the basal leaves.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Tillers develop from the buds in the axils of leaves.</a:t>
            </a:r>
          </a:p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Tillers buds become squeezed and flattened by pressure from the tightly wrapped developing leaves.</a:t>
            </a:r>
          </a:p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Tillers are connected to the entire vascular system of the main axis.</a:t>
            </a:r>
          </a:p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Eight buds will form, but only three or four develop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Physical constraints of tiller buds are leaves sheaths.</a:t>
            </a:r>
          </a:p>
          <a:p>
            <a:pPr algn="just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only some of the tillers that have developed survive to produce an ear. </a:t>
            </a:r>
          </a:p>
          <a:p>
            <a:pPr algn="just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Others die and may be difficult to find in the mature plant.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EAR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Wheat approaches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the ear is completely formed and the pollen grains and carpel are fully developed.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the florets open, pollen is released and the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carpels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are pollinated.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5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Growth and Development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			Growth Stages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There are different growths scales are used in wheat like the one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feekes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Scale based on external appearance of the plant organs.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Seedling Stage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first stage of growth in wheat is called the seedling stage. 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This stage occurs after germination.</a:t>
            </a:r>
          </a:p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 begins when the first true leaves emerge from the soil, and ends when the first tiller emerges. </a:t>
            </a:r>
          </a:p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During the seedling stage the second leaves are just emerging and beginning to unroll, and there are as many as six seminal roots.</a:t>
            </a:r>
          </a:p>
          <a:p>
            <a:endParaRPr lang="en-US" dirty="0"/>
          </a:p>
        </p:txBody>
      </p:sp>
      <p:pic>
        <p:nvPicPr>
          <p:cNvPr id="4" name="rg_hi" descr="https://encrypted-tbn1.google.com/images?q=tbn:ANd9GcTSqtYOfNNRba_QKn5teLwu6GmghHGXN11shgiQrgJ48rivGlm5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429000"/>
            <a:ext cx="2743200" cy="319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Tillering Stage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Tillers are new shoots that are emerged from the root of the plant. </a:t>
            </a:r>
          </a:p>
          <a:p>
            <a:pPr lvl="0" algn="just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Each tiller can grow its own stalk and seed head</a:t>
            </a:r>
          </a:p>
          <a:p>
            <a:pPr lvl="0" algn="just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 number of tillers will determine the potential yield of the plant. 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Wheat plant can have as many as six tillers. </a:t>
            </a:r>
          </a:p>
          <a:p>
            <a:pPr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Tillers can be distinguished from true leaves by a sheath at the base .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3.google.com/images?q=tbn:ANd9GcTAS3XPX54ykaPPQTD5URFbqJckQDjdgvRI8YnyW6x7lUh8FEGI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038600"/>
            <a:ext cx="34290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Jointing Stage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 jointing stage starts when the stalk forms its second node.</a:t>
            </a:r>
          </a:p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During the jointing stage, the smaller, less-formed tillers often die off. </a:t>
            </a:r>
          </a:p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It is important that all the wheat in a field reach the jointing stage at the same time so that the heads will all be mature at harvest time.</a:t>
            </a:r>
          </a:p>
          <a:p>
            <a:endParaRPr lang="en-US" dirty="0"/>
          </a:p>
        </p:txBody>
      </p:sp>
      <p:pic>
        <p:nvPicPr>
          <p:cNvPr id="4" name="rg_hi" descr="https://encrypted-tbn3.google.com/images?q=tbn:ANd9GcSUs0mM3q8BKsLatESCVDnqSeO4EcRpsYm2Y2JZsNBi1K6wc_W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048000"/>
            <a:ext cx="27432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Booting Stage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 lvl="0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During the booting stage, the head of the wheat develops and becomes visible beneath the sheath on the stalk. </a:t>
            </a:r>
          </a:p>
          <a:p>
            <a:pPr lvl="0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booting stage ends when the tips of the head, called awns, begin to emerge.</a:t>
            </a:r>
          </a:p>
          <a:p>
            <a:endParaRPr lang="en-US" dirty="0"/>
          </a:p>
        </p:txBody>
      </p:sp>
      <p:pic>
        <p:nvPicPr>
          <p:cNvPr id="4" name="rg_hi" descr="https://encrypted-tbn0.google.com/images?q=tbn:ANd9GcR-FFVkz74Ki6oKq4yHqA-ros7Y1I2nXJ-ETO8QSmHSISBuVNC8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743200"/>
            <a:ext cx="3276600" cy="376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g_hi" descr="https://encrypted-tbn2.google.com/images?q=tbn:ANd9GcSFRJDQpyqDMtIt3uEFtOuLqUviyEDGaHmuE8Czh61L-LcNTMKA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743200"/>
            <a:ext cx="277114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200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Heading and Flowering Stage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heading and flowering stage begins when the awns emerge from the sheath. </a:t>
            </a:r>
          </a:p>
          <a:p>
            <a:pPr lvl="0" algn="just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the awns have emerged the flowering begins and pollination and fertilization occurs. </a:t>
            </a:r>
          </a:p>
          <a:p>
            <a:pPr lvl="0" algn="just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is important again during the flowering stage that all the plants in a field flower at the same time. </a:t>
            </a:r>
          </a:p>
          <a:p>
            <a:pPr lvl="0" algn="just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Right after fertilization, the embryo and endosperm begin to form.</a:t>
            </a:r>
          </a:p>
          <a:p>
            <a:endParaRPr lang="en-US" dirty="0"/>
          </a:p>
        </p:txBody>
      </p:sp>
      <p:pic>
        <p:nvPicPr>
          <p:cNvPr id="4" name="rg_hi" descr="https://encrypted-tbn0.google.com/images?q=tbn:ANd9GcSNQ4EVVmQGT0eGNsALP_So8ERot_1Vy85aFgDY2e9-P-hgTl7dz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148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g_hi" descr="https://encrypted-tbn2.google.com/images?q=tbn:ANd9GcRVgVSleH0iW5GCpSGyArzM-HtTBIa-cy1dovNCPxA5cJa1zXojO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307467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Maturity Stage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 maturity stage immediately follows fertilization, and includes several short stages. </a:t>
            </a:r>
          </a:p>
          <a:p>
            <a:pPr lvl="0" algn="just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 milk stage is the first part of maturing, and this is when the kernel begins forming. 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kernel is fully formed during the dough stage, and the plant takes nutrients from the stalk and leaves and transfers them to the kernel. 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kernel is still very moist at the end of the dough stage and contains about 30 percent water. 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During the ripening stage the kernel loses the rest of its moisture and is ready to be harvested.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953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1.0-Emergence, on shoot formed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39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2.0-Beginning of tillering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3.0-Tillers formed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39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4.0-Beginning of erect growth, leaf sheaths lengthen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5.0-Leaf sheaths strongly erect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6.0-First node visible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399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7.0-Second node visible next to last leaf visible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3999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8.0-Flag leaf visible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3999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Introduction of Wheat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79120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Staple food for over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ten billion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people.</a:t>
            </a:r>
          </a:p>
          <a:p>
            <a:pPr lvl="0" algn="just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Produced by 43 countries of the world.</a:t>
            </a:r>
          </a:p>
          <a:p>
            <a:pPr lvl="0" algn="just"/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Worldwide </a:t>
            </a: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30 %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all cereal food followed by rice 27 % and maize 25 %.</a:t>
            </a:r>
          </a:p>
          <a:p>
            <a:pPr lvl="0" algn="just"/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20 %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the total food calories.</a:t>
            </a:r>
          </a:p>
          <a:p>
            <a:pPr lvl="0" algn="just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Wheat scientific classification is</a:t>
            </a:r>
          </a:p>
          <a:p>
            <a:pPr algn="just">
              <a:buNone/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Kingdom:	Plantae</a:t>
            </a:r>
          </a:p>
          <a:p>
            <a:pPr algn="just">
              <a:buNone/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Order:		Poales</a:t>
            </a:r>
          </a:p>
          <a:p>
            <a:pPr algn="just">
              <a:buNone/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Family:	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Poaceae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Gramineae</a:t>
            </a:r>
          </a:p>
          <a:p>
            <a:pPr algn="just">
              <a:buNone/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Tribe:		Triticeae </a:t>
            </a:r>
          </a:p>
          <a:p>
            <a:pPr algn="just">
              <a:buNone/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Genus:		</a:t>
            </a:r>
            <a:r>
              <a:rPr lang="en-US" sz="2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Trticum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Species:	</a:t>
            </a:r>
            <a:r>
              <a:rPr lang="en-US" sz="2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aestivum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aethiopicum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araraticum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boeoticum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carthlicum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compactum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dicoccoides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dicoccum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durum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vulgare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ispahanicum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karamyschevii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macha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militinae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monococcum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polonicum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spelta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sphaerococcum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timopheevii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turanicum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turgidum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urartu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urartu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vavilovii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zhukovskyi</a:t>
            </a:r>
            <a:endParaRPr lang="en-US" sz="2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Feekes 9.0-Ligule of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flage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leaf visible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10.0- Boot stage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Feekes 11.0 Ripening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11.1 milky ripe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11.2 mealy ripe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11.3 kernel hard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11.4 harvest ready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06116"/>
            <a:ext cx="9144000" cy="455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_fi" descr="http://www.southernstates.com/images/charts/0608_wheatgrowthstag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Importance of wheat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8580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Wheat area and production in World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4196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676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million tons.</a:t>
            </a:r>
          </a:p>
          <a:p>
            <a:pPr lvl="0"/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countries in the world produce wheat.</a:t>
            </a:r>
          </a:p>
          <a:p>
            <a:pPr lvl="0"/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68%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total wheat produced by 10 countries. </a:t>
            </a:r>
          </a:p>
          <a:p>
            <a:pPr lvl="0"/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Pakistan holds 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="1" baseline="30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position.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(FAO, 2011)</a:t>
            </a:r>
            <a:endParaRPr lang="en-US" sz="3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838200"/>
            <a:ext cx="4041775" cy="838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Wheat area and production in    Pakistan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194175" cy="3992563"/>
          </a:xfrm>
        </p:spPr>
        <p:txBody>
          <a:bodyPr>
            <a:normAutofit/>
          </a:bodyPr>
          <a:lstStyle/>
          <a:p>
            <a:pPr lvl="0" algn="just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14.4 %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value added in agriculture</a:t>
            </a:r>
          </a:p>
          <a:p>
            <a:pPr lvl="0" algn="just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3.1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percent to GDP.</a:t>
            </a:r>
          </a:p>
          <a:p>
            <a:pPr lvl="0" algn="just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24.21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million tons</a:t>
            </a:r>
          </a:p>
          <a:p>
            <a:pPr lvl="0" algn="just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8.8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million hectares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(Economic Survey, 2010-11)</a:t>
            </a:r>
            <a:endParaRPr lang="en-US" sz="2300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Wheat Leading Production Countries </a:t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(million tons)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China 96.1 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India 72.0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US 57.1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Russia 45.5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France 36.9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Canada 25.5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Australia 24.1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Germany 23.6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Pakistan 23.0 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Turkey 21.0</a:t>
            </a:r>
          </a:p>
          <a:p>
            <a:pPr lvl="0"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8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(FAO, 2011)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Nutritional value per 100 g (3.5 oz)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6019800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360 kcal			1510 kJ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Carbohydrates				51.8 g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Dietary fiber				13.2 g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Fat					9.72 g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Protein				23.15 g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Thiamine (Vit. B1) 1.882 mg 		145 %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Riboflavin (Vit. B2) 0.499 mg		33 %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Niacin (Vit. B3)			45 %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Pantothenic acid (B5) 0.05 mg		1 %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Vitamin B6 1.3 mg			100 %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Folate (Vit B9) 281 µg			70 %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Calcium 39 mg			4 %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Iron 6.26 mg				50 %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Magnesium 239 mg			65 %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Phosphorus 842 mg			120 %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Potassium 892 mg 			19 %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Zinc 12.29 mg			123 %</a:t>
            </a:r>
          </a:p>
          <a:p>
            <a:pPr lvl="0"/>
            <a:r>
              <a:rPr lang="en-US" sz="6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Manganese				13.301 mg</a:t>
            </a:r>
          </a:p>
          <a:p>
            <a:pPr>
              <a:buNone/>
            </a:pPr>
            <a:r>
              <a:rPr lang="en-US" sz="6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en-US" sz="6200" b="1" dirty="0" smtClean="0">
                <a:latin typeface="Times New Roman" pitchFamily="18" charset="0"/>
                <a:cs typeface="Times New Roman" pitchFamily="18" charset="0"/>
              </a:rPr>
              <a:t>(Source: </a:t>
            </a:r>
            <a:r>
              <a:rPr lang="en-US" sz="62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USDA Nutrient Database</a:t>
            </a:r>
            <a:r>
              <a:rPr lang="en-US" sz="6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Climate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Wheat is a very adaptable crop and is grown under a wide range of soil and climatic conditions.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crop is most successfully grown between 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latitudes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400" b="1" baseline="30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60</a:t>
            </a:r>
            <a:r>
              <a:rPr lang="en-US" sz="2400" b="1" baseline="30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between 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2400" b="1" baseline="30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40</a:t>
            </a:r>
            <a:r>
              <a:rPr lang="en-US" sz="2400" b="1" baseline="30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It is sown or harvested all round the year in one country or the other.</a:t>
            </a: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Cool weather during vegetative growth and warm weather for maturity is deemed ideal for wheat.</a:t>
            </a: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Cultivation of wheat over such wide region is possible due to availability of distinct physiological classes of wheat.</a:t>
            </a:r>
          </a:p>
          <a:p>
            <a:pPr lvl="0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Wheat plant grouped under three main heads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(Venkataraman and Krishnan 1992).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Winter Wheat</a:t>
            </a:r>
            <a:endParaRPr lang="en-US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This group requires exposure to a temperature of 0</a:t>
            </a:r>
            <a:r>
              <a:rPr lang="en-US" sz="3100" baseline="30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to 8</a:t>
            </a:r>
            <a:r>
              <a:rPr lang="en-US" sz="3100" baseline="30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for several weeks to pass from vegetative to reproductive stage.</a:t>
            </a:r>
          </a:p>
          <a:p>
            <a:pPr lvl="0" algn="just"/>
            <a:r>
              <a:rPr lang="en-US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They can tolerate very low temperatures and must pass the first stage of growth in short days to reach earing with long days.</a:t>
            </a:r>
          </a:p>
          <a:p>
            <a:pPr algn="just">
              <a:buNone/>
            </a:pP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Spring Wheat</a:t>
            </a:r>
            <a:endParaRPr lang="en-US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This wheat does not require low temperature chilling for entering the reproductive phase.</a:t>
            </a:r>
          </a:p>
          <a:p>
            <a:pPr lvl="0" algn="just"/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are less tolerating to very low temperature.</a:t>
            </a:r>
          </a:p>
          <a:p>
            <a:pPr lvl="0" algn="just"/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grow normally short days even when sown under conditions of long photoperiods and flower under long day lengths.</a:t>
            </a:r>
          </a:p>
          <a:p>
            <a:pPr algn="just">
              <a:buNone/>
            </a:pP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Alternate Types</a:t>
            </a:r>
            <a:endParaRPr lang="en-US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These are akin to spring wheat but do not develop normally during short days that prevail during winter.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Kinds of Wheat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There are about thirty species of wheat, but only three are common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Durum Wheat 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Durum wheat is used in many pasta products because the wheat holds together when made into a paste.</a:t>
            </a:r>
          </a:p>
          <a:p>
            <a:pPr lvl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en-US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Common Wheat </a:t>
            </a:r>
            <a:r>
              <a:rPr lang="en-US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 This is also called "bread wheat" and is the most widely grown type of wheat. It can be either a spring or winter wheat.</a:t>
            </a:r>
          </a:p>
          <a:p>
            <a:pPr lvl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Club Wheat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It can be either a spring or winter wheat and it is closely related to the common wheat.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Origin and History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n-US" sz="3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According to Muslim scholars, the tree that was forbidden to </a:t>
            </a:r>
            <a:r>
              <a:rPr lang="en-US" sz="3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Adam and Eve </a:t>
            </a:r>
            <a:r>
              <a:rPr lang="en-US" sz="3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the Garden was a plant of wheat.</a:t>
            </a:r>
          </a:p>
          <a:p>
            <a:pPr lvl="0" algn="just"/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Evidence indicates that wheat first appeared before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8000 BC 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the drainage basins of Euphrates and Tigris in present day area Syria and Iraq.</a:t>
            </a:r>
          </a:p>
          <a:p>
            <a:pPr algn="just"/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cultivated wheat </a:t>
            </a:r>
            <a:r>
              <a:rPr lang="en-US" sz="30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Triticum</a:t>
            </a:r>
            <a:r>
              <a:rPr lang="en-US" sz="3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aestivum</a:t>
            </a:r>
            <a:r>
              <a:rPr lang="en-US" sz="3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an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Hexapolied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(2n=6x=42) resulting from combination of three genomes A, B and D.</a:t>
            </a:r>
          </a:p>
          <a:p>
            <a:pPr lvl="0" algn="just"/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Hexapolied wheat that is widely grown today, are thought to have evolved before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7000 BC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 an area from just south of the Caspian Sea in northern Iran eastward into northern Afghanistan (Smith 1995).</a:t>
            </a: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cont…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Temperature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en-US" sz="3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minimum, optimum and maximum temperatures for growth are,</a:t>
            </a:r>
            <a:r>
              <a:rPr lang="en-US" sz="3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000" b="1" baseline="30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4</a:t>
            </a:r>
            <a:r>
              <a:rPr lang="en-US" sz="3000" b="1" baseline="30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C, 25</a:t>
            </a:r>
            <a:r>
              <a:rPr lang="en-US" sz="3000" b="1" baseline="30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 and 30</a:t>
            </a:r>
            <a:r>
              <a:rPr lang="en-US" sz="3000" b="1" baseline="30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32</a:t>
            </a:r>
            <a:r>
              <a:rPr lang="en-US" sz="3000" b="1" baseline="30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respectively (</a:t>
            </a:r>
            <a:r>
              <a:rPr lang="en-US" sz="30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Arnon</a:t>
            </a:r>
            <a:r>
              <a:rPr lang="en-US" sz="3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1972).</a:t>
            </a:r>
          </a:p>
          <a:p>
            <a:pPr lvl="0" algn="just"/>
            <a:r>
              <a:rPr lang="en-US" sz="3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winters are moderately cool and dry or winters are severe but where a snow cover during winter season is likely to be available, </a:t>
            </a:r>
            <a:r>
              <a:rPr lang="en-US" sz="3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winter wheat </a:t>
            </a:r>
            <a:r>
              <a:rPr lang="en-US" sz="3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 raised.</a:t>
            </a:r>
          </a:p>
          <a:p>
            <a:pPr lvl="0" algn="just"/>
            <a:r>
              <a:rPr lang="en-US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When the winters are very severe and / or the ground is not covered with snow, only </a:t>
            </a:r>
            <a:r>
              <a:rPr lang="en-US" sz="3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spring wheat </a:t>
            </a:r>
            <a:r>
              <a:rPr lang="en-US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is sown.</a:t>
            </a:r>
          </a:p>
          <a:p>
            <a:pPr lvl="0" algn="just"/>
            <a:r>
              <a:rPr lang="en-US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All the wheat grown in </a:t>
            </a:r>
            <a:r>
              <a:rPr lang="en-US" sz="3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Pakistan</a:t>
            </a:r>
            <a:r>
              <a:rPr lang="en-US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although planted in winter are essentially of </a:t>
            </a:r>
            <a:r>
              <a:rPr lang="en-US" sz="3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spring type</a:t>
            </a:r>
            <a:r>
              <a:rPr lang="en-US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/>
              <a:t>					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r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Winter wheat is grown in Pakistan do not come to flower.</a:t>
            </a:r>
          </a:p>
          <a:p>
            <a:pPr lvl="0" algn="just"/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Flowering period coincides with summer leading to severe </a:t>
            </a:r>
            <a:r>
              <a:rPr lang="en-US" sz="3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grain shriveling</a:t>
            </a:r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3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 temperature </a:t>
            </a:r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early phase results in </a:t>
            </a:r>
            <a:r>
              <a:rPr lang="en-US" sz="3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poor tillering</a:t>
            </a:r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sparce vegetative growth and very early heading.</a:t>
            </a:r>
          </a:p>
          <a:p>
            <a:pPr lvl="0" algn="just"/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 temperature at ripening stage leads to 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premature ripening.</a:t>
            </a:r>
          </a:p>
          <a:p>
            <a:pPr lvl="0" algn="just"/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Production of fertile tillers will be maximum at 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100" b="1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 and 10</a:t>
            </a:r>
            <a:r>
              <a:rPr lang="en-US" sz="3100" b="1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respectively (Porole and Kolhe 1975).</a:t>
            </a:r>
          </a:p>
          <a:p>
            <a:pPr lvl="0" algn="just"/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Number of grains per ear decrease if the maximum temperature during anthesis and grain development increases above 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3100" b="1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30</a:t>
            </a:r>
            <a:r>
              <a:rPr lang="en-US" sz="3100" b="1" baseline="30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 smtClean="0"/>
          </a:p>
          <a:p>
            <a:pPr lvl="8" algn="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Conti…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1905000"/>
          <a:ext cx="86868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944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Growth stages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Temperature requirement</a:t>
                      </a:r>
                      <a:endParaRPr lang="en-US" sz="2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488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Germination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20-25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488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Tillering</a:t>
                      </a:r>
                      <a:endParaRPr lang="en-US" sz="2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16-20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488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Accelerated growth</a:t>
                      </a:r>
                      <a:endParaRPr lang="en-US" sz="2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20-23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488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Proper grain filling</a:t>
                      </a:r>
                      <a:endParaRPr lang="en-US" sz="2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23-25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C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28600" y="212467"/>
            <a:ext cx="8686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mean maximum temperature of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</a:t>
            </a:r>
            <a:r>
              <a:rPr kumimoji="0" lang="en-US" sz="2800" b="1" i="0" u="none" strike="noStrike" cap="none" normalizeH="0" baseline="300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a mean minimum of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</a:t>
            </a:r>
            <a:r>
              <a:rPr kumimoji="0" lang="en-US" sz="2800" b="1" i="0" u="none" strike="noStrike" cap="none" normalizeH="0" baseline="300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are considered optimal for grain development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(Asana and Saini 1962).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Light Intensity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Bright sunny weather is important for good wheat yields.</a:t>
            </a:r>
          </a:p>
          <a:p>
            <a:pPr lvl="0" algn="just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Wheat sown in late October had high seedling mortality of high temperature of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at flowering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Pande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1974).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Rainfall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Rainfall ranges of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300-1130mm.</a:t>
            </a:r>
          </a:p>
          <a:p>
            <a:pPr lvl="0"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50 %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the area under in the world is in the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360-630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mm range.</a:t>
            </a:r>
          </a:p>
          <a:p>
            <a:pPr lvl="0"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15 %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areas where rainfall exceeds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mm and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10 %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areas with less than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380 mm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rainfall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Soils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 in the range of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5.5 to 7.0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Soil salinity and threshold level is about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dSm</a:t>
            </a:r>
            <a:r>
              <a:rPr lang="en-US" sz="28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Wheat can be grown sandy loam to clay soil but best grown on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loamy soil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Sowing Time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Early Sowing		25 Oct – 10 Nov</a:t>
            </a:r>
          </a:p>
          <a:p>
            <a:pPr lvl="0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Mid Sowing		10 Nov – 30 Nov</a:t>
            </a:r>
          </a:p>
          <a:p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Late Sowing		Upto 15 December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Time of sowing of different varieties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609598"/>
          <a:ext cx="9144000" cy="6382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Times New Roman"/>
                          <a:ea typeface="Calibri"/>
                          <a:cs typeface="Times New Roman"/>
                        </a:rPr>
                        <a:t>VARIETIES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Times New Roman"/>
                          <a:ea typeface="Calibri"/>
                          <a:cs typeface="Times New Roman"/>
                        </a:rPr>
                        <a:t>SOWING TIME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Times New Roman"/>
                          <a:ea typeface="Calibri"/>
                          <a:cs typeface="Times New Roman"/>
                        </a:rPr>
                        <a:t>AREAS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AAS-2011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 dirty="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 Nov. to 10 Dec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Millat 2011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en-US" sz="1800" baseline="30000" dirty="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 Nov. to 30 Nov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AARI-2011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 smtClean="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 smtClean="0">
                          <a:latin typeface="Times New Roman"/>
                          <a:ea typeface="Calibri"/>
                          <a:cs typeface="Times New Roman"/>
                        </a:rPr>
                        <a:t> Nov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. to 10 Dec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Punjab 2011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 dirty="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 Nov. to 30 Nov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Miraj 2008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10 Nov. to 15 Dec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Lasani 2008 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 dirty="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 Nov. to 15 Dec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Faisalabad 2008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 Nov. to 10 Dec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Sahar 2006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 Nov. to 15 Dec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Shafaq 2006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10 Nov. to 15 Dec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Farid 2006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 Nov. to 15 Dec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Bhakkar 2002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10 Nov. to 15 Dec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Irrigated areas of Punjab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GA 2002, Chakwal 97, Chakwal 50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20 Oct. to 15 Nov.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For </a:t>
                      </a: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Barani 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areas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Durabi  2011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>
                          <a:latin typeface="Times New Roman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 Nov. to 15 Nov.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For </a:t>
                      </a:r>
                      <a:r>
                        <a:rPr lang="en-US" sz="1800" dirty="0" smtClean="0">
                          <a:latin typeface="Times New Roman"/>
                          <a:ea typeface="Calibri"/>
                          <a:cs typeface="Times New Roman"/>
                        </a:rPr>
                        <a:t>Barani </a:t>
                      </a: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areas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Approved varieties in Pakistan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ttp://www.parc.gov.pk/1SubDivisions/NARCCSI/CSI/wheat/image0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Seed Rate and Treatment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Use of Quality Seed</a:t>
            </a:r>
          </a:p>
          <a:p>
            <a:pPr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Certified Seed. (Punjab Seed Corporation)</a:t>
            </a:r>
          </a:p>
          <a:p>
            <a:pPr lvl="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Graded Seed (Through seed graders)</a:t>
            </a:r>
          </a:p>
          <a:p>
            <a:pPr lv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SEED RATE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1000,000 tillers per acre</a:t>
            </a:r>
          </a:p>
          <a:p>
            <a:pPr algn="just">
              <a:buFont typeface="Wingdings" pitchFamily="2" charset="2"/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1-2 tiller per plant</a:t>
            </a:r>
          </a:p>
          <a:p>
            <a:pPr algn="just">
              <a:buFont typeface="Wingdings" pitchFamily="2" charset="2"/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500,000 plants per acre</a:t>
            </a:r>
          </a:p>
          <a:p>
            <a:pPr algn="just">
              <a:buFont typeface="Wingdings" pitchFamily="2" charset="2"/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Seed rate	= 50 kg per acre</a:t>
            </a:r>
          </a:p>
          <a:p>
            <a:pPr algn="just">
              <a:buFont typeface="Wingdings" pitchFamily="2" charset="2"/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late sowing = 60 kg per acre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610600" cy="6477000"/>
          </a:xfrm>
        </p:spPr>
        <p:txBody>
          <a:bodyPr>
            <a:normAutofit/>
          </a:bodyPr>
          <a:lstStyle/>
          <a:p>
            <a:pPr lvl="0"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Northwestern sector of the Indian subcontinent, between Himalayan range and the Hindukush Mountains, is the original home of the common bread wheat 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T. aestivum.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(Pal, 1966).</a:t>
            </a:r>
          </a:p>
          <a:p>
            <a:pPr lvl="0"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Archaeologist work has shown that bread wheat was cultivated in west Asia long before the date of the findings in India.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WHEAT YIELD TARGET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458200" cy="54864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Yield = No. of tiller/unit area x No. of grains per 		     spike x 1000-grain wt.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Yield per acre = 40-50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maunds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Number of tillers per acre = 1000,000-1200,000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Grains per spike = 35-50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1000-Grain weight = 35-44 g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Yield = 40 x 40 x 1000,000 ÷ 1000 x 1000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=  1600 kg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=  40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maunds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 OR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= 40 x 40 x 1200,000 ÷ 1000 x 1000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=  1920 kg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=  48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maunds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58200" cy="838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BASIS FOR THE SELECTION OF SEED RATE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Germination percentage</a:t>
            </a:r>
          </a:p>
          <a:p>
            <a:pPr algn="just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1000-grain weight</a:t>
            </a:r>
          </a:p>
          <a:p>
            <a:pPr algn="just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Method of sowing</a:t>
            </a:r>
          </a:p>
          <a:p>
            <a:pPr algn="just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</a:p>
          <a:p>
            <a:pPr algn="just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Sowing depth</a:t>
            </a:r>
            <a:endParaRPr lang="en-US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Sowing Methods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Sowing of wheat after Cotton / Sugarcane</a:t>
            </a:r>
          </a:p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Sowing of wheat after Rice</a:t>
            </a:r>
          </a:p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Sowing of wheat on Beds</a:t>
            </a:r>
          </a:p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Zero tillage sowing in Rice stubbles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Sowing of Wheat after Cotton / Sugarcane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Wattar Method </a:t>
            </a:r>
          </a:p>
          <a:p>
            <a:pPr lv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Apply irrigation water 20 days before the harvesting of cotton sticks.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After final picking and harvesting of cotton sticks, cultivate the land 2 times by cultivator followed by the use of rotavator.</a:t>
            </a:r>
          </a:p>
          <a:p>
            <a:pPr lvl="0"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Then drill the seed with the help of Rabi Drill to get maximum germination.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6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University Drill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R-R distance = 9 inches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</a:t>
            </a:r>
          </a:p>
        </p:txBody>
      </p:sp>
      <p:pic>
        <p:nvPicPr>
          <p:cNvPr id="26627" name="Picture 16" descr="1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EED CUM FERTILIZER DRILL\IMG_3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EED CUM FERTILIZER DRILL\IMG_3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Broadcast wheat in standing cotton sticks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 timely sowing of wheat.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After cotton picking irrigate the field.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cotton was sown on beds then water should be applied on beds surface.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After wheat broadcast remove the cotton sticks within 30 to 40 days.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Botany of the Wheat plant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MATURE PLANT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‘mature’ wheat plant is the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culmination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all the development and growth processes throughout the life cycle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15000"/>
          </a:xfrm>
        </p:spPr>
        <p:txBody>
          <a:bodyPr/>
          <a:lstStyle/>
          <a:p>
            <a:pPr lvl="0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Dry Method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After harvesting of sugarcane or removal of cotton sticks cultivate the land two times with the help of cultivator</a:t>
            </a:r>
          </a:p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Then on time with the help of rotavator or disk harrow</a:t>
            </a:r>
          </a:p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Then drill the seed in dry condition and apply irrigation water immediately</a:t>
            </a:r>
          </a:p>
          <a:p>
            <a:pPr lvl="0" algn="just"/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This method saves time and ensure good germination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Gup Chut Method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After removal of cotton sticks cultivate the land 2 times with the help of cultivator followed by heavy planking.</a:t>
            </a:r>
          </a:p>
          <a:p>
            <a:pPr lvl="0" algn="just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Then irrigate the field and broadcast the wheat seed that should be soaked 8-10 hours before broadcasting.</a:t>
            </a:r>
          </a:p>
          <a:p>
            <a:pPr lvl="0" algn="just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 method is very useful in salt affected soils.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fl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Sowing of Wheat on Beds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943600"/>
          </a:xfrm>
        </p:spPr>
        <p:txBody>
          <a:bodyPr>
            <a:noAutofit/>
          </a:bodyPr>
          <a:lstStyle/>
          <a:p>
            <a:pPr lvl="0" algn="just"/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Where there is shortage of irrigation water, wheat can be sown on beds.</a:t>
            </a:r>
          </a:p>
          <a:p>
            <a:pPr lvl="0" algn="just"/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Sugarcane and rape seed / mustard can also be sown as intercropping.</a:t>
            </a:r>
          </a:p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Planting Method on Beds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Develops two beds and three furrows in a single operation.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Plants four rows on a single bed.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furrow for irrigation separates each bed.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buffer zone in the center of four rows on the bed (8″).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Each furrow has to irrigate only 20 cm (8″) of the adjacent beds. 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Center to center distance of two beds is 90 cm (36″) with a bed of 60 cm (24″).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machine has provision to plant 4 lines in 90 cm (36″) width while maintaining the traditional plant population.</a:t>
            </a:r>
          </a:p>
          <a:p>
            <a:pPr lvl="0" algn="just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There is an adjustable planer on the machine to level the bed top for facilitating the precise planting. </a:t>
            </a:r>
          </a:p>
          <a:p>
            <a:endParaRPr lang="en-US" sz="22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Bed planting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20" name="Picture 4" descr="DSCF0038"/>
          <p:cNvPicPr>
            <a:picLocks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49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4685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MERITS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Improves water distribution and efficiency. </a:t>
            </a:r>
          </a:p>
          <a:p>
            <a:pPr lvl="0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Improves fertilizer efficiency.</a:t>
            </a:r>
          </a:p>
          <a:p>
            <a:pPr lvl="0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Helps to reduce lodging.</a:t>
            </a:r>
          </a:p>
          <a:p>
            <a:pPr lvl="0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Provides an alternative for weed control</a:t>
            </a:r>
          </a:p>
          <a:p>
            <a:endParaRPr lang="en-US" dirty="0"/>
          </a:p>
        </p:txBody>
      </p:sp>
      <p:pic>
        <p:nvPicPr>
          <p:cNvPr id="4" name="Picture 3" descr="clip_image00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30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01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793038" cy="914400"/>
          </a:xfrm>
        </p:spPr>
        <p:txBody>
          <a:bodyPr/>
          <a:lstStyle/>
          <a:p>
            <a:r>
              <a:rPr lang="en-US" sz="4000" b="1" smtClean="0"/>
              <a:t>                     </a:t>
            </a:r>
            <a:endParaRPr lang="en-US" sz="4800" b="1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15000"/>
          </a:xfrm>
        </p:spPr>
        <p:txBody>
          <a:bodyPr/>
          <a:lstStyle/>
          <a:p>
            <a:pPr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Sowing of Wheat after Rice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Stop irrigation water 15 days before the harvesting of rice.</a:t>
            </a:r>
          </a:p>
          <a:p>
            <a:pPr lvl="0" algn="just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Then immediately after harvesting use one time rotavator and two time cultivator / disk harrow and the two cultivation followed by planking.</a:t>
            </a:r>
          </a:p>
          <a:p>
            <a:pPr lvl="0" algn="just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Then drill the seed with the help of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rabi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drill.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Zero tillage sowing in Rice stubbles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The seed, germination and seedling emergence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5029200"/>
          </a:xfrm>
        </p:spPr>
        <p:txBody>
          <a:bodyPr>
            <a:noAutofit/>
          </a:bodyPr>
          <a:lstStyle/>
          <a:p>
            <a:pPr lvl="0" algn="just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seed, grain or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Kernel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wheat (the caryopsis) is a dry indehiscent fruit.</a:t>
            </a:r>
          </a:p>
          <a:p>
            <a:pPr lvl="0" algn="just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dorsal side is smoothly rounded, while the ventral side has the deep crease. </a:t>
            </a:r>
          </a:p>
          <a:p>
            <a:pPr lvl="0" algn="just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embryo is situated at the point of attachment of the spikelet axis, and the distal end has a brush of fine hairs. </a:t>
            </a:r>
          </a:p>
          <a:p>
            <a:pPr lvl="0" algn="just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embryo is made up of the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Scutellum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Plumule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(shoot) and the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Radicle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(primary root).</a:t>
            </a:r>
          </a:p>
          <a:p>
            <a:endParaRPr lang="en-US" sz="20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researc pics\attachments_2010_03_11\Picture 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researc pics\attachments_2010_03_11\Picture 155 - Copy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researc pics\attachments_2010_03_11\Picture 152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7461" name="WordArt 5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5410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Crop Residues </a:t>
            </a: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3200" b="1" dirty="0"/>
              <a:t>Material consisting of seed covering and small pieces of stems or leaves that have been left in the field after harvesting crop.             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175"/>
            <a:ext cx="3810000" cy="6854825"/>
          </a:xfrm>
          <a:prstGeom prst="rect">
            <a:avLst/>
          </a:prstGeom>
          <a:noFill/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3175"/>
            <a:ext cx="5330825" cy="6854825"/>
          </a:xfrm>
          <a:prstGeom prst="rect">
            <a:avLst/>
          </a:prstGeom>
          <a:noFill/>
        </p:spPr>
      </p:pic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2438400" cy="3200400"/>
          </a:xfrm>
          <a:prstGeom prst="rect">
            <a:avLst/>
          </a:prstGeom>
          <a:noFill/>
        </p:spPr>
      </p:pic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0"/>
            <a:ext cx="2667000" cy="3197225"/>
          </a:xfrm>
          <a:prstGeom prst="rect">
            <a:avLst/>
          </a:prstGeom>
          <a:noFill/>
        </p:spPr>
      </p:pic>
      <p:sp>
        <p:nvSpPr>
          <p:cNvPr id="19866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4400" b="1" dirty="0"/>
              <a:t>Residues  Management Options</a:t>
            </a:r>
          </a:p>
        </p:txBody>
      </p:sp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228600" y="1143000"/>
            <a:ext cx="6096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hlinkClick r:id="rId6" action="ppaction://hlinkpres?slideindex=1&amp;slidetitle="/>
              </a:rPr>
              <a:t>Burning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6" action="ppaction://hlinkpres?slideindex=1&amp;slidetitle="/>
              </a:rPr>
              <a:t>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Physical removal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Retaining in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Field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Incorporation in soil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 descr="Plus01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3581400" y="11430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Burning</a:t>
            </a:r>
            <a:r>
              <a:rPr lang="en-US" sz="4400" dirty="0"/>
              <a:t>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6" name="Picture 4" descr="Plus013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990600" y="795338"/>
            <a:ext cx="3451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Physical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removal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4" name="Picture 8" descr="Alim047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3788" name="Rectangle 12"/>
          <p:cNvSpPr>
            <a:spLocks noChangeArrowheads="1"/>
          </p:cNvSpPr>
          <p:nvPr/>
        </p:nvSpPr>
        <p:spPr bwMode="auto">
          <a:xfrm>
            <a:off x="838200" y="615950"/>
            <a:ext cx="4642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Retaining in the 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Field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838200" y="714375"/>
            <a:ext cx="34963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Incorporation in soil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371600"/>
          </a:xfrm>
        </p:spPr>
        <p:txBody>
          <a:bodyPr/>
          <a:lstStyle/>
          <a:p>
            <a:r>
              <a:rPr lang="en-US" sz="4000"/>
              <a:t>Stubble Nutrients and their Amounts Lost from  Burning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2635250"/>
            <a:ext cx="7693025" cy="31988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/>
            </a:r>
            <a:br>
              <a:rPr lang="en-US"/>
            </a:br>
            <a:endParaRPr lang="en-US" b="1"/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890588" y="1676400"/>
            <a:ext cx="3419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01733" name="Picture 5" descr="http://www.dpiwe.tas.gov.au/icons/ecblank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90588" y="1676400"/>
            <a:ext cx="9525" cy="9525"/>
          </a:xfrm>
          <a:prstGeom prst="rect">
            <a:avLst/>
          </a:prstGeom>
          <a:noFill/>
        </p:spPr>
      </p:pic>
      <p:graphicFrame>
        <p:nvGraphicFramePr>
          <p:cNvPr id="201765" name="Group 37"/>
          <p:cNvGraphicFramePr>
            <a:graphicFrameLocks noGrp="1"/>
          </p:cNvGraphicFramePr>
          <p:nvPr/>
        </p:nvGraphicFramePr>
        <p:xfrm>
          <a:off x="914400" y="1600200"/>
          <a:ext cx="7620000" cy="4861560"/>
        </p:xfrm>
        <a:graphic>
          <a:graphicData uri="http://schemas.openxmlformats.org/drawingml/2006/table">
            <a:tbl>
              <a:tblPr/>
              <a:tblGrid>
                <a:gridCol w="3124200"/>
                <a:gridCol w="2209800"/>
                <a:gridCol w="2286000"/>
              </a:tblGrid>
              <a:tr h="533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Stubble nutrients and amounts lost from a hot burn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(for a wheat crop – yielding 5 t/ha, produces 7.5 t stubble per ha)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Nutrient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Amount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Amount of nutrients in stubble (kg/ha)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Carbon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56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5.9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109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3450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Amount lost during a hot burn (kg/ha)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Carbon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46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2.6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2760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Percentage lost (%)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Carbon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82%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44%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40%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80%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Amount of  fertilizer to replace lost nutrients (kg/ha)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Urea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SSP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Muriate of potash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87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Range of Nutrients in Stubbles</a:t>
            </a:r>
          </a:p>
        </p:txBody>
      </p:sp>
      <p:graphicFrame>
        <p:nvGraphicFramePr>
          <p:cNvPr id="200765" name="Group 61"/>
          <p:cNvGraphicFramePr>
            <a:graphicFrameLocks noGrp="1"/>
          </p:cNvGraphicFramePr>
          <p:nvPr>
            <p:ph idx="1"/>
          </p:nvPr>
        </p:nvGraphicFramePr>
        <p:xfrm>
          <a:off x="533400" y="1600200"/>
          <a:ext cx="8305800" cy="4408805"/>
        </p:xfrm>
        <a:graphic>
          <a:graphicData uri="http://schemas.openxmlformats.org/drawingml/2006/table">
            <a:tbl>
              <a:tblPr/>
              <a:tblGrid>
                <a:gridCol w="1739900"/>
                <a:gridCol w="1662113"/>
                <a:gridCol w="1660525"/>
                <a:gridCol w="1660525"/>
                <a:gridCol w="1582737"/>
              </a:tblGrid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Nutrient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Kg of nutrient/ 10 tones of maize stubble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Kg of nutrient/ 10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tones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rice stubble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Kg of nutrient/ 10 tones of wheat stubble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loss during burning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Nitrogen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Phosphorous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Calcium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Magnesium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Sulfur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Carbon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potassium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0764" name="Text Box 60"/>
          <p:cNvSpPr txBox="1">
            <a:spLocks noChangeArrowheads="1"/>
          </p:cNvSpPr>
          <p:nvPr/>
        </p:nvSpPr>
        <p:spPr bwMode="auto">
          <a:xfrm>
            <a:off x="2971800" y="62484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                 (Schultz and French,1976)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Zero tillage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Zero tillage wheat is sown in rice stubbles by different machinery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Happy seeder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Turbo seeder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Zone disc tiller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Happy Seeder drill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E:\research pics2\100MEDIA\PLUS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6" name="Picture 4" descr="Happy seeder pic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533400"/>
            <a:ext cx="8077200" cy="5791200"/>
          </a:xfrm>
          <a:noFill/>
          <a:ln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9248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TURBO SEEDER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54276" name="Picture 4" descr="Picture 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research pics2\100MEDIA\PLUS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Alim058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:\research pics7\PLUS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ZONE DISC TILLER</a:t>
            </a:r>
          </a:p>
        </p:txBody>
      </p:sp>
      <p:pic>
        <p:nvPicPr>
          <p:cNvPr id="50179" name="Picture 3" descr="zone disk till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44000" cy="6096000"/>
          </a:xfr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US0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3867</Words>
  <Application>Microsoft Office PowerPoint</Application>
  <PresentationFormat>On-screen Show (4:3)</PresentationFormat>
  <Paragraphs>550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Arial</vt:lpstr>
      <vt:lpstr>Arial Black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Office Theme</vt:lpstr>
      <vt:lpstr>PowerPoint Presentation</vt:lpstr>
      <vt:lpstr>Wheat</vt:lpstr>
      <vt:lpstr>PowerPoint Presentation</vt:lpstr>
      <vt:lpstr>Introduction of Wheat </vt:lpstr>
      <vt:lpstr>Origin and History</vt:lpstr>
      <vt:lpstr>PowerPoint Presentation</vt:lpstr>
      <vt:lpstr>Botany of the Wheat plant </vt:lpstr>
      <vt:lpstr>The seed, germination and seedling emergence </vt:lpstr>
      <vt:lpstr>PowerPoint Presentation</vt:lpstr>
      <vt:lpstr>PowerPoint Presentation</vt:lpstr>
      <vt:lpstr>PowerPoint Presentation</vt:lpstr>
      <vt:lpstr>Root</vt:lpstr>
      <vt:lpstr>PowerPoint Presentation</vt:lpstr>
      <vt:lpstr>PowerPoint Presentation</vt:lpstr>
      <vt:lpstr>Shoot</vt:lpstr>
      <vt:lpstr>Leaves </vt:lpstr>
      <vt:lpstr>PowerPoint Presentation</vt:lpstr>
      <vt:lpstr>PowerPoint Presentation</vt:lpstr>
      <vt:lpstr>PowerPoint Presentation</vt:lpstr>
      <vt:lpstr>TILLERING </vt:lpstr>
      <vt:lpstr>PowerPoint Presentation</vt:lpstr>
      <vt:lpstr>THE EAR </vt:lpstr>
      <vt:lpstr>PowerPoint Presentation</vt:lpstr>
      <vt:lpstr>Growth and Development </vt:lpstr>
      <vt:lpstr>Seedling Stage </vt:lpstr>
      <vt:lpstr>Tillering Stage </vt:lpstr>
      <vt:lpstr>PowerPoint Presentation</vt:lpstr>
      <vt:lpstr>Jointing Stage </vt:lpstr>
      <vt:lpstr>Booting Stage </vt:lpstr>
      <vt:lpstr>Heading and Flowering Stage </vt:lpstr>
      <vt:lpstr>Maturity Stage </vt:lpstr>
      <vt:lpstr>Feekes 1.0-Emergence, on shoot formed </vt:lpstr>
      <vt:lpstr>Feekes 2.0-Beginning of tillering </vt:lpstr>
      <vt:lpstr>Feekes 3.0-Tillers formed </vt:lpstr>
      <vt:lpstr>Feekes 4.0-Beginning of erect growth, leaf sheaths lengthen </vt:lpstr>
      <vt:lpstr>Feekes 5.0-Leaf sheaths strongly erect </vt:lpstr>
      <vt:lpstr>Feekes 6.0-First node visible </vt:lpstr>
      <vt:lpstr>Feekes 7.0-Second node visible next to last leaf visible </vt:lpstr>
      <vt:lpstr>Feekes 8.0-Flag leaf visible </vt:lpstr>
      <vt:lpstr>Feekes 9.0-Ligule of flage leaf visible </vt:lpstr>
      <vt:lpstr>Feekes 10.0- Boot stage </vt:lpstr>
      <vt:lpstr>Feekes 11.0 Ripening 11.1 milky ripe      11.2 mealy ripe            11.3 kernel hard                   11.4 harvest ready  </vt:lpstr>
      <vt:lpstr>PowerPoint Presentation</vt:lpstr>
      <vt:lpstr>Importance of wheat </vt:lpstr>
      <vt:lpstr>Wheat Leading Production Countries  (million tons) </vt:lpstr>
      <vt:lpstr> Nutritional value per 100 g (3.5 oz) </vt:lpstr>
      <vt:lpstr>Climate  </vt:lpstr>
      <vt:lpstr>PowerPoint Presentation</vt:lpstr>
      <vt:lpstr>Kinds of Wheat </vt:lpstr>
      <vt:lpstr>Temperature </vt:lpstr>
      <vt:lpstr>PowerPoint Presentation</vt:lpstr>
      <vt:lpstr>PowerPoint Presentation</vt:lpstr>
      <vt:lpstr>Light Intensity </vt:lpstr>
      <vt:lpstr>Soils </vt:lpstr>
      <vt:lpstr>Sowing Time </vt:lpstr>
      <vt:lpstr>Time of sowing of different varieties</vt:lpstr>
      <vt:lpstr>Approved varieties in Pakistan  </vt:lpstr>
      <vt:lpstr>Seed Rate and Treatment </vt:lpstr>
      <vt:lpstr>SEED RATE</vt:lpstr>
      <vt:lpstr>WHEAT YIELD TARGET</vt:lpstr>
      <vt:lpstr>BASIS FOR THE SELECTION OF SEED RATE</vt:lpstr>
      <vt:lpstr>Sowing Methods </vt:lpstr>
      <vt:lpstr>Sowing of Wheat after Cotton / Sugarcane </vt:lpstr>
      <vt:lpstr>PowerPoint Presentation</vt:lpstr>
      <vt:lpstr>PowerPoint Presentation</vt:lpstr>
      <vt:lpstr>PowerPoint Presentation</vt:lpstr>
      <vt:lpstr>Broadcast wheat in standing cotton sticks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Sowing of Wheat on Beds </vt:lpstr>
      <vt:lpstr>Bed planting</vt:lpstr>
      <vt:lpstr>PowerPoint Presentation</vt:lpstr>
      <vt:lpstr>                     </vt:lpstr>
      <vt:lpstr>PowerPoint Presentation</vt:lpstr>
      <vt:lpstr>Zero tillage sowing in Rice stubbles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Stubble Nutrients and their Amounts Lost from  Burning</vt:lpstr>
      <vt:lpstr>Range of Nutrients in Stubbles</vt:lpstr>
      <vt:lpstr>Zero tillage  </vt:lpstr>
      <vt:lpstr>Happy Seeder drill </vt:lpstr>
      <vt:lpstr>PowerPoint Presentation</vt:lpstr>
      <vt:lpstr>TURBO SEEDER</vt:lpstr>
      <vt:lpstr>PowerPoint Presentation</vt:lpstr>
      <vt:lpstr>PowerPoint Presentation</vt:lpstr>
      <vt:lpstr>PowerPoint Presentation</vt:lpstr>
      <vt:lpstr>ZONE DISC TILLER</vt:lpstr>
      <vt:lpstr>PowerPoint Presentation</vt:lpstr>
      <vt:lpstr>PowerPoint Presentation</vt:lpstr>
      <vt:lpstr>BENEFITS </vt:lpstr>
      <vt:lpstr>Fertilizer Management </vt:lpstr>
      <vt:lpstr>PowerPoint Presentation</vt:lpstr>
      <vt:lpstr>Balanced Use of Fertilizer </vt:lpstr>
      <vt:lpstr>FERTILIZER MANAGEMENT</vt:lpstr>
      <vt:lpstr>Water Management </vt:lpstr>
      <vt:lpstr>Conventional Irrigation</vt:lpstr>
      <vt:lpstr>For four Irrigation</vt:lpstr>
      <vt:lpstr>For six irrigation </vt:lpstr>
      <vt:lpstr>Water Saving Methods of Irrigation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 Rafi</dc:creator>
  <cp:lastModifiedBy>Windows User</cp:lastModifiedBy>
  <cp:revision>77</cp:revision>
  <dcterms:created xsi:type="dcterms:W3CDTF">2006-08-16T00:00:00Z</dcterms:created>
  <dcterms:modified xsi:type="dcterms:W3CDTF">2020-10-27T07:12:01Z</dcterms:modified>
</cp:coreProperties>
</file>