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81" r:id="rId4"/>
    <p:sldId id="257" r:id="rId5"/>
    <p:sldId id="258" r:id="rId6"/>
    <p:sldId id="259" r:id="rId7"/>
    <p:sldId id="260" r:id="rId8"/>
    <p:sldId id="261" r:id="rId9"/>
    <p:sldId id="263" r:id="rId10"/>
    <p:sldId id="264" r:id="rId11"/>
    <p:sldId id="283" r:id="rId12"/>
    <p:sldId id="265" r:id="rId13"/>
    <p:sldId id="284" r:id="rId14"/>
    <p:sldId id="267" r:id="rId15"/>
    <p:sldId id="268" r:id="rId16"/>
    <p:sldId id="286" r:id="rId17"/>
    <p:sldId id="270" r:id="rId18"/>
    <p:sldId id="277" r:id="rId19"/>
    <p:sldId id="278" r:id="rId20"/>
    <p:sldId id="279" r:id="rId21"/>
    <p:sldId id="287" r:id="rId22"/>
    <p:sldId id="293" r:id="rId23"/>
    <p:sldId id="294" r:id="rId24"/>
    <p:sldId id="288" r:id="rId25"/>
    <p:sldId id="289" r:id="rId26"/>
    <p:sldId id="290" r:id="rId27"/>
    <p:sldId id="295"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4/14/2020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Times New Roman" pitchFamily="18" charset="0"/>
                <a:cs typeface="Times New Roman" pitchFamily="18" charset="0"/>
              </a:rPr>
              <a:t>Identity, Culture and Social Harmony</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dirty="0" err="1" smtClean="0">
                <a:solidFill>
                  <a:schemeClr val="tx1"/>
                </a:solidFill>
                <a:latin typeface="Times New Roman" pitchFamily="18" charset="0"/>
                <a:cs typeface="Times New Roman" pitchFamily="18" charset="0"/>
              </a:rPr>
              <a:t>Mehlah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Jabeen</a:t>
            </a:r>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Department of Education </a:t>
            </a:r>
            <a:r>
              <a:rPr lang="en-US" dirty="0" smtClean="0"/>
              <a:t> </a:t>
            </a:r>
            <a:endParaRPr lang="en-US" dirty="0"/>
          </a:p>
        </p:txBody>
      </p:sp>
    </p:spTree>
    <p:extLst>
      <p:ext uri="{BB962C8B-B14F-4D97-AF65-F5344CB8AC3E}">
        <p14:creationId xmlns:p14="http://schemas.microsoft.com/office/powerpoint/2010/main" val="84310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National Identity</a:t>
            </a: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National </a:t>
            </a:r>
            <a:r>
              <a:rPr lang="en-US" dirty="0" smtClean="0">
                <a:latin typeface="Times New Roman" pitchFamily="18" charset="0"/>
                <a:cs typeface="Times New Roman" pitchFamily="18" charset="0"/>
              </a:rPr>
              <a:t>Identity</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an ethical and </a:t>
            </a:r>
            <a:r>
              <a:rPr lang="en-US" b="1" dirty="0">
                <a:latin typeface="Times New Roman" pitchFamily="18" charset="0"/>
                <a:cs typeface="Times New Roman" pitchFamily="18" charset="0"/>
              </a:rPr>
              <a:t>philosophical</a:t>
            </a:r>
            <a:r>
              <a:rPr lang="en-US" dirty="0">
                <a:latin typeface="Times New Roman" pitchFamily="18" charset="0"/>
                <a:cs typeface="Times New Roman" pitchFamily="18" charset="0"/>
              </a:rPr>
              <a:t> concept whereby all humans are divided into groups called nations.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Members </a:t>
            </a:r>
            <a:r>
              <a:rPr lang="en-US" dirty="0">
                <a:latin typeface="Times New Roman" pitchFamily="18" charset="0"/>
                <a:cs typeface="Times New Roman" pitchFamily="18" charset="0"/>
              </a:rPr>
              <a:t>of a </a:t>
            </a:r>
            <a:r>
              <a:rPr lang="en-US" dirty="0" smtClean="0">
                <a:latin typeface="Times New Roman" pitchFamily="18" charset="0"/>
                <a:cs typeface="Times New Roman" pitchFamily="18" charset="0"/>
              </a:rPr>
              <a:t>“nation” </a:t>
            </a:r>
            <a:r>
              <a:rPr lang="en-US" dirty="0">
                <a:latin typeface="Times New Roman" pitchFamily="18" charset="0"/>
                <a:cs typeface="Times New Roman" pitchFamily="18" charset="0"/>
              </a:rPr>
              <a:t>share a common identity, and usually a common origin, in the sense of </a:t>
            </a:r>
            <a:r>
              <a:rPr lang="en-US" dirty="0" smtClean="0">
                <a:latin typeface="Times New Roman" pitchFamily="18" charset="0"/>
                <a:cs typeface="Times New Roman" pitchFamily="18" charset="0"/>
              </a:rPr>
              <a:t>heritage, parentage (paternity) </a:t>
            </a:r>
            <a:r>
              <a:rPr lang="en-US" dirty="0">
                <a:latin typeface="Times New Roman" pitchFamily="18" charset="0"/>
                <a:cs typeface="Times New Roman" pitchFamily="18" charset="0"/>
              </a:rPr>
              <a:t>or </a:t>
            </a:r>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7006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Religious Identity</a:t>
            </a:r>
            <a:endParaRPr lang="en-US" dirty="0"/>
          </a:p>
        </p:txBody>
      </p:sp>
      <p:sp>
        <p:nvSpPr>
          <p:cNvPr id="3" name="Content Placeholder 2"/>
          <p:cNvSpPr>
            <a:spLocks noGrp="1"/>
          </p:cNvSpPr>
          <p:nvPr>
            <p:ph idx="1"/>
          </p:nvPr>
        </p:nvSpPr>
        <p:spPr/>
        <p:txBody>
          <a:bodyPr>
            <a:normAutofit fontScale="32500" lnSpcReduction="20000"/>
          </a:bodyPr>
          <a:lstStyle/>
          <a:p>
            <a:pPr marL="0" indent="0" algn="ctr">
              <a:buNone/>
            </a:pPr>
            <a:r>
              <a:rPr lang="en-US" sz="1032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0308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Religious </a:t>
            </a:r>
            <a:r>
              <a:rPr lang="en-US" b="1" dirty="0" smtClean="0">
                <a:latin typeface="Times New Roman" pitchFamily="18" charset="0"/>
                <a:cs typeface="Times New Roman" pitchFamily="18" charset="0"/>
              </a:rPr>
              <a:t>Identity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181600"/>
          </a:xfrm>
        </p:spPr>
        <p:txBody>
          <a:bodyPr>
            <a:normAutofit/>
          </a:bodyPr>
          <a:lstStyle/>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religious identity is the set of beliefs and practices generally held by an individual, involving </a:t>
            </a:r>
            <a:r>
              <a:rPr lang="en-US" dirty="0" smtClean="0">
                <a:latin typeface="Times New Roman" pitchFamily="18" charset="0"/>
                <a:cs typeface="Times New Roman" pitchFamily="18" charset="0"/>
              </a:rPr>
              <a:t>devotion/ loyalty to organized beliefs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ceremonies.</a:t>
            </a:r>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is a study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cultural </a:t>
            </a:r>
            <a:r>
              <a:rPr lang="en-US" dirty="0">
                <a:latin typeface="Times New Roman" pitchFamily="18" charset="0"/>
                <a:cs typeface="Times New Roman" pitchFamily="18" charset="0"/>
              </a:rPr>
              <a:t>traditions, writings, history, and mythology, as well as faith and mystic </a:t>
            </a:r>
            <a:r>
              <a:rPr lang="en-US" dirty="0" smtClean="0">
                <a:latin typeface="Times New Roman" pitchFamily="18" charset="0"/>
                <a:cs typeface="Times New Roman" pitchFamily="18" charset="0"/>
              </a:rPr>
              <a:t>(spiritual) experience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9355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Religious Identity (</a:t>
            </a:r>
            <a:r>
              <a:rPr lang="en-US" b="1" dirty="0" err="1">
                <a:latin typeface="Times New Roman" pitchFamily="18" charset="0"/>
                <a:cs typeface="Times New Roman" pitchFamily="18" charset="0"/>
              </a:rPr>
              <a:t>Cont</a:t>
            </a:r>
            <a:r>
              <a:rPr lang="en-US" b="1"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The term “religious identity” refers to the personal practices related to communal </a:t>
            </a:r>
            <a:r>
              <a:rPr lang="en-US" dirty="0" smtClean="0">
                <a:latin typeface="Times New Roman" pitchFamily="18" charset="0"/>
                <a:cs typeface="Times New Roman" pitchFamily="18" charset="0"/>
              </a:rPr>
              <a:t>faith.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This identity formation begins with association in the parents’ religious contacts, and individuation requires that the person chooses to the same or different religious identity than that of his/her parents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1644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Gender </a:t>
            </a:r>
            <a:r>
              <a:rPr lang="en-US" b="1" dirty="0" smtClean="0">
                <a:latin typeface="Times New Roman" pitchFamily="18" charset="0"/>
                <a:cs typeface="Times New Roman" pitchFamily="18" charset="0"/>
              </a:rPr>
              <a:t>Identity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G</a:t>
            </a:r>
            <a:r>
              <a:rPr lang="en-US" dirty="0" smtClean="0">
                <a:latin typeface="Times New Roman" pitchFamily="18" charset="0"/>
                <a:cs typeface="Times New Roman" pitchFamily="18" charset="0"/>
              </a:rPr>
              <a:t>ender </a:t>
            </a:r>
            <a:r>
              <a:rPr lang="en-US" dirty="0">
                <a:latin typeface="Times New Roman" pitchFamily="18" charset="0"/>
                <a:cs typeface="Times New Roman" pitchFamily="18" charset="0"/>
              </a:rPr>
              <a:t>identity describes the gender with which a person identifies (i.e., whether one perceives oneself to be a man, a woman, outside of the gender binary, etc.), but can also be used to refer to the gender that other people attribute to the individual on the basis of what they know from gender </a:t>
            </a:r>
            <a:r>
              <a:rPr lang="en-US" b="1" dirty="0">
                <a:latin typeface="Times New Roman" pitchFamily="18" charset="0"/>
                <a:cs typeface="Times New Roman" pitchFamily="18" charset="0"/>
              </a:rPr>
              <a:t>role indications </a:t>
            </a:r>
            <a:r>
              <a:rPr lang="en-US" dirty="0">
                <a:latin typeface="Times New Roman" pitchFamily="18" charset="0"/>
                <a:cs typeface="Times New Roman" pitchFamily="18" charset="0"/>
              </a:rPr>
              <a:t>(social behavior, clothing, hair style, etc</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6739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Social </a:t>
            </a:r>
            <a:r>
              <a:rPr lang="en-US" b="1" dirty="0" smtClean="0">
                <a:latin typeface="Times New Roman" pitchFamily="18" charset="0"/>
                <a:cs typeface="Times New Roman" pitchFamily="18" charset="0"/>
              </a:rPr>
              <a:t>Support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Another </a:t>
            </a:r>
            <a:r>
              <a:rPr lang="en-US" dirty="0">
                <a:latin typeface="Times New Roman" pitchFamily="18" charset="0"/>
                <a:cs typeface="Times New Roman" pitchFamily="18" charset="0"/>
              </a:rPr>
              <a:t>way of defining identity formation is “the problem‐solving behavior aimed at </a:t>
            </a:r>
            <a:r>
              <a:rPr lang="en-US" dirty="0" smtClean="0">
                <a:latin typeface="Times New Roman" pitchFamily="18" charset="0"/>
                <a:cs typeface="Times New Roman" pitchFamily="18" charset="0"/>
              </a:rPr>
              <a:t>eliciting (producing) </a:t>
            </a:r>
            <a:r>
              <a:rPr lang="en-US" dirty="0">
                <a:latin typeface="Times New Roman" pitchFamily="18" charset="0"/>
                <a:cs typeface="Times New Roman" pitchFamily="18" charset="0"/>
              </a:rPr>
              <a:t>information about oneself or environment in order to make a decision about an important life choice</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Social </a:t>
            </a:r>
            <a:r>
              <a:rPr lang="en-US" dirty="0">
                <a:latin typeface="Times New Roman" pitchFamily="18" charset="0"/>
                <a:cs typeface="Times New Roman" pitchFamily="18" charset="0"/>
              </a:rPr>
              <a:t>support can be defined as supportive relationships with others</a:t>
            </a:r>
          </a:p>
        </p:txBody>
      </p:sp>
    </p:spTree>
    <p:extLst>
      <p:ext uri="{BB962C8B-B14F-4D97-AF65-F5344CB8AC3E}">
        <p14:creationId xmlns:p14="http://schemas.microsoft.com/office/powerpoint/2010/main" val="97006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Society</a:t>
            </a:r>
          </a:p>
        </p:txBody>
      </p:sp>
      <p:sp>
        <p:nvSpPr>
          <p:cNvPr id="3" name="Content Placeholder 2"/>
          <p:cNvSpPr>
            <a:spLocks noGrp="1"/>
          </p:cNvSpPr>
          <p:nvPr>
            <p:ph idx="1"/>
          </p:nvPr>
        </p:nvSpPr>
        <p:spPr>
          <a:xfrm>
            <a:off x="457200" y="1295400"/>
            <a:ext cx="8229600" cy="5181600"/>
          </a:xfrm>
        </p:spPr>
        <p:txBody>
          <a:bodyPr>
            <a:normAutofit/>
          </a:bodyPr>
          <a:lstStyle/>
          <a:p>
            <a:pPr algn="just"/>
            <a:r>
              <a:rPr lang="en-US" dirty="0" smtClean="0">
                <a:latin typeface="Times New Roman" pitchFamily="18" charset="0"/>
                <a:cs typeface="Times New Roman" pitchFamily="18" charset="0"/>
              </a:rPr>
              <a:t>Society </a:t>
            </a:r>
            <a:r>
              <a:rPr lang="en-US" dirty="0">
                <a:latin typeface="Times New Roman" pitchFamily="18" charset="0"/>
                <a:cs typeface="Times New Roman" pitchFamily="18" charset="0"/>
              </a:rPr>
              <a:t>is the group of people who interact in such a way as to share a common culture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cultural bond may be ethnic or racial, or due to shared beliefs, values, and activities.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term society can also have a geographic meaning and refer to people who share a common culture in a particular location.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people living in mountain cold climate have developed different cultures from those living in desert area.</a:t>
            </a:r>
          </a:p>
        </p:txBody>
      </p:sp>
    </p:spTree>
    <p:extLst>
      <p:ext uri="{BB962C8B-B14F-4D97-AF65-F5344CB8AC3E}">
        <p14:creationId xmlns:p14="http://schemas.microsoft.com/office/powerpoint/2010/main" val="110063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Social Harmony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76800"/>
          </a:xfrm>
        </p:spPr>
        <p:txBody>
          <a:bodyPr/>
          <a:lstStyle/>
          <a:p>
            <a:pPr algn="just"/>
            <a:r>
              <a:rPr lang="en-US" b="1" dirty="0">
                <a:latin typeface="Times New Roman" pitchFamily="18" charset="0"/>
                <a:cs typeface="Times New Roman" pitchFamily="18" charset="0"/>
              </a:rPr>
              <a:t>Social Harmony</a:t>
            </a:r>
            <a:r>
              <a:rPr lang="en-US" dirty="0">
                <a:latin typeface="Times New Roman" pitchFamily="18" charset="0"/>
                <a:cs typeface="Times New Roman" pitchFamily="18" charset="0"/>
              </a:rPr>
              <a:t> is defined as a process of valuing, expressing, and promoting love, trust, admiration, peace, </a:t>
            </a:r>
            <a:r>
              <a:rPr lang="en-US" b="1" dirty="0">
                <a:latin typeface="Times New Roman" pitchFamily="18" charset="0"/>
                <a:cs typeface="Times New Roman" pitchFamily="18" charset="0"/>
              </a:rPr>
              <a:t>harmony</a:t>
            </a:r>
            <a:r>
              <a:rPr lang="en-US" dirty="0">
                <a:latin typeface="Times New Roman" pitchFamily="18" charset="0"/>
                <a:cs typeface="Times New Roman" pitchFamily="18" charset="0"/>
              </a:rPr>
              <a:t>, respect, </a:t>
            </a:r>
            <a:r>
              <a:rPr lang="en-US" dirty="0" smtClean="0">
                <a:latin typeface="Times New Roman" pitchFamily="18" charset="0"/>
                <a:cs typeface="Times New Roman" pitchFamily="18" charset="0"/>
              </a:rPr>
              <a:t>(generosity) kindness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equity </a:t>
            </a:r>
            <a:r>
              <a:rPr lang="en-US" dirty="0">
                <a:latin typeface="Times New Roman" pitchFamily="18" charset="0"/>
                <a:cs typeface="Times New Roman" pitchFamily="18" charset="0"/>
              </a:rPr>
              <a:t>upon other people in any particular </a:t>
            </a:r>
            <a:r>
              <a:rPr lang="en-US" dirty="0" smtClean="0">
                <a:latin typeface="Times New Roman" pitchFamily="18" charset="0"/>
                <a:cs typeface="Times New Roman" pitchFamily="18" charset="0"/>
              </a:rPr>
              <a:t>society </a:t>
            </a:r>
          </a:p>
          <a:p>
            <a:pPr algn="just"/>
            <a:r>
              <a:rPr lang="en-US" dirty="0" smtClean="0">
                <a:latin typeface="Times New Roman" pitchFamily="18" charset="0"/>
                <a:cs typeface="Times New Roman" pitchFamily="18" charset="0"/>
              </a:rPr>
              <a:t>regardless </a:t>
            </a:r>
            <a:r>
              <a:rPr lang="en-US" dirty="0">
                <a:latin typeface="Times New Roman" pitchFamily="18" charset="0"/>
                <a:cs typeface="Times New Roman" pitchFamily="18" charset="0"/>
              </a:rPr>
              <a:t>of their national origin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marital status, ethnicity, </a:t>
            </a:r>
            <a:r>
              <a:rPr lang="en-US" dirty="0" err="1">
                <a:latin typeface="Times New Roman" pitchFamily="18" charset="0"/>
                <a:cs typeface="Times New Roman" pitchFamily="18" charset="0"/>
              </a:rPr>
              <a:t>colour</a:t>
            </a:r>
            <a:r>
              <a:rPr lang="en-US" dirty="0">
                <a:latin typeface="Times New Roman" pitchFamily="18" charset="0"/>
                <a:cs typeface="Times New Roman" pitchFamily="18" charset="0"/>
              </a:rPr>
              <a:t>, gender, race, age and occupation etc</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82679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Social C</a:t>
            </a:r>
            <a:r>
              <a:rPr lang="en-US" b="1" dirty="0" smtClean="0">
                <a:latin typeface="Times New Roman" pitchFamily="18" charset="0"/>
                <a:cs typeface="Times New Roman" pitchFamily="18" charset="0"/>
              </a:rPr>
              <a:t>ontract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334000"/>
          </a:xfrm>
        </p:spPr>
        <p:txBody>
          <a:bodyPr>
            <a:normAutofit/>
          </a:bodyPr>
          <a:lstStyle/>
          <a:p>
            <a:pPr algn="just"/>
            <a:r>
              <a:rPr lang="en-US" dirty="0">
                <a:latin typeface="Times New Roman" pitchFamily="18" charset="0"/>
                <a:cs typeface="Times New Roman" pitchFamily="18" charset="0"/>
              </a:rPr>
              <a:t>Social contract </a:t>
            </a:r>
            <a:r>
              <a:rPr lang="en-US" dirty="0" smtClean="0">
                <a:latin typeface="Times New Roman" pitchFamily="18" charset="0"/>
                <a:cs typeface="Times New Roman" pitchFamily="18" charset="0"/>
              </a:rPr>
              <a:t>(agreement) theory </a:t>
            </a:r>
            <a:r>
              <a:rPr lang="en-US" dirty="0">
                <a:latin typeface="Times New Roman" pitchFamily="18" charset="0"/>
                <a:cs typeface="Times New Roman" pitchFamily="18" charset="0"/>
              </a:rPr>
              <a:t>says that people live together in society in accordance with an agreement that establishes moral and political rules of behavior.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Social </a:t>
            </a:r>
            <a:r>
              <a:rPr lang="en-US" dirty="0">
                <a:latin typeface="Times New Roman" pitchFamily="18" charset="0"/>
                <a:cs typeface="Times New Roman" pitchFamily="18" charset="0"/>
              </a:rPr>
              <a:t>contracts can be </a:t>
            </a:r>
            <a:r>
              <a:rPr lang="en-US" dirty="0" smtClean="0">
                <a:latin typeface="Times New Roman" pitchFamily="18" charset="0"/>
                <a:cs typeface="Times New Roman" pitchFamily="18" charset="0"/>
              </a:rPr>
              <a:t>explicit (</a:t>
            </a:r>
            <a:r>
              <a:rPr lang="en-US" dirty="0">
                <a:latin typeface="Times New Roman" pitchFamily="18" charset="0"/>
                <a:cs typeface="Times New Roman" pitchFamily="18" charset="0"/>
              </a:rPr>
              <a:t>visible), such as laws, or implicit, such as raising one’s hand in class to speak, not interrupting others, keeping your mobile phone in silent mode in hospital / class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Social </a:t>
            </a:r>
            <a:r>
              <a:rPr lang="en-US" dirty="0">
                <a:latin typeface="Times New Roman" pitchFamily="18" charset="0"/>
                <a:cs typeface="Times New Roman" pitchFamily="18" charset="0"/>
              </a:rPr>
              <a:t>Contracts provide a valuable framework for harmony in society</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3989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Social Structure</a:t>
            </a: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Social </a:t>
            </a:r>
            <a:r>
              <a:rPr lang="en-US" dirty="0">
                <a:latin typeface="Times New Roman" pitchFamily="18" charset="0"/>
                <a:cs typeface="Times New Roman" pitchFamily="18" charset="0"/>
              </a:rPr>
              <a:t>structure is the pattern of social relationship in a society.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Social </a:t>
            </a:r>
            <a:r>
              <a:rPr lang="en-US" dirty="0">
                <a:latin typeface="Times New Roman" pitchFamily="18" charset="0"/>
                <a:cs typeface="Times New Roman" pitchFamily="18" charset="0"/>
              </a:rPr>
              <a:t>structures regulate the interactions among the members of a </a:t>
            </a:r>
            <a:r>
              <a:rPr lang="en-US" dirty="0" smtClean="0">
                <a:latin typeface="Times New Roman" pitchFamily="18" charset="0"/>
                <a:cs typeface="Times New Roman" pitchFamily="18" charset="0"/>
              </a:rPr>
              <a:t>society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maintain </a:t>
            </a:r>
            <a:r>
              <a:rPr lang="en-US" dirty="0">
                <a:latin typeface="Times New Roman" pitchFamily="18" charset="0"/>
                <a:cs typeface="Times New Roman" pitchFamily="18" charset="0"/>
              </a:rPr>
              <a:t>social stability by providing guidelines within cultural norms</a:t>
            </a:r>
          </a:p>
        </p:txBody>
      </p:sp>
    </p:spTree>
    <p:extLst>
      <p:ext uri="{BB962C8B-B14F-4D97-AF65-F5344CB8AC3E}">
        <p14:creationId xmlns:p14="http://schemas.microsoft.com/office/powerpoint/2010/main" val="145440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Culture </a:t>
            </a:r>
          </a:p>
        </p:txBody>
      </p:sp>
      <p:sp>
        <p:nvSpPr>
          <p:cNvPr id="3" name="Content Placeholder 2"/>
          <p:cNvSpPr>
            <a:spLocks noGrp="1"/>
          </p:cNvSpPr>
          <p:nvPr>
            <p:ph idx="1"/>
          </p:nvPr>
        </p:nvSpPr>
        <p:spPr>
          <a:xfrm>
            <a:off x="457200" y="1295400"/>
            <a:ext cx="8229600" cy="5410200"/>
          </a:xfrm>
        </p:spPr>
        <p:txBody>
          <a:bodyPr>
            <a:normAutofit/>
          </a:bodyPr>
          <a:lstStyle/>
          <a:p>
            <a:pPr algn="just"/>
            <a:r>
              <a:rPr lang="en-US" dirty="0" smtClean="0">
                <a:latin typeface="Times New Roman" pitchFamily="18" charset="0"/>
                <a:cs typeface="Times New Roman" pitchFamily="18" charset="0"/>
              </a:rPr>
              <a:t>Culture </a:t>
            </a:r>
            <a:r>
              <a:rPr lang="en-US" dirty="0">
                <a:latin typeface="Times New Roman" pitchFamily="18" charset="0"/>
                <a:cs typeface="Times New Roman" pitchFamily="18" charset="0"/>
              </a:rPr>
              <a:t>consists of the beliefs, behaviors, objects, and other characteristics common to the members of a particular group or society culture includes many societal aspects: language, customs, values, norms,  rules, tools, technologies, products, organizations, and institutions</a:t>
            </a:r>
            <a:r>
              <a:rPr lang="en-US"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40735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Functions of Society</a:t>
            </a:r>
          </a:p>
        </p:txBody>
      </p:sp>
      <p:sp>
        <p:nvSpPr>
          <p:cNvPr id="3" name="Content Placeholder 2"/>
          <p:cNvSpPr>
            <a:spLocks noGrp="1"/>
          </p:cNvSpPr>
          <p:nvPr>
            <p:ph idx="1"/>
          </p:nvPr>
        </p:nvSpPr>
        <p:spPr>
          <a:xfrm>
            <a:off x="457200" y="1295400"/>
            <a:ext cx="8229600" cy="5410200"/>
          </a:xfrm>
        </p:spPr>
        <p:txBody>
          <a:bodyPr>
            <a:normAutofit lnSpcReduction="10000"/>
          </a:bodyPr>
          <a:lstStyle/>
          <a:p>
            <a:pPr marL="514350" indent="-514350">
              <a:buAutoNum type="arabicPeriod"/>
            </a:pPr>
            <a:r>
              <a:rPr lang="en-US" dirty="0" smtClean="0">
                <a:latin typeface="Times New Roman" pitchFamily="18" charset="0"/>
                <a:cs typeface="Times New Roman" pitchFamily="18" charset="0"/>
              </a:rPr>
              <a:t>Satisfaction </a:t>
            </a:r>
            <a:r>
              <a:rPr lang="en-US" dirty="0">
                <a:latin typeface="Times New Roman" pitchFamily="18" charset="0"/>
                <a:cs typeface="Times New Roman" pitchFamily="18" charset="0"/>
              </a:rPr>
              <a:t>of basic needs </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Preservation </a:t>
            </a:r>
            <a:r>
              <a:rPr lang="en-US" dirty="0">
                <a:latin typeface="Times New Roman" pitchFamily="18" charset="0"/>
                <a:cs typeface="Times New Roman" pitchFamily="18" charset="0"/>
              </a:rPr>
              <a:t>of order </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Management </a:t>
            </a:r>
            <a:r>
              <a:rPr lang="en-US" dirty="0">
                <a:latin typeface="Times New Roman" pitchFamily="18" charset="0"/>
                <a:cs typeface="Times New Roman" pitchFamily="18" charset="0"/>
              </a:rPr>
              <a:t>of education </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Management </a:t>
            </a:r>
            <a:r>
              <a:rPr lang="en-US" dirty="0">
                <a:latin typeface="Times New Roman" pitchFamily="18" charset="0"/>
                <a:cs typeface="Times New Roman" pitchFamily="18" charset="0"/>
              </a:rPr>
              <a:t>of the economy &amp; Division of labor </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Power </a:t>
            </a:r>
            <a:r>
              <a:rPr lang="en-US" dirty="0">
                <a:latin typeface="Times New Roman" pitchFamily="18" charset="0"/>
                <a:cs typeface="Times New Roman" pitchFamily="18" charset="0"/>
              </a:rPr>
              <a:t>management </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Communication </a:t>
            </a:r>
            <a:r>
              <a:rPr lang="en-US" dirty="0">
                <a:latin typeface="Times New Roman" pitchFamily="18" charset="0"/>
                <a:cs typeface="Times New Roman" pitchFamily="18" charset="0"/>
              </a:rPr>
              <a:t>management </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Preservation </a:t>
            </a:r>
            <a:r>
              <a:rPr lang="en-US" dirty="0">
                <a:latin typeface="Times New Roman" pitchFamily="18" charset="0"/>
                <a:cs typeface="Times New Roman" pitchFamily="18" charset="0"/>
              </a:rPr>
              <a:t>and transmission of culture </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Leisure </a:t>
            </a:r>
          </a:p>
          <a:p>
            <a:pPr marL="514350" indent="-514350">
              <a:buAutoNum type="arabicPeriod"/>
            </a:pPr>
            <a:r>
              <a:rPr lang="en-US" dirty="0" smtClean="0">
                <a:latin typeface="Times New Roman" pitchFamily="18" charset="0"/>
                <a:cs typeface="Times New Roman" pitchFamily="18" charset="0"/>
              </a:rPr>
              <a:t>Religiosity </a:t>
            </a:r>
          </a:p>
          <a:p>
            <a:pPr marL="514350" indent="-514350">
              <a:buAutoNum type="arabicPeriod"/>
            </a:pPr>
            <a:r>
              <a:rPr lang="en-US" dirty="0" smtClean="0">
                <a:latin typeface="Times New Roman" pitchFamily="18" charset="0"/>
                <a:cs typeface="Times New Roman" pitchFamily="18" charset="0"/>
              </a:rPr>
              <a:t>Recognition </a:t>
            </a:r>
            <a:r>
              <a:rPr lang="en-US" dirty="0">
                <a:latin typeface="Times New Roman" pitchFamily="18" charset="0"/>
                <a:cs typeface="Times New Roman" pitchFamily="18" charset="0"/>
              </a:rPr>
              <a:t>of individual Status ( Ascribed and Achieved)</a:t>
            </a:r>
          </a:p>
        </p:txBody>
      </p:sp>
    </p:spTree>
    <p:extLst>
      <p:ext uri="{BB962C8B-B14F-4D97-AF65-F5344CB8AC3E}">
        <p14:creationId xmlns:p14="http://schemas.microsoft.com/office/powerpoint/2010/main" val="125133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Culture and society</a:t>
            </a: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Culture </a:t>
            </a:r>
            <a:r>
              <a:rPr lang="en-US" dirty="0">
                <a:latin typeface="Times New Roman" pitchFamily="18" charset="0"/>
                <a:cs typeface="Times New Roman" pitchFamily="18" charset="0"/>
              </a:rPr>
              <a:t>and society are </a:t>
            </a:r>
            <a:r>
              <a:rPr lang="en-US" dirty="0" smtClean="0">
                <a:latin typeface="Times New Roman" pitchFamily="18" charset="0"/>
                <a:cs typeface="Times New Roman" pitchFamily="18" charset="0"/>
              </a:rPr>
              <a:t>intricately (widely) related</a:t>
            </a:r>
            <a:r>
              <a:rPr lang="en-US" dirty="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culture consists of the </a:t>
            </a:r>
            <a:r>
              <a:rPr lang="en-US" dirty="0" smtClean="0">
                <a:latin typeface="Times New Roman" pitchFamily="18" charset="0"/>
                <a:cs typeface="Times New Roman" pitchFamily="18" charset="0"/>
              </a:rPr>
              <a:t>“objects” </a:t>
            </a:r>
            <a:r>
              <a:rPr lang="en-US" dirty="0">
                <a:latin typeface="Times New Roman" pitchFamily="18" charset="0"/>
                <a:cs typeface="Times New Roman" pitchFamily="18" charset="0"/>
              </a:rPr>
              <a:t>of a society, whereas a society consists of the people who share a common culture.</a:t>
            </a:r>
          </a:p>
        </p:txBody>
      </p:sp>
    </p:spTree>
    <p:extLst>
      <p:ext uri="{BB962C8B-B14F-4D97-AF65-F5344CB8AC3E}">
        <p14:creationId xmlns:p14="http://schemas.microsoft.com/office/powerpoint/2010/main" val="190830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Rehan\Desktop\Screenshot 2020-04-13 11.00.5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3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Elements of Culture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839200" cy="4830763"/>
          </a:xfrm>
        </p:spPr>
        <p:txBody>
          <a:bodyPr>
            <a:noAutofit/>
          </a:bodyPr>
          <a:lstStyle/>
          <a:p>
            <a:r>
              <a:rPr lang="en-US" sz="2700" b="1" dirty="0" smtClean="0">
                <a:latin typeface="Times New Roman" pitchFamily="18" charset="0"/>
                <a:cs typeface="Times New Roman" pitchFamily="18" charset="0"/>
              </a:rPr>
              <a:t>Rituals and Ceremonies</a:t>
            </a:r>
            <a:r>
              <a:rPr lang="en-US" sz="2700" dirty="0" smtClean="0">
                <a:latin typeface="Times New Roman" pitchFamily="18" charset="0"/>
                <a:cs typeface="Times New Roman" pitchFamily="18" charset="0"/>
              </a:rPr>
              <a:t> </a:t>
            </a:r>
          </a:p>
          <a:p>
            <a:r>
              <a:rPr lang="en-US" sz="2700" dirty="0" smtClean="0">
                <a:latin typeface="Times New Roman" pitchFamily="18" charset="0"/>
                <a:cs typeface="Times New Roman" pitchFamily="18" charset="0"/>
              </a:rPr>
              <a:t>Rituals are actions which are normally repeated in specific situations with specific meaning.</a:t>
            </a:r>
          </a:p>
          <a:p>
            <a:r>
              <a:rPr lang="en-US" sz="2700" b="1" dirty="0" smtClean="0">
                <a:latin typeface="Times New Roman" pitchFamily="18" charset="0"/>
                <a:cs typeface="Times New Roman" pitchFamily="18" charset="0"/>
              </a:rPr>
              <a:t>Religious</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Eid</a:t>
            </a:r>
            <a:r>
              <a:rPr lang="en-US" sz="2700" dirty="0" smtClean="0">
                <a:latin typeface="Times New Roman" pitchFamily="18" charset="0"/>
                <a:cs typeface="Times New Roman" pitchFamily="18" charset="0"/>
              </a:rPr>
              <a:t> Christmas, </a:t>
            </a:r>
            <a:r>
              <a:rPr lang="en-US" sz="2700" dirty="0" err="1" smtClean="0">
                <a:latin typeface="Times New Roman" pitchFamily="18" charset="0"/>
                <a:cs typeface="Times New Roman" pitchFamily="18" charset="0"/>
              </a:rPr>
              <a:t>Devali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Eid</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Milad</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Unabi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Ashora</a:t>
            </a:r>
            <a:endParaRPr lang="en-US" sz="2700" dirty="0" smtClean="0">
              <a:latin typeface="Times New Roman" pitchFamily="18" charset="0"/>
              <a:cs typeface="Times New Roman" pitchFamily="18" charset="0"/>
            </a:endParaRPr>
          </a:p>
          <a:p>
            <a:r>
              <a:rPr lang="en-US" sz="2700" b="1" dirty="0" smtClean="0">
                <a:latin typeface="Times New Roman" pitchFamily="18" charset="0"/>
                <a:cs typeface="Times New Roman" pitchFamily="18" charset="0"/>
              </a:rPr>
              <a:t>Regional/Cultural</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Mehndi</a:t>
            </a:r>
            <a:r>
              <a:rPr lang="en-US" sz="2700" dirty="0" smtClean="0">
                <a:latin typeface="Times New Roman" pitchFamily="18" charset="0"/>
                <a:cs typeface="Times New Roman" pitchFamily="18" charset="0"/>
              </a:rPr>
              <a:t>, Barat</a:t>
            </a:r>
          </a:p>
          <a:p>
            <a:r>
              <a:rPr lang="en-US" sz="2700" b="1" dirty="0" smtClean="0">
                <a:latin typeface="Times New Roman" pitchFamily="18" charset="0"/>
                <a:cs typeface="Times New Roman" pitchFamily="18" charset="0"/>
              </a:rPr>
              <a:t>Attitudes</a:t>
            </a:r>
            <a:r>
              <a:rPr lang="en-US" sz="2700" dirty="0" smtClean="0">
                <a:latin typeface="Times New Roman" pitchFamily="18" charset="0"/>
                <a:cs typeface="Times New Roman" pitchFamily="18" charset="0"/>
              </a:rPr>
              <a:t>: Attitudes are the people’ judgments. These are formed by experiences and even on the basis of external information </a:t>
            </a:r>
          </a:p>
          <a:p>
            <a:r>
              <a:rPr lang="en-US" sz="2700" b="1" dirty="0" smtClean="0">
                <a:latin typeface="Times New Roman" pitchFamily="18" charset="0"/>
                <a:cs typeface="Times New Roman" pitchFamily="18" charset="0"/>
              </a:rPr>
              <a:t>Norms</a:t>
            </a: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Values</a:t>
            </a: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and</a:t>
            </a: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Ethical</a:t>
            </a: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Codes</a:t>
            </a:r>
            <a:r>
              <a:rPr lang="en-US" sz="2700" dirty="0" smtClean="0">
                <a:latin typeface="Times New Roman" pitchFamily="18" charset="0"/>
                <a:cs typeface="Times New Roman" pitchFamily="18" charset="0"/>
              </a:rPr>
              <a:t>:</a:t>
            </a:r>
          </a:p>
          <a:p>
            <a:r>
              <a:rPr lang="en-US" sz="2700" dirty="0" smtClean="0">
                <a:latin typeface="Times New Roman" pitchFamily="18" charset="0"/>
                <a:cs typeface="Times New Roman" pitchFamily="18" charset="0"/>
              </a:rPr>
              <a:t>Society’s agreed upon principles, these are based on ethics, moral principles or guided by religion.  </a:t>
            </a:r>
          </a:p>
        </p:txBody>
      </p:sp>
    </p:spTree>
    <p:extLst>
      <p:ext uri="{BB962C8B-B14F-4D97-AF65-F5344CB8AC3E}">
        <p14:creationId xmlns:p14="http://schemas.microsoft.com/office/powerpoint/2010/main" val="211290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Rehan\Desktop\Screenshot 2020-04-13 10.51.2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3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Rehan\Desktop\Screenshot 2020-04-13 10.51.4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3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Users\Rehan\Desktop\Screenshot 2020-04-13 10.52.3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2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Rehan\Desktop\Screenshot 2020-04-13 10.48.4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7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Sources for further understanding</a:t>
            </a:r>
          </a:p>
        </p:txBody>
      </p:sp>
      <p:sp>
        <p:nvSpPr>
          <p:cNvPr id="3" name="Content Placeholder 2"/>
          <p:cNvSpPr>
            <a:spLocks noGrp="1"/>
          </p:cNvSpPr>
          <p:nvPr>
            <p:ph idx="1"/>
          </p:nvPr>
        </p:nvSpPr>
        <p:spPr>
          <a:xfrm>
            <a:off x="457200" y="1371600"/>
            <a:ext cx="8229600" cy="5334000"/>
          </a:xfrm>
        </p:spPr>
        <p:txBody>
          <a:bodyPr>
            <a:normAutofit fontScale="92500" lnSpcReduction="10000"/>
          </a:bodyPr>
          <a:lstStyle/>
          <a:p>
            <a:pPr algn="just"/>
            <a:r>
              <a:rPr lang="en-US" dirty="0" smtClean="0">
                <a:latin typeface="Times New Roman" pitchFamily="18" charset="0"/>
                <a:cs typeface="Times New Roman" pitchFamily="18" charset="0"/>
              </a:rPr>
              <a:t>Overview </a:t>
            </a:r>
            <a:r>
              <a:rPr lang="en-US" dirty="0">
                <a:latin typeface="Times New Roman" pitchFamily="18" charset="0"/>
                <a:cs typeface="Times New Roman" pitchFamily="18" charset="0"/>
              </a:rPr>
              <a:t>of culture- Khan Academy https://www.khanacademy.org/test-prep/mcat/society-andculture/culture/v/overview-of-culture</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Pakistani </a:t>
            </a:r>
            <a:r>
              <a:rPr lang="en-US" dirty="0">
                <a:latin typeface="Times New Roman" pitchFamily="18" charset="0"/>
                <a:cs typeface="Times New Roman" pitchFamily="18" charset="0"/>
              </a:rPr>
              <a:t>culture is the amalgamation of different cultures https://www.slideshare.net/safeer_aabbasi/pakistani-culture-is-the-amalgamation-ofdifferent-culltures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Pakistani </a:t>
            </a:r>
            <a:r>
              <a:rPr lang="en-US" dirty="0">
                <a:latin typeface="Times New Roman" pitchFamily="18" charset="0"/>
                <a:cs typeface="Times New Roman" pitchFamily="18" charset="0"/>
              </a:rPr>
              <a:t>Culture Pictures, Images and Stock Photos https://www.istockphoto.com/photos/pakistaniculture?mediatype=photography&amp;phrase=pakistani%20culture&amp;sort=mostpopular</a:t>
            </a:r>
          </a:p>
        </p:txBody>
      </p:sp>
    </p:spTree>
    <p:extLst>
      <p:ext uri="{BB962C8B-B14F-4D97-AF65-F5344CB8AC3E}">
        <p14:creationId xmlns:p14="http://schemas.microsoft.com/office/powerpoint/2010/main" val="82313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Culture</a:t>
            </a:r>
            <a:r>
              <a:rPr lang="en-US" dirty="0" smtClean="0"/>
              <a:t> </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algn="just"/>
            <a:r>
              <a:rPr lang="en-US" dirty="0">
                <a:latin typeface="Times New Roman" pitchFamily="18" charset="0"/>
                <a:cs typeface="Times New Roman" pitchFamily="18" charset="0"/>
              </a:rPr>
              <a:t>Culture is how people feel,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think </a:t>
            </a:r>
            <a:r>
              <a:rPr lang="en-US" dirty="0">
                <a:latin typeface="Times New Roman" pitchFamily="18" charset="0"/>
                <a:cs typeface="Times New Roman" pitchFamily="18" charset="0"/>
              </a:rPr>
              <a:t>and act in a society </a:t>
            </a:r>
          </a:p>
          <a:p>
            <a:pPr algn="just"/>
            <a:r>
              <a:rPr lang="en-US" dirty="0">
                <a:latin typeface="Times New Roman" pitchFamily="18" charset="0"/>
                <a:cs typeface="Times New Roman" pitchFamily="18" charset="0"/>
              </a:rPr>
              <a:t>Culture is sum of shared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accepted values which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shape </a:t>
            </a:r>
            <a:r>
              <a:rPr lang="en-US" dirty="0">
                <a:latin typeface="Times New Roman" pitchFamily="18" charset="0"/>
                <a:cs typeface="Times New Roman" pitchFamily="18" charset="0"/>
              </a:rPr>
              <a:t>the society </a:t>
            </a:r>
          </a:p>
          <a:p>
            <a:pPr algn="just"/>
            <a:r>
              <a:rPr lang="en-US" dirty="0">
                <a:latin typeface="Times New Roman" pitchFamily="18" charset="0"/>
                <a:cs typeface="Times New Roman" pitchFamily="18" charset="0"/>
              </a:rPr>
              <a:t>Culture is adaptive in nature </a:t>
            </a:r>
          </a:p>
          <a:p>
            <a:pPr algn="just"/>
            <a:r>
              <a:rPr lang="en-US" dirty="0">
                <a:latin typeface="Times New Roman" pitchFamily="18" charset="0"/>
                <a:cs typeface="Times New Roman" pitchFamily="18" charset="0"/>
              </a:rPr>
              <a:t>Cultures build in itself </a:t>
            </a:r>
          </a:p>
          <a:p>
            <a:pPr algn="just"/>
            <a:r>
              <a:rPr lang="en-US" dirty="0">
                <a:latin typeface="Times New Roman" pitchFamily="18" charset="0"/>
                <a:cs typeface="Times New Roman" pitchFamily="18" charset="0"/>
              </a:rPr>
              <a:t>Culture is transmitted </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6926"/>
            <a:ext cx="3657600" cy="4565073"/>
          </a:xfrm>
          <a:prstGeom prst="rect">
            <a:avLst/>
          </a:prstGeom>
        </p:spPr>
      </p:pic>
    </p:spTree>
    <p:extLst>
      <p:ext uri="{BB962C8B-B14F-4D97-AF65-F5344CB8AC3E}">
        <p14:creationId xmlns:p14="http://schemas.microsoft.com/office/powerpoint/2010/main" val="272166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Identity Formation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Definition of </a:t>
            </a:r>
            <a:r>
              <a:rPr lang="en-US" dirty="0" smtClean="0">
                <a:latin typeface="Times New Roman" pitchFamily="18" charset="0"/>
                <a:cs typeface="Times New Roman" pitchFamily="18" charset="0"/>
              </a:rPr>
              <a:t>identity</a:t>
            </a: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distinctive characteristic belonging to any given individual, or shared by all members of a particular social category or group.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Identity </a:t>
            </a:r>
            <a:r>
              <a:rPr lang="en-US" dirty="0">
                <a:latin typeface="Times New Roman" pitchFamily="18" charset="0"/>
                <a:cs typeface="Times New Roman" pitchFamily="18" charset="0"/>
              </a:rPr>
              <a:t>may be distinguished from identification; identity is a label, whereas identification refers to the classifying act itself. Identity is thus best construed </a:t>
            </a:r>
            <a:r>
              <a:rPr lang="en-US" smtClean="0">
                <a:latin typeface="Times New Roman" pitchFamily="18" charset="0"/>
                <a:cs typeface="Times New Roman" pitchFamily="18" charset="0"/>
              </a:rPr>
              <a:t>(interpreted) as </a:t>
            </a:r>
            <a:r>
              <a:rPr lang="en-US" dirty="0">
                <a:latin typeface="Times New Roman" pitchFamily="18" charset="0"/>
                <a:cs typeface="Times New Roman" pitchFamily="18" charset="0"/>
              </a:rPr>
              <a:t>being both relational and contextual, while the act of identification is best viewed as inherently </a:t>
            </a:r>
            <a:r>
              <a:rPr lang="en-US" dirty="0" smtClean="0">
                <a:latin typeface="Times New Roman" pitchFamily="18" charset="0"/>
                <a:cs typeface="Times New Roman" pitchFamily="18" charset="0"/>
              </a:rPr>
              <a:t>display.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7755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Identity </a:t>
            </a:r>
            <a:r>
              <a:rPr lang="en-US" b="1" dirty="0" smtClean="0">
                <a:latin typeface="Times New Roman" pitchFamily="18" charset="0"/>
                <a:cs typeface="Times New Roman" pitchFamily="18" charset="0"/>
              </a:rPr>
              <a:t>Formation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Also </a:t>
            </a:r>
            <a:r>
              <a:rPr lang="en-US" dirty="0">
                <a:latin typeface="Times New Roman" pitchFamily="18" charset="0"/>
                <a:cs typeface="Times New Roman" pitchFamily="18" charset="0"/>
              </a:rPr>
              <a:t>known as individuation, is the development of the distinct personality of an individual regarded as a persisting entity (known as personal continuity) in a particular stage of life in which individual characteristics are possessed and by which a person is recognized or known. </a:t>
            </a:r>
          </a:p>
          <a:p>
            <a:pPr algn="just"/>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process defines individuals to others and </a:t>
            </a:r>
            <a:r>
              <a:rPr lang="en-US" dirty="0" smtClean="0">
                <a:latin typeface="Times New Roman" pitchFamily="18" charset="0"/>
                <a:cs typeface="Times New Roman" pitchFamily="18" charset="0"/>
              </a:rPr>
              <a:t>themselves.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1952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Self-concept</a:t>
            </a:r>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Self-concept </a:t>
            </a:r>
            <a:r>
              <a:rPr lang="en-US" dirty="0">
                <a:latin typeface="Times New Roman" pitchFamily="18" charset="0"/>
                <a:cs typeface="Times New Roman" pitchFamily="18" charset="0"/>
              </a:rPr>
              <a:t>or self-identity is the sum of a being's knowledge and understanding of their self. The self-concept is different from self-consciousness, which is an awareness of one's self. </a:t>
            </a:r>
          </a:p>
          <a:p>
            <a:pPr algn="just"/>
            <a:r>
              <a:rPr lang="en-US" dirty="0" smtClean="0">
                <a:latin typeface="Times New Roman" pitchFamily="18" charset="0"/>
                <a:cs typeface="Times New Roman" pitchFamily="18" charset="0"/>
              </a:rPr>
              <a:t>Components </a:t>
            </a:r>
            <a:r>
              <a:rPr lang="en-US" dirty="0">
                <a:latin typeface="Times New Roman" pitchFamily="18" charset="0"/>
                <a:cs typeface="Times New Roman" pitchFamily="18" charset="0"/>
              </a:rPr>
              <a:t>of the self-concept include physical, psychological, and social attributes, which can be influenced by the individual's attitudes, habits, beliefs and ideas. </a:t>
            </a:r>
          </a:p>
        </p:txBody>
      </p:sp>
    </p:spTree>
    <p:extLst>
      <p:ext uri="{BB962C8B-B14F-4D97-AF65-F5344CB8AC3E}">
        <p14:creationId xmlns:p14="http://schemas.microsoft.com/office/powerpoint/2010/main" val="33042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Self-concept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These components and attributes can not be condensed to the general concepts of </a:t>
            </a:r>
            <a:r>
              <a:rPr lang="en-US" dirty="0" smtClean="0">
                <a:latin typeface="Times New Roman" pitchFamily="18" charset="0"/>
                <a:cs typeface="Times New Roman" pitchFamily="18" charset="0"/>
              </a:rPr>
              <a:t>self image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self-esteem </a:t>
            </a:r>
            <a:r>
              <a:rPr lang="en-US" dirty="0">
                <a:latin typeface="Times New Roman" pitchFamily="18" charset="0"/>
                <a:cs typeface="Times New Roman" pitchFamily="18" charset="0"/>
              </a:rPr>
              <a:t>as different types of identity coming together in one person.</a:t>
            </a:r>
          </a:p>
        </p:txBody>
      </p:sp>
    </p:spTree>
    <p:extLst>
      <p:ext uri="{BB962C8B-B14F-4D97-AF65-F5344CB8AC3E}">
        <p14:creationId xmlns:p14="http://schemas.microsoft.com/office/powerpoint/2010/main" val="1510663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Cultural identity</a:t>
            </a:r>
            <a:endParaRPr lang="en-US" b="1" dirty="0"/>
          </a:p>
        </p:txBody>
      </p:sp>
      <p:sp>
        <p:nvSpPr>
          <p:cNvPr id="3" name="Content Placeholder 2"/>
          <p:cNvSpPr>
            <a:spLocks noGrp="1"/>
          </p:cNvSpPr>
          <p:nvPr>
            <p:ph idx="1"/>
          </p:nvPr>
        </p:nvSpPr>
        <p:spPr>
          <a:xfrm>
            <a:off x="457200" y="1371600"/>
            <a:ext cx="8229600" cy="5257800"/>
          </a:xfrm>
        </p:spPr>
        <p:txBody>
          <a:bodyPr>
            <a:normAutofit/>
          </a:bodyPr>
          <a:lstStyle/>
          <a:p>
            <a:pPr algn="just"/>
            <a:r>
              <a:rPr lang="en-US" dirty="0" smtClean="0">
                <a:latin typeface="Times New Roman" pitchFamily="18" charset="0"/>
                <a:cs typeface="Times New Roman" pitchFamily="18" charset="0"/>
              </a:rPr>
              <a:t>Cultural </a:t>
            </a:r>
            <a:r>
              <a:rPr lang="en-US" dirty="0">
                <a:latin typeface="Times New Roman" pitchFamily="18" charset="0"/>
                <a:cs typeface="Times New Roman" pitchFamily="18" charset="0"/>
              </a:rPr>
              <a:t>identity is the (feeling of) identity of a group or culture, or of an individual as far as they are influenced by their belonging to a group or culture.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are modern questions of culture that are transferred into questions of identity. Historical culture also influences individual identity, and as with modern cultural identity, individuals may pick and choose aspects of cultural identity, while rejecting or disowning other associated ideas.</a:t>
            </a:r>
          </a:p>
        </p:txBody>
      </p:sp>
    </p:spTree>
    <p:extLst>
      <p:ext uri="{BB962C8B-B14F-4D97-AF65-F5344CB8AC3E}">
        <p14:creationId xmlns:p14="http://schemas.microsoft.com/office/powerpoint/2010/main" val="2792002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Ethnic </a:t>
            </a:r>
            <a:r>
              <a:rPr lang="en-US" b="1" dirty="0" smtClean="0">
                <a:latin typeface="Times New Roman" pitchFamily="18" charset="0"/>
                <a:cs typeface="Times New Roman" pitchFamily="18" charset="0"/>
              </a:rPr>
              <a:t>Identity</a:t>
            </a:r>
            <a:endParaRPr lang="en-US" b="1" dirty="0"/>
          </a:p>
        </p:txBody>
      </p:sp>
      <p:sp>
        <p:nvSpPr>
          <p:cNvPr id="3" name="Content Placeholder 2"/>
          <p:cNvSpPr>
            <a:spLocks noGrp="1"/>
          </p:cNvSpPr>
          <p:nvPr>
            <p:ph idx="1"/>
          </p:nvPr>
        </p:nvSpPr>
        <p:spPr>
          <a:xfrm>
            <a:off x="457200" y="1600200"/>
            <a:ext cx="8229600" cy="5105400"/>
          </a:xfrm>
        </p:spPr>
        <p:txBody>
          <a:bodyPr>
            <a:normAutofit/>
          </a:bodyPr>
          <a:lstStyle/>
          <a:p>
            <a:pPr algn="just"/>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ethnic identity is the identification with a certain ethnicity, usually on the basis of a presumed common </a:t>
            </a:r>
            <a:r>
              <a:rPr lang="en-US" dirty="0" smtClean="0">
                <a:latin typeface="Times New Roman" pitchFamily="18" charset="0"/>
                <a:cs typeface="Times New Roman" pitchFamily="18" charset="0"/>
              </a:rPr>
              <a:t>genealogy (family tree) </a:t>
            </a:r>
            <a:r>
              <a:rPr lang="en-US" dirty="0">
                <a:latin typeface="Times New Roman" pitchFamily="18" charset="0"/>
                <a:cs typeface="Times New Roman" pitchFamily="18" charset="0"/>
              </a:rPr>
              <a:t>or </a:t>
            </a:r>
            <a:r>
              <a:rPr lang="en-US" dirty="0" smtClean="0">
                <a:latin typeface="Times New Roman" pitchFamily="18" charset="0"/>
                <a:cs typeface="Times New Roman" pitchFamily="18" charset="0"/>
              </a:rPr>
              <a:t>heritage. </a:t>
            </a:r>
          </a:p>
          <a:p>
            <a:pPr algn="just"/>
            <a:r>
              <a:rPr lang="en-US" dirty="0" smtClean="0">
                <a:latin typeface="Times New Roman" pitchFamily="18" charset="0"/>
                <a:cs typeface="Times New Roman" pitchFamily="18" charset="0"/>
              </a:rPr>
              <a:t>Ethnic </a:t>
            </a:r>
            <a:r>
              <a:rPr lang="en-US" dirty="0">
                <a:latin typeface="Times New Roman" pitchFamily="18" charset="0"/>
                <a:cs typeface="Times New Roman" pitchFamily="18" charset="0"/>
              </a:rPr>
              <a:t>groups are also often united by common cultural, behavioral, linguistic, </a:t>
            </a:r>
            <a:r>
              <a:rPr lang="en-US" dirty="0" smtClean="0">
                <a:latin typeface="Times New Roman" pitchFamily="18" charset="0"/>
                <a:cs typeface="Times New Roman" pitchFamily="18" charset="0"/>
              </a:rPr>
              <a:t>traditional, </a:t>
            </a:r>
            <a:r>
              <a:rPr lang="en-US" dirty="0">
                <a:latin typeface="Times New Roman" pitchFamily="18" charset="0"/>
                <a:cs typeface="Times New Roman" pitchFamily="18" charset="0"/>
              </a:rPr>
              <a:t>or religious traits.</a:t>
            </a:r>
          </a:p>
        </p:txBody>
      </p:sp>
    </p:spTree>
    <p:extLst>
      <p:ext uri="{BB962C8B-B14F-4D97-AF65-F5344CB8AC3E}">
        <p14:creationId xmlns:p14="http://schemas.microsoft.com/office/powerpoint/2010/main" val="59436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1123</TotalTime>
  <Words>1135</Words>
  <Application>Microsoft Office PowerPoint</Application>
  <PresentationFormat>On-screen Show (4:3)</PresentationFormat>
  <Paragraphs>95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Identity, Culture and Social Harmony</vt:lpstr>
      <vt:lpstr>Culture </vt:lpstr>
      <vt:lpstr>Culture </vt:lpstr>
      <vt:lpstr>Identity Formation</vt:lpstr>
      <vt:lpstr>Identity Formation</vt:lpstr>
      <vt:lpstr>Self-concept</vt:lpstr>
      <vt:lpstr>Self-concept (Cont…)</vt:lpstr>
      <vt:lpstr>Cultural identity</vt:lpstr>
      <vt:lpstr>Ethnic Identity</vt:lpstr>
      <vt:lpstr>National Identity</vt:lpstr>
      <vt:lpstr>Religious Identity</vt:lpstr>
      <vt:lpstr>Religious Identity</vt:lpstr>
      <vt:lpstr>Religious Identity (Cont…)</vt:lpstr>
      <vt:lpstr>Gender Identity</vt:lpstr>
      <vt:lpstr>Social Support</vt:lpstr>
      <vt:lpstr>Society</vt:lpstr>
      <vt:lpstr>Social Harmony</vt:lpstr>
      <vt:lpstr>Social Contract</vt:lpstr>
      <vt:lpstr>Social Structure</vt:lpstr>
      <vt:lpstr>Functions of Society</vt:lpstr>
      <vt:lpstr>Culture and society</vt:lpstr>
      <vt:lpstr>PowerPoint Presentation</vt:lpstr>
      <vt:lpstr>Elements of Culture</vt:lpstr>
      <vt:lpstr>PowerPoint Presentation</vt:lpstr>
      <vt:lpstr>PowerPoint Presentation</vt:lpstr>
      <vt:lpstr>PowerPoint Presentation</vt:lpstr>
      <vt:lpstr>PowerPoint Presentation</vt:lpstr>
      <vt:lpstr>Sources for further understanding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Culture and Social Harmony</dc:title>
  <dc:creator>Mehlah Jabeen</dc:creator>
  <cp:lastModifiedBy>Rehan</cp:lastModifiedBy>
  <cp:revision>214</cp:revision>
  <dcterms:created xsi:type="dcterms:W3CDTF">2006-08-16T00:00:00Z</dcterms:created>
  <dcterms:modified xsi:type="dcterms:W3CDTF">2020-04-14T05:56:23Z</dcterms:modified>
</cp:coreProperties>
</file>