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70" r:id="rId4"/>
    <p:sldId id="271" r:id="rId5"/>
    <p:sldId id="272" r:id="rId6"/>
    <p:sldId id="275" r:id="rId7"/>
    <p:sldId id="276" r:id="rId8"/>
    <p:sldId id="277" r:id="rId9"/>
    <p:sldId id="278" r:id="rId10"/>
    <p:sldId id="283" r:id="rId11"/>
    <p:sldId id="284" r:id="rId12"/>
    <p:sldId id="285" r:id="rId13"/>
    <p:sldId id="286" r:id="rId14"/>
    <p:sldId id="310" r:id="rId15"/>
    <p:sldId id="305" r:id="rId16"/>
    <p:sldId id="289" r:id="rId17"/>
    <p:sldId id="306" r:id="rId18"/>
    <p:sldId id="291" r:id="rId19"/>
    <p:sldId id="312" r:id="rId20"/>
    <p:sldId id="292" r:id="rId21"/>
    <p:sldId id="307" r:id="rId22"/>
    <p:sldId id="294" r:id="rId23"/>
    <p:sldId id="297" r:id="rId24"/>
    <p:sldId id="313" r:id="rId25"/>
    <p:sldId id="314" r:id="rId26"/>
    <p:sldId id="299" r:id="rId27"/>
    <p:sldId id="302" r:id="rId28"/>
  </p:sldIdLst>
  <p:sldSz cx="9144000" cy="6858000" type="screen4x3"/>
  <p:notesSz cx="6858000" cy="9144000"/>
  <p:custDataLst>
    <p:tags r:id="rId30"/>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18" autoAdjust="0"/>
    <p:restoredTop sz="95699" autoAdjust="0"/>
  </p:normalViewPr>
  <p:slideViewPr>
    <p:cSldViewPr>
      <p:cViewPr>
        <p:scale>
          <a:sx n="70" d="100"/>
          <a:sy n="70" d="100"/>
        </p:scale>
        <p:origin x="-157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71F885-C31C-4C67-8AFF-6E8FE39D0E56}" type="doc">
      <dgm:prSet loTypeId="urn:microsoft.com/office/officeart/2005/8/layout/gear1" loCatId="cycle" qsTypeId="urn:microsoft.com/office/officeart/2005/8/quickstyle/simple1" qsCatId="simple" csTypeId="urn:microsoft.com/office/officeart/2005/8/colors/accent1_2" csCatId="accent1" phldr="1"/>
      <dgm:spPr/>
    </dgm:pt>
    <dgm:pt modelId="{D8D3073B-F2CD-4BA1-A214-1A4812DB4FA2}">
      <dgm:prSet phldrT="[Text]"/>
      <dgm:spPr/>
      <dgm:t>
        <a:bodyPr/>
        <a:lstStyle/>
        <a:p>
          <a:r>
            <a:rPr lang="en-US" b="1" i="1" baseline="0" dirty="0" smtClean="0">
              <a:latin typeface="Georgia" pitchFamily="18" charset="0"/>
            </a:rPr>
            <a:t>3</a:t>
          </a:r>
          <a:endParaRPr lang="en-US" b="1" i="1" baseline="0" dirty="0">
            <a:latin typeface="Georgia" pitchFamily="18" charset="0"/>
          </a:endParaRPr>
        </a:p>
      </dgm:t>
    </dgm:pt>
    <dgm:pt modelId="{41F5C7E0-9CDD-4C8C-AA61-D3CBAA9D34EB}" type="parTrans" cxnId="{4741EBEB-A61D-4716-B6B8-57A7E0DE76EA}">
      <dgm:prSet/>
      <dgm:spPr/>
      <dgm:t>
        <a:bodyPr/>
        <a:lstStyle/>
        <a:p>
          <a:endParaRPr lang="en-US"/>
        </a:p>
      </dgm:t>
    </dgm:pt>
    <dgm:pt modelId="{0B830C48-5A5B-4371-B3E3-D68CD402BD0B}" type="sibTrans" cxnId="{4741EBEB-A61D-4716-B6B8-57A7E0DE76EA}">
      <dgm:prSet/>
      <dgm:spPr/>
      <dgm:t>
        <a:bodyPr/>
        <a:lstStyle/>
        <a:p>
          <a:endParaRPr lang="en-US"/>
        </a:p>
      </dgm:t>
    </dgm:pt>
    <dgm:pt modelId="{8A63799C-F0BC-4B13-A7B9-502D237A4655}" type="pres">
      <dgm:prSet presAssocID="{6E71F885-C31C-4C67-8AFF-6E8FE39D0E56}" presName="composite" presStyleCnt="0">
        <dgm:presLayoutVars>
          <dgm:chMax val="3"/>
          <dgm:animLvl val="lvl"/>
          <dgm:resizeHandles val="exact"/>
        </dgm:presLayoutVars>
      </dgm:prSet>
      <dgm:spPr/>
    </dgm:pt>
    <dgm:pt modelId="{DF01CBC0-51EB-46F8-9D2E-14C38D33356F}" type="pres">
      <dgm:prSet presAssocID="{D8D3073B-F2CD-4BA1-A214-1A4812DB4FA2}" presName="gear1" presStyleLbl="node1" presStyleIdx="0" presStyleCnt="1" custLinFactNeighborY="-18940">
        <dgm:presLayoutVars>
          <dgm:chMax val="1"/>
          <dgm:bulletEnabled val="1"/>
        </dgm:presLayoutVars>
      </dgm:prSet>
      <dgm:spPr/>
      <dgm:t>
        <a:bodyPr/>
        <a:lstStyle/>
        <a:p>
          <a:endParaRPr lang="en-US"/>
        </a:p>
      </dgm:t>
    </dgm:pt>
    <dgm:pt modelId="{415FCF01-BB73-4C2A-99A4-6EFFDAFC9BF8}" type="pres">
      <dgm:prSet presAssocID="{D8D3073B-F2CD-4BA1-A214-1A4812DB4FA2}" presName="gear1srcNode" presStyleLbl="node1" presStyleIdx="0" presStyleCnt="1"/>
      <dgm:spPr/>
      <dgm:t>
        <a:bodyPr/>
        <a:lstStyle/>
        <a:p>
          <a:endParaRPr lang="en-US"/>
        </a:p>
      </dgm:t>
    </dgm:pt>
    <dgm:pt modelId="{4AB43539-8104-40B7-8245-03196188B927}" type="pres">
      <dgm:prSet presAssocID="{D8D3073B-F2CD-4BA1-A214-1A4812DB4FA2}" presName="gear1dstNode" presStyleLbl="node1" presStyleIdx="0" presStyleCnt="1"/>
      <dgm:spPr/>
      <dgm:t>
        <a:bodyPr/>
        <a:lstStyle/>
        <a:p>
          <a:endParaRPr lang="en-US"/>
        </a:p>
      </dgm:t>
    </dgm:pt>
    <dgm:pt modelId="{B0621406-A1F0-4D6F-83A6-AAD3717CCC1B}" type="pres">
      <dgm:prSet presAssocID="{0B830C48-5A5B-4371-B3E3-D68CD402BD0B}" presName="connector1" presStyleLbl="sibTrans2D1" presStyleIdx="0" presStyleCnt="1"/>
      <dgm:spPr/>
      <dgm:t>
        <a:bodyPr/>
        <a:lstStyle/>
        <a:p>
          <a:endParaRPr lang="en-US"/>
        </a:p>
      </dgm:t>
    </dgm:pt>
  </dgm:ptLst>
  <dgm:cxnLst>
    <dgm:cxn modelId="{AB9D1959-E97E-4A58-B4B0-6468C9B03BEC}" type="presOf" srcId="{D8D3073B-F2CD-4BA1-A214-1A4812DB4FA2}" destId="{DF01CBC0-51EB-46F8-9D2E-14C38D33356F}" srcOrd="0" destOrd="0" presId="urn:microsoft.com/office/officeart/2005/8/layout/gear1"/>
    <dgm:cxn modelId="{C0250542-F982-47F5-B982-03638DB08194}" type="presOf" srcId="{0B830C48-5A5B-4371-B3E3-D68CD402BD0B}" destId="{B0621406-A1F0-4D6F-83A6-AAD3717CCC1B}" srcOrd="0" destOrd="0" presId="urn:microsoft.com/office/officeart/2005/8/layout/gear1"/>
    <dgm:cxn modelId="{AA48BAEF-C792-4D29-8179-14158F2B622E}" type="presOf" srcId="{D8D3073B-F2CD-4BA1-A214-1A4812DB4FA2}" destId="{415FCF01-BB73-4C2A-99A4-6EFFDAFC9BF8}" srcOrd="1" destOrd="0" presId="urn:microsoft.com/office/officeart/2005/8/layout/gear1"/>
    <dgm:cxn modelId="{4741EBEB-A61D-4716-B6B8-57A7E0DE76EA}" srcId="{6E71F885-C31C-4C67-8AFF-6E8FE39D0E56}" destId="{D8D3073B-F2CD-4BA1-A214-1A4812DB4FA2}" srcOrd="0" destOrd="0" parTransId="{41F5C7E0-9CDD-4C8C-AA61-D3CBAA9D34EB}" sibTransId="{0B830C48-5A5B-4371-B3E3-D68CD402BD0B}"/>
    <dgm:cxn modelId="{3A57C94F-1749-4340-A3A2-B2A1F9E39ED5}" type="presOf" srcId="{6E71F885-C31C-4C67-8AFF-6E8FE39D0E56}" destId="{8A63799C-F0BC-4B13-A7B9-502D237A4655}" srcOrd="0" destOrd="0" presId="urn:microsoft.com/office/officeart/2005/8/layout/gear1"/>
    <dgm:cxn modelId="{91C46FDA-43B2-4838-9A48-6976F8D80841}" type="presOf" srcId="{D8D3073B-F2CD-4BA1-A214-1A4812DB4FA2}" destId="{4AB43539-8104-40B7-8245-03196188B927}" srcOrd="2" destOrd="0" presId="urn:microsoft.com/office/officeart/2005/8/layout/gear1"/>
    <dgm:cxn modelId="{812C59E0-6278-497C-98C4-08244FF69542}" type="presParOf" srcId="{8A63799C-F0BC-4B13-A7B9-502D237A4655}" destId="{DF01CBC0-51EB-46F8-9D2E-14C38D33356F}" srcOrd="0" destOrd="0" presId="urn:microsoft.com/office/officeart/2005/8/layout/gear1"/>
    <dgm:cxn modelId="{35495CC2-F91B-4A95-81A3-5422BCBFCE5E}" type="presParOf" srcId="{8A63799C-F0BC-4B13-A7B9-502D237A4655}" destId="{415FCF01-BB73-4C2A-99A4-6EFFDAFC9BF8}" srcOrd="1" destOrd="0" presId="urn:microsoft.com/office/officeart/2005/8/layout/gear1"/>
    <dgm:cxn modelId="{3DDD4450-40BC-4D0D-89BA-6D5BB6CF2602}" type="presParOf" srcId="{8A63799C-F0BC-4B13-A7B9-502D237A4655}" destId="{4AB43539-8104-40B7-8245-03196188B927}" srcOrd="2" destOrd="0" presId="urn:microsoft.com/office/officeart/2005/8/layout/gear1"/>
    <dgm:cxn modelId="{6DE2AD27-7123-4817-8C2C-CA81E62DC09B}" type="presParOf" srcId="{8A63799C-F0BC-4B13-A7B9-502D237A4655}" destId="{B0621406-A1F0-4D6F-83A6-AAD3717CCC1B}" srcOrd="3"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F01CBC0-51EB-46F8-9D2E-14C38D33356F}">
      <dsp:nvSpPr>
        <dsp:cNvPr id="0" name=""/>
        <dsp:cNvSpPr/>
      </dsp:nvSpPr>
      <dsp:spPr>
        <a:xfrm>
          <a:off x="457200" y="177795"/>
          <a:ext cx="670560" cy="670560"/>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i="1" kern="1200" baseline="0" dirty="0" smtClean="0">
              <a:latin typeface="Georgia" pitchFamily="18" charset="0"/>
            </a:rPr>
            <a:t>3</a:t>
          </a:r>
          <a:endParaRPr lang="en-US" sz="2200" b="1" i="1" kern="1200" baseline="0" dirty="0">
            <a:latin typeface="Georgia" pitchFamily="18" charset="0"/>
          </a:endParaRPr>
        </a:p>
      </dsp:txBody>
      <dsp:txXfrm>
        <a:off x="457200" y="177795"/>
        <a:ext cx="670560" cy="670560"/>
      </dsp:txXfrm>
    </dsp:sp>
    <dsp:sp modelId="{B0621406-A1F0-4D6F-83A6-AAD3717CCC1B}">
      <dsp:nvSpPr>
        <dsp:cNvPr id="0" name=""/>
        <dsp:cNvSpPr/>
      </dsp:nvSpPr>
      <dsp:spPr>
        <a:xfrm>
          <a:off x="438747" y="217130"/>
          <a:ext cx="824788" cy="824788"/>
        </a:xfrm>
        <a:prstGeom prst="circularArrow">
          <a:avLst>
            <a:gd name="adj1" fmla="val 4878"/>
            <a:gd name="adj2" fmla="val 312630"/>
            <a:gd name="adj3" fmla="val 2721675"/>
            <a:gd name="adj4" fmla="val 15931669"/>
            <a:gd name="adj5" fmla="val 569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2900710C-915F-4BB0-B023-DB1AFF7665F9}" type="datetimeFigureOut">
              <a:rPr lang="en-US"/>
              <a:pPr>
                <a:defRPr/>
              </a:pPr>
              <a:t>12/10/2019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38728505-BBE6-408D-A64B-7DE58CD9365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0A89782-D304-40E6-84BA-766856A7356F}" type="slidenum">
              <a:rPr lang="en-US" smtClean="0">
                <a:latin typeface="Arial" pitchFamily="34" charset="0"/>
              </a:rPr>
              <a:pPr/>
              <a:t>1</a:t>
            </a:fld>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CD996E5-272C-4AD3-A1DE-5F39D9346F1F}" type="slidenum">
              <a:rPr lang="en-US" smtClean="0">
                <a:latin typeface="Arial" pitchFamily="34" charset="0"/>
              </a:rPr>
              <a:pPr/>
              <a:t>10</a:t>
            </a:fld>
            <a:endParaRPr lang="en-US" smtClean="0">
              <a:latin typeface="Arial" pitchFamily="34" charset="0"/>
            </a:endParaRPr>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2"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latin typeface="Georgia" pitchFamily="18" charset="0"/>
              </a:rPr>
              <a:t>Countries that suffer the most from major calamities are among the poorest in the world. Many have neither the capital nor the technical ability to minimize the effects of natural phenomena; they are at the mercy of nature.</a:t>
            </a:r>
          </a:p>
          <a:p>
            <a:r>
              <a:rPr lang="en-US" dirty="0" smtClean="0">
                <a:latin typeface="Georgia" pitchFamily="18" charset="0"/>
              </a:rPr>
              <a:t>As countries prosper, natural barriers are overcome. Tunnels and canals are dug and bridges and dams are built in an effort to control or to adapt to climate, topography, and the recurring extremes of nature. As the global rush toward industrialization and economic growth accelerates, environmental issues become more apparent. Disruption of ecosystems, relocation of people, inadequate hazardous waste management, and industrial pollution are problems that must be addressed by the industrialized world and those seeking economic development.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525C635-36D1-46A4-ABA5-92659FA2241A}" type="slidenum">
              <a:rPr lang="en-US" smtClean="0">
                <a:latin typeface="Arial" pitchFamily="34" charset="0"/>
              </a:rPr>
              <a:pPr/>
              <a:t>11</a:t>
            </a:fld>
            <a:endParaRPr lang="en-US" smtClean="0">
              <a:latin typeface="Arial" pitchFamily="34" charset="0"/>
            </a:endParaRPr>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9636" name="Rectangle 3"/>
          <p:cNvSpPr>
            <a:spLocks noGrp="1" noChangeArrowheads="1"/>
          </p:cNvSpPr>
          <p:nvPr>
            <p:ph type="body" idx="1"/>
          </p:nvPr>
        </p:nvSpPr>
        <p:spPr bwMode="auto">
          <a:xfrm>
            <a:off x="685800" y="4343400"/>
            <a:ext cx="5638800" cy="4114800"/>
          </a:xfrm>
          <a:noFill/>
        </p:spPr>
        <p:txBody>
          <a:bodyPr wrap="square" numCol="1" anchor="t" anchorCtr="0" compatLnSpc="1">
            <a:prstTxWarp prst="textNoShape">
              <a:avLst/>
            </a:prstTxWarp>
          </a:bodyPr>
          <a:lstStyle/>
          <a:p>
            <a:r>
              <a:rPr lang="en-US" dirty="0" smtClean="0">
                <a:latin typeface="Georgia" pitchFamily="18" charset="0"/>
              </a:rPr>
              <a:t> Environmental protection is not an optional extra – it is an essential part of the complex process of doing business. </a:t>
            </a:r>
          </a:p>
          <a:p>
            <a:r>
              <a:rPr lang="en-US" dirty="0" smtClean="0">
                <a:latin typeface="Georgia" pitchFamily="18" charset="0"/>
              </a:rPr>
              <a:t>A strong motivator is the realization that pollution is on the verge of getting completely out of control. China has 16 of the world’s 20 most polluted cities. The very process of controlling industrial wastes leads to another and perhaps equally critical issue: the disposal of hazardous waste, a by-product of pollution controls. The issue that concerns all is whether economic development and protection for the environment can coexist. </a:t>
            </a:r>
            <a:r>
              <a:rPr lang="en-US" i="1" dirty="0" smtClean="0">
                <a:latin typeface="Georgia" pitchFamily="18" charset="0"/>
              </a:rPr>
              <a:t>Sustainable development,</a:t>
            </a:r>
            <a:r>
              <a:rPr lang="en-US" dirty="0" smtClean="0">
                <a:latin typeface="Georgia" pitchFamily="18" charset="0"/>
              </a:rPr>
              <a:t> a joint approach among those (governments, businesses, environmentalists, and others) who seek economic growth with “wise resource management, equitable distribution of benefits and reduction of negative efforts on people and the environment from the process of economic growth,” is the concept that guides many governments and multinational companies today. Sustainable development is not about the environment or the economy or society. It is about striking a lasting balance between all of these.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1D61154-C916-42A5-B68C-051B09C22850}" type="slidenum">
              <a:rPr lang="en-US" smtClean="0">
                <a:latin typeface="Arial" pitchFamily="34" charset="0"/>
              </a:rPr>
              <a:pPr/>
              <a:t>12</a:t>
            </a:fld>
            <a:endParaRPr lang="en-US" smtClean="0">
              <a:latin typeface="Arial" pitchFamily="34" charset="0"/>
            </a:endParaRPr>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684"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latin typeface="Georgia" pitchFamily="18" charset="0"/>
              </a:rPr>
              <a:t>The availability of minerals and the ability to generate energy are the foundations of modern technology. The locations of Earth’s resources, as well as the available sources of energy, are geographic accidents. The world’s nations are not equally endowed, and no nation’s demand for a particular mineral or energy source necessarily coincides with domestic supply. In much of the underdeveloped world, human labor provides the preponderance of energy. The principal supplements to human energy are animals, wood, fossil fuel, nuclear power, and, to a lesser and more experimental extent, the ocean’s tides, geothermal power, and the sun. Of all the energy sources, oil and gas contribute over 60 percent of world energy consumption.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5393076-6916-4DD1-91F9-5E849024257C}" type="slidenum">
              <a:rPr lang="en-US" smtClean="0">
                <a:latin typeface="Arial" pitchFamily="34" charset="0"/>
              </a:rPr>
              <a:pPr/>
              <a:t>13</a:t>
            </a:fld>
            <a:endParaRPr lang="en-US" smtClean="0">
              <a:latin typeface="Arial" pitchFamily="34" charset="0"/>
            </a:endParaRPr>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8"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latin typeface="Georgia" pitchFamily="18" charset="0"/>
              </a:rPr>
              <a:t>Many countries that were self-sufficient during much of their early economic growth have become net importers of petroleum during the past several decades and continue to become increasingly dependent on foreign sources. A spectacular example is the United States, which was almost completely self-sufficient until 1942, became a major importer by 1950, and between 1973 and 2000 increased its dependency from 36 percent to over 66 percent of its annual requirements. If present rates of consumption continue, predictions are that by the mid-</a:t>
            </a:r>
            <a:r>
              <a:rPr lang="en-US" dirty="0" err="1" smtClean="0">
                <a:latin typeface="Georgia" pitchFamily="18" charset="0"/>
              </a:rPr>
              <a:t>2000s</a:t>
            </a:r>
            <a:r>
              <a:rPr lang="en-US" dirty="0" smtClean="0">
                <a:latin typeface="Georgia" pitchFamily="18" charset="0"/>
              </a:rPr>
              <a:t> the United States will be importing more than 70 percent of its needs, that is, more than 17 million barrels of oil each day. </a:t>
            </a:r>
            <a:br>
              <a:rPr lang="en-US" dirty="0" smtClean="0">
                <a:latin typeface="Georgia" pitchFamily="18" charset="0"/>
              </a:rPr>
            </a:br>
            <a:r>
              <a:rPr lang="en-US" dirty="0" smtClean="0">
                <a:latin typeface="Georgia" pitchFamily="18" charset="0"/>
              </a:rPr>
              <a:t>The location, quality, and availability of resources will affect the pattern of world economic development and trade well into the 21st century. In addition to the raw materials of industrialization, an economically feasible energy supply must be available to transform resources into usable products. As the global demand for resources intensifies and prices rise, resources will continue to increase in importance among the uncontrollable elements of the international marketer’s decisions.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latin typeface="Georgia" pitchFamily="18" charset="0"/>
              </a:rPr>
              <a:t>Exhibit 3.4 compares North American domestic energy consumption with other world regions. It is interesting to note that although North America is currently a major consumer of energy, industrializing Asia and the three industrialized areas do not lag far behind. In fact, China has become the world’s second-largest oil importer after the United States and demand continues to grow rapidly</a:t>
            </a:r>
            <a:r>
              <a:rPr lang="en-US" smtClean="0"/>
              <a:t>. </a:t>
            </a:r>
          </a:p>
          <a:p>
            <a:endParaRPr lang="en-US" smtClean="0"/>
          </a:p>
        </p:txBody>
      </p:sp>
      <p:sp>
        <p:nvSpPr>
          <p:cNvPr id="737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08CA123-E775-47E6-B975-5653D213CCAF}" type="slidenum">
              <a:rPr lang="en-US" smtClean="0">
                <a:latin typeface="Arial" pitchFamily="34" charset="0"/>
              </a:rPr>
              <a:pPr/>
              <a:t>14</a:t>
            </a:fld>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latin typeface="Georgia" pitchFamily="18" charset="0"/>
              </a:rPr>
              <a:t>The pie chart in Exhibit 3.4 shows energy consumed by the world regions, measured in quadrillion BTUs in 2001. Total world consumption was 381.8 quadrillion BTUs. The largest portion of the hydro/other category is hydroelectric  energy. Fuels such as wood, peat, animal waste, wind, solar, and geothermal account for less than 1.0 quadrillion BTUs in the other portion of the </a:t>
            </a:r>
            <a:r>
              <a:rPr lang="en-US" i="1" smtClean="0">
                <a:latin typeface="Georgia" pitchFamily="18" charset="0"/>
              </a:rPr>
              <a:t>hydro/other </a:t>
            </a:r>
            <a:r>
              <a:rPr lang="en-US" smtClean="0">
                <a:latin typeface="Georgia" pitchFamily="18" charset="0"/>
              </a:rPr>
              <a:t>category.</a:t>
            </a:r>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307B34E-A142-4B88-8A1B-05D68D8ED9F0}" type="slidenum">
              <a:rPr lang="en-US" smtClean="0">
                <a:latin typeface="Arial" pitchFamily="34" charset="0"/>
              </a:rPr>
              <a:pPr/>
              <a:t>15</a:t>
            </a:fld>
            <a:endParaRPr 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5D3EB1C-4D1B-44DB-BB8D-A0BFF2FFAD28}" type="slidenum">
              <a:rPr lang="en-US" smtClean="0">
                <a:latin typeface="Arial" pitchFamily="34" charset="0"/>
              </a:rPr>
              <a:pPr/>
              <a:t>16</a:t>
            </a:fld>
            <a:endParaRPr lang="en-US" smtClean="0">
              <a:latin typeface="Arial" pitchFamily="34" charset="0"/>
            </a:endParaRPr>
          </a:p>
        </p:txBody>
      </p:sp>
      <p:sp>
        <p:nvSpPr>
          <p:cNvPr id="757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578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latin typeface="Georgia" pitchFamily="18" charset="0"/>
              </a:rPr>
              <a:t>Current population, rural/urban population shifts, rates of growth, age levels, and population control help determine today’s demand for various categories of goods. Although not the only determinant, the existence of sheer numbers of people is significant in appraising potential consumer markets. Changes in the composition and distribution of population among the world’s countries will profoundly affect future demand. Faced with the ominous consequences of the population explosion, it would seem logical for countries to take appropriate steps to reduce growth to manageable rates, but procreation is one of the most culturally sensitive uncontrollable factors. Economics, self-esteem, religion, politics, and education all play a critical role in attitudes about family size. Perhaps the most important deterrent to population control is cultural attitudes about the importance of large families. In many cultures, the prestige of a man, whether alive or dead, depends on the number of his progeny, and a family’s only wealth is its children.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latin typeface="Georgia" pitchFamily="18" charset="0"/>
              </a:rPr>
              <a:t>Exhibit 3.5 shows that 84 percent of the population will be concentrated in less-developed regions by 2025 and, if growth rates continue, 86 percent by 2050. The International Labor Organization estimates that 1.2 billion jobs must be created worldwide by 2025 to accommodate these new entrants. Further, most of the new jobs will need to be created in urban areas where most of the population will reside. Recent estimates place world population at more than 6.7 billion people, and this is expected to grow to about 9 billion by 2050. All scenarios for population  growth agree that almost all of the projected increase for 2050 will occur in less-developed regions. More-developed regions comprise all regions of Europe and Northern America, Australia–New Zealand, and Japan. Less-developed regions comprise all regions of Africa, Asia (excluding Japan), and Latin America and the regions of Melanesia, Micronesia, and Polynesia. It is no surprise that life expectancy at birth increases by more than 25 years from North America to Africa. </a:t>
            </a:r>
          </a:p>
        </p:txBody>
      </p:sp>
      <p:sp>
        <p:nvSpPr>
          <p:cNvPr id="768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13D0A0-899B-4A2D-AA0E-D2EF11F6F465}" type="slidenum">
              <a:rPr lang="en-US" smtClean="0">
                <a:latin typeface="Arial" pitchFamily="34" charset="0"/>
              </a:rPr>
              <a:pPr/>
              <a:t>17</a:t>
            </a:fld>
            <a:endParaRPr lang="en-US"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DD6B432-6916-474C-A6DF-319B97C08355}" type="slidenum">
              <a:rPr lang="en-US" smtClean="0">
                <a:latin typeface="Arial" pitchFamily="34" charset="0"/>
              </a:rPr>
              <a:pPr/>
              <a:t>18</a:t>
            </a:fld>
            <a:endParaRPr lang="en-US" smtClean="0">
              <a:latin typeface="Arial" pitchFamily="34" charset="0"/>
            </a:endParaRPr>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7828"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latin typeface="Georgia" pitchFamily="18" charset="0"/>
              </a:rPr>
              <a:t>Procreation is one of the most culturally sensitive uncontrollable factors. Perhaps the most important deterrent to population control is cultural attitudes about the importance of large families. Family planning and all that it entails is by far the most universal means governments use to control birthrates, but some economists believe that a decline in the fertility rate is a function of economic prosperity and will come only with economic development. </a:t>
            </a:r>
          </a:p>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D1F4C94-4CD6-4065-B294-A33A4607166D}" type="slidenum">
              <a:rPr lang="en-US" smtClean="0">
                <a:latin typeface="Arial" pitchFamily="34" charset="0"/>
              </a:rPr>
              <a:pPr/>
              <a:t>19</a:t>
            </a:fld>
            <a:endParaRPr lang="en-US" smtClean="0">
              <a:latin typeface="Arial" pitchFamily="34" charset="0"/>
            </a:endParaRPr>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8852"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latin typeface="Georgia" pitchFamily="18" charset="0"/>
              </a:rPr>
              <a:t>Migration from rural to urban areas is largely a result of a desire for greater access to sources of education, health care, and improved job opportunities. In the early 1800s, less than 3.5 percent of the world’s people were living in cities of 20,000 or more and less than two percent in cities of 100,000 or more; today more than 40 percent of the world’s people are urbanites, and the trend is accelerating. Once in the city, perhaps three out of four migrants achieve some economic gains. By 2030, estimates indicate that more than 61 percent of the world’s population will live in urban areas (up from 49 percent in 2005 with similar changes across all regions), and at least 27 cities will have populations of 10 million or more, 23 of which will be in the less-developed regions.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2800" dirty="0" smtClean="0">
                <a:latin typeface="Georgia" pitchFamily="18" charset="0"/>
              </a:rPr>
              <a:t>To understand a society’s actions and its points of view, you need to appreciate: </a:t>
            </a:r>
            <a:r>
              <a:rPr lang="en-US" sz="2600" dirty="0" smtClean="0">
                <a:latin typeface="Georgia" pitchFamily="18" charset="0"/>
              </a:rPr>
              <a:t>The influence of historical events and the geographical uniqueness to which a culture has had to adapt. </a:t>
            </a:r>
            <a:r>
              <a:rPr lang="en-US" sz="2800" dirty="0" smtClean="0">
                <a:latin typeface="Georgia" pitchFamily="18" charset="0"/>
              </a:rPr>
              <a:t>Culture can be defined as society's accepted basis for responding to external and internal events. To interpret a culture’s behavior and attitudes, a marketer must have some idea of a country’s history and geography.</a:t>
            </a:r>
          </a:p>
        </p:txBody>
      </p:sp>
      <p:sp>
        <p:nvSpPr>
          <p:cNvPr id="52228"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latin typeface="Arial" pitchFamily="34" charset="0"/>
              </a:rPr>
              <a:t>Opening Side</a:t>
            </a:r>
          </a:p>
        </p:txBody>
      </p:sp>
      <p:sp>
        <p:nvSpPr>
          <p:cNvPr id="52229"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F939CCC-3F4D-4C35-917A-4B5D66D0A6B5}" type="slidenum">
              <a:rPr lang="en-US" smtClean="0">
                <a:latin typeface="Arial" pitchFamily="34" charset="0"/>
              </a:rPr>
              <a:pPr/>
              <a:t>2</a:t>
            </a:fld>
            <a:endParaRPr lang="en-U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078F6DC-A706-46F7-85DC-9019FCDE60AC}" type="slidenum">
              <a:rPr lang="en-US" smtClean="0">
                <a:latin typeface="Arial" pitchFamily="34" charset="0"/>
              </a:rPr>
              <a:pPr/>
              <a:t>20</a:t>
            </a:fld>
            <a:endParaRPr lang="en-US" smtClean="0">
              <a:latin typeface="Arial" pitchFamily="34" charset="0"/>
            </a:endParaRPr>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9876"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latin typeface="Georgia" pitchFamily="18" charset="0"/>
              </a:rPr>
              <a:t>While the developing world faces a rapidly growing population, the industrialized world’s population is in decline and rapidly aging. Birthrates in western Europe and Japan have been decreasing since the early or mid-1960s; more women are choosing careers instead of children, and many working couples are electing to remain childless. As a result of these and other contemporary factors, population growth in many countries has dropped below the rate necessary to maintain present levels. Just to keep the population from falling, a nation needs a fertility rate of about 2.1 children per woman. Not one major country has sufficient internal population growth to maintain itself, and this trend is expected to continue for the next 50 years.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latin typeface="Georgia" pitchFamily="18" charset="0"/>
              </a:rPr>
              <a:t>Exhibit 3.6 illustrates the disparity in aging that is typical among lesser-developed countries (Kenya), developing countries (Brazil), and an economically developed country (United Kingdom). Countries like Kenya, with a high proportion of young, face high education and healthcare costs, whereas countries like the United Kingdom, with top-heavy population pyramids, face high pension and healthcare costs for the elderly with fewer wage earners to bear the burden. </a:t>
            </a:r>
          </a:p>
        </p:txBody>
      </p:sp>
      <p:sp>
        <p:nvSpPr>
          <p:cNvPr id="809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BF4D33B-76AF-47B5-81D0-267BBF726A1D}" type="slidenum">
              <a:rPr lang="en-US" smtClean="0">
                <a:latin typeface="Arial" pitchFamily="34" charset="0"/>
              </a:rPr>
              <a:pPr/>
              <a:t>21</a:t>
            </a:fld>
            <a:endParaRPr lang="en-US"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DB83FFF-7417-4EA6-A1C4-BAA19FD0C019}" type="slidenum">
              <a:rPr lang="en-US" smtClean="0">
                <a:latin typeface="Arial" pitchFamily="34" charset="0"/>
              </a:rPr>
              <a:pPr/>
              <a:t>22</a:t>
            </a:fld>
            <a:endParaRPr lang="en-US" smtClean="0">
              <a:latin typeface="Arial" pitchFamily="34" charset="0"/>
            </a:endParaRPr>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24"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latin typeface="Georgia" pitchFamily="18" charset="0"/>
              </a:rPr>
              <a:t>For most countries, mass immigration is not well received by the resident population. However, a recent report from the United Nations makes the strongest argument for change in immigration as a viable solution. The free flow of immigration will help to ameliorate the dual problems of explosive population expansion in less-developed countries and worker shortage in industrialized regions. To keep the worker/retiree ratio from falling, Europe will need 1.4 billion immigrants over the next 50 years, while Japan and the United States[ will need 600 million immigrants between now and 2050. Immigration will not help to ameliorate the problem if political and cultural opposition to immigration cannot be overcome.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8304A53-5E03-4026-969F-8EE611B33A59}" type="slidenum">
              <a:rPr lang="en-US" smtClean="0">
                <a:latin typeface="Arial" pitchFamily="34" charset="0"/>
              </a:rPr>
              <a:pPr/>
              <a:t>23</a:t>
            </a:fld>
            <a:endParaRPr lang="en-US" smtClean="0">
              <a:latin typeface="Arial" pitchFamily="34" charset="0"/>
            </a:endParaRPr>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8"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latin typeface="Georgia" pitchFamily="18" charset="0"/>
              </a:rPr>
              <a:t>Early trade routes were overland; later came sea routes, air routes, and, finally, some might say, the Internet to connect countries. Trade routes bind the world together, minimizing distance, natural barriers, lack of resources, and the fundamental differences between peoples and economies. As long as one group of people in the world wants something that another group somewhere else has and there is a means of travel between the two, there is trade. Finally, trade routes represent the attempts of countries to overcome economic and social imbalances created in part by the influence of geography.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latin typeface="Georgia" pitchFamily="18" charset="0"/>
              </a:rPr>
              <a:t>An underpinning of all commerce is effective communications—knowledge of where goods and services exist and where they are needed and the ability to communicate instantaneously across vast distances. Continuous improvements in electronic communications have facilitated the expansion of trade,  First came the telegraph, then the telephone, television, satellites, the computer, and the Internet. Each new communications technology has spawned new business models; some existing businesses have reinvented their practices to adapt to the new technology, while other businesses have failed to respond and thus ceased to exist. The Internet revolution will be no different; it too affects human conditions, economic growth, and the manner in which commerce operates.</a:t>
            </a:r>
            <a:r>
              <a:rPr lang="en-US" smtClean="0"/>
              <a:t> </a:t>
            </a:r>
          </a:p>
        </p:txBody>
      </p:sp>
      <p:sp>
        <p:nvSpPr>
          <p:cNvPr id="839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FCF5F07-B891-4911-8985-77178400C325}" type="slidenum">
              <a:rPr lang="en-US" smtClean="0">
                <a:latin typeface="Arial" pitchFamily="34" charset="0"/>
              </a:rPr>
              <a:pPr/>
              <a:t>24</a:t>
            </a:fld>
            <a:endParaRPr lang="en-US"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26CA079-8C2B-41A7-B0F4-535DC19DA58A}" type="slidenum">
              <a:rPr lang="en-US" smtClean="0">
                <a:latin typeface="Arial" pitchFamily="34" charset="0"/>
              </a:rPr>
              <a:pPr/>
              <a:t>26</a:t>
            </a:fld>
            <a:endParaRPr lang="en-US" smtClean="0">
              <a:latin typeface="Arial" pitchFamily="34" charset="0"/>
            </a:endParaRPr>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4996"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latin typeface="Georgia" pitchFamily="18" charset="0"/>
              </a:rPr>
              <a:t>Let’s summarize what we learned in Chapter 3. First, a prospective international marketer should be reasonably familiar with the world, its climate, and topographic differences. Otherwise, the important marketing characteristics of geography could be completely overlooked when marketing in another country. The need for geographical and historical knowledge goes deeper than being able to locate continents and their countries. Geographic hurdles must be recognized as having a direct effect on marketing and the related activities of communications and distribution. Indirect effects from the geographical ramifications of a society and culture may be ultimately reflected in marketing activities.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4DB6DAF-9816-474A-9B42-9951EAE4FE4A}" type="slidenum">
              <a:rPr lang="en-US" smtClean="0">
                <a:latin typeface="Arial" pitchFamily="34" charset="0"/>
              </a:rPr>
              <a:pPr/>
              <a:t>27</a:t>
            </a:fld>
            <a:endParaRPr lang="en-US" smtClean="0">
              <a:latin typeface="Arial" pitchFamily="34" charset="0"/>
            </a:endParaRPr>
          </a:p>
        </p:txBody>
      </p:sp>
      <p:sp>
        <p:nvSpPr>
          <p:cNvPr id="860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602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latin typeface="Georgia" pitchFamily="18" charset="0"/>
              </a:rPr>
              <a:t>Without a historical understanding of a culture, the attitudes within the marketplace may not be fully understood.</a:t>
            </a:r>
          </a:p>
          <a:p>
            <a:r>
              <a:rPr lang="en-US" dirty="0" smtClean="0">
                <a:latin typeface="Georgia" pitchFamily="18" charset="0"/>
              </a:rPr>
              <a:t>Many of the peculiarities of a country (i.e., peculiar to the foreigner) would be better understood and anticipated if its history and geography were studied more closely. And finally, the study of history and geography is needed to provide the marketer with an understanding of why a country has developed as it has rather than as a guide for adapting marketing plans. History and geography are two of the environments of foreign marketing that should be thoroughly understood and that must be included in foreign marketing plans to a degree </a:t>
            </a:r>
            <a:r>
              <a:rPr lang="en-US" dirty="0" smtClean="0">
                <a:latin typeface="Georgia" pitchFamily="18" charset="0"/>
              </a:rPr>
              <a:t>proportionate </a:t>
            </a:r>
            <a:r>
              <a:rPr lang="en-US" dirty="0" smtClean="0">
                <a:latin typeface="Georgia" pitchFamily="18" charset="0"/>
              </a:rPr>
              <a:t>with their influence on marketing effort.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EF462C6-A32A-401D-B966-86EE7B729B14}" type="slidenum">
              <a:rPr lang="en-US" smtClean="0">
                <a:latin typeface="Arial" pitchFamily="34" charset="0"/>
              </a:rPr>
              <a:pPr/>
              <a:t>3</a:t>
            </a:fld>
            <a:endParaRPr lang="en-US" smtClean="0">
              <a:latin typeface="Arial" pitchFamily="34" charset="0"/>
            </a:endParaRPr>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30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latin typeface="Georgia" pitchFamily="18" charset="0"/>
              </a:rPr>
              <a:t>History helps define a nation’s “mission,” how it perceives its neighbors, how it sees its place in the world, and how it sees itself. Insights into the history of a country are important for understanding attitudes about the role of government and business, the relations between managers and the managed, the sources of management authority, and attitudes toward foreign corporations. To understand, explain, and appreciate a people’s image of itself and the attitudes and unconscious fears that are reflected in its view of foreign cultures, it is necessary to study the culture as it is now as well as to understand the culture as it was—that is, a country’s history.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28E6791-CA94-4046-8A57-A6B0C9561A9D}" type="slidenum">
              <a:rPr lang="en-US" smtClean="0">
                <a:latin typeface="Arial" pitchFamily="34" charset="0"/>
              </a:rPr>
              <a:pPr/>
              <a:t>4</a:t>
            </a:fld>
            <a:endParaRPr lang="en-US" smtClean="0">
              <a:latin typeface="Arial" pitchFamily="34" charset="0"/>
            </a:endParaRPr>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4"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latin typeface="Georgia" pitchFamily="18" charset="0"/>
              </a:rPr>
              <a:t>Trade with Japan was a hot topic in the United States in both 1850s and the 1980s.  Likewise, unless you have a historical sense of the many changes that have buffeted Japan—seven centuries under the shogun feudal system, the isolation before the coming of Commodore Perry in 1853, the threat of domination by colonial powers, the rise of new social classes, Western influences, the humiliation of World War II, and involvement in the international community—you will have difficulty fully understanding its contemporary behavior. Historically, loyalty and service, a sense of responsibility, and respect for discipline, training, and artistry were stressed to maintain stability and order. Confucian philosophy, taught throughout Japan’s history, emphasizes the basic virtue of loyalty “of friend to friend, of wife to husband, of child to parent, of brother to brother, but, above all, of subject to “lord,” that is, to country. A fundamental premise of Japanese ideology reflects the importance of cooperation for the collective good. Japanese achieve consensus by agreeing that all will unite against outside pressures that threaten the collective good. A historical perspective gives the foreigner in Japan a basis on which to begin developing cultural sensitivity and a better understanding of contemporary Japanese behavior.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C08C276-7C6D-4B94-8B7A-1F63BABEB20A}" type="slidenum">
              <a:rPr lang="en-US" smtClean="0">
                <a:latin typeface="Arial" pitchFamily="34" charset="0"/>
              </a:rPr>
              <a:pPr/>
              <a:t>5</a:t>
            </a:fld>
            <a:endParaRPr lang="en-US" smtClean="0">
              <a:latin typeface="Arial" pitchFamily="34" charset="0"/>
            </a:endParaRPr>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8"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latin typeface="Georgia" pitchFamily="18" charset="0"/>
              </a:rPr>
              <a:t>History is important in understanding why a country behaves as it does, but history from whose viewpoint? Historical events always are viewed from one’s own biases and self reference criteria (SRC), and thus what is recorded by one historian may not be what another records, especially if the historians are from different cultures. Historians traditionally try to be objective, but few can help filtering events through their own cultural biases. A crucial element in understanding any nation’s business and political culture is the subjective perception of its history.  Citizens of the United States feel they have been good neighbors to Mexico. They see the Monroe Doctrine as protection for Latin America from European colonization and the intervention of Europe in the governments of the Western Hemisphere. Latin Americans, on the other hand, tend to see the Monroe Doctrine as an offensive expression of U.S. influence in Latin America. To put it another way, “Europe keep your hands off – Latin America is only for the United States,” an attitude perhaps typified by former U.S. president Ulysses S. Grant, who, in a speech in Mexico in 1880, described Mexico as a “magnificent mine” that lay waiting south of the border for North American interests.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A1C0035-0EF9-4704-9F2C-E2C73BBA1D8D}" type="slidenum">
              <a:rPr lang="en-US" smtClean="0">
                <a:latin typeface="Arial" pitchFamily="34" charset="0"/>
              </a:rPr>
              <a:pPr/>
              <a:t>6</a:t>
            </a:fld>
            <a:endParaRPr lang="en-US" smtClean="0">
              <a:latin typeface="Arial" pitchFamily="34" charset="0"/>
            </a:endParaRPr>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2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latin typeface="Georgia" pitchFamily="18" charset="0"/>
              </a:rPr>
              <a:t>Exhibit 3.2 illustrates how according to U.S. history, these Latin American adventures were a justifiable part of our foreign policy; to Latin Americans, however, they were unwelcome intrusions in Latin-American affairs. This perspective has been constantly reinforced by U.S. intervention in Latin America since 1945. The way historical events are recorded and interpreted in one culture can differ substantially from the way those same events are recorded and interpreted in another. From the U.S. view, each of the interventions illustrated in Exhibit 3.2 was justified. A comparison of histories goes a long way in explaining the differences in outlooks and behavior of people on both sides of the border. History viewed from a Latin-American perspective explains how a national leader, under adverse economic conditions, can point a finger at the United States or a U.S. multinational corporation and evoke a special emotional, popular reaction to divert attention away from the government in power.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2105E9B-F91C-49EC-A2C4-99D873A83441}" type="slidenum">
              <a:rPr lang="en-US" smtClean="0">
                <a:latin typeface="Arial" pitchFamily="34" charset="0"/>
              </a:rPr>
              <a:pPr/>
              <a:t>7</a:t>
            </a:fld>
            <a:endParaRPr lang="en-US" smtClean="0">
              <a:latin typeface="Arial" pitchFamily="34" charset="0"/>
            </a:endParaRPr>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4"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latin typeface="Georgia" pitchFamily="18" charset="0"/>
              </a:rPr>
              <a:t>Geography, the study of Earth’s surface, climate, continents, countries, peoples, industries, and resources, is an element of the uncontrollable environment that confronts every marketer but which receives scant attention. </a:t>
            </a:r>
          </a:p>
          <a:p>
            <a:r>
              <a:rPr lang="en-US" dirty="0" smtClean="0">
                <a:latin typeface="Georgia" pitchFamily="18" charset="0"/>
              </a:rPr>
              <a:t>It also includes an understanding of how a society’s culture and economy are affected as a nation struggles to supply its people’s needs within the limits imposed by its physical makeup. Thus, the study of geography is important in the evaluation of markets and their environment.</a:t>
            </a:r>
          </a:p>
          <a:p>
            <a:r>
              <a:rPr lang="en-US" dirty="0" smtClean="0"/>
              <a:t/>
            </a:r>
            <a:br>
              <a:rPr lang="en-US" dirty="0" smtClean="0"/>
            </a:b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9CF3AD6-A84A-4A5E-9734-1E93A5625F47}" type="slidenum">
              <a:rPr lang="en-US" smtClean="0">
                <a:latin typeface="Arial" pitchFamily="34" charset="0"/>
              </a:rPr>
              <a:pPr/>
              <a:t>8</a:t>
            </a:fld>
            <a:endParaRPr lang="en-US" smtClean="0">
              <a:latin typeface="Arial" pitchFamily="34" charset="0"/>
            </a:endParaRPr>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8" name="Rectangle 3"/>
          <p:cNvSpPr>
            <a:spLocks noGrp="1" noChangeArrowheads="1"/>
          </p:cNvSpPr>
          <p:nvPr>
            <p:ph type="body" idx="1"/>
          </p:nvPr>
        </p:nvSpPr>
        <p:spPr bwMode="auto">
          <a:xfrm>
            <a:off x="685800" y="4343400"/>
            <a:ext cx="5715000" cy="4495800"/>
          </a:xfrm>
          <a:noFill/>
        </p:spPr>
        <p:txBody>
          <a:bodyPr wrap="square" numCol="1" anchor="t" anchorCtr="0" compatLnSpc="1">
            <a:prstTxWarp prst="textNoShape">
              <a:avLst/>
            </a:prstTxWarp>
          </a:bodyPr>
          <a:lstStyle/>
          <a:p>
            <a:pPr>
              <a:lnSpc>
                <a:spcPct val="90000"/>
              </a:lnSpc>
            </a:pPr>
            <a:r>
              <a:rPr lang="en-US" dirty="0" smtClean="0">
                <a:latin typeface="Georgia" pitchFamily="18" charset="0"/>
              </a:rPr>
              <a:t>Altitude, humidity, and temperature extremes are climatic features that affect the uses and functions of products and equipment. Products that perform well in temperate zones may deteriorate rapidly or require special cooling or lubrication to function adequately in tropical zones. South America represents an extreme but well-defined example of the importance of geography in marketing considerations. It is a continent 4,500 miles long and 3,000 miles wide at its broadest point. Two-thirds of it is comparable to Africa in its climate, 48 percent of its total area is made up of forest and jungle, and only 5 percent is arable. Mountain ranges cover South America’s west coast for 4,500 miles, with an average height of 13,000 feet and a width of 300 to 400 miles. This natural, formidable barrier has precluded the establishment of commercial routes between the Pacific and Atlantic coasts. For decades the British resisted a tunnel under the English Channel—they did not trust the French or any other European country and saw the channel as protection. From the days of Hannibal, the Alps have served as an important physical barrier and provided European countries protection from one another. But with EU expansion the Alps became a major impediment to trade. Truck traffic between southern Germany and northern Italy, which choked highways through some of Switzerland’s most treacherous mountain roads and pristine nature areas, was not only burdensome for all travelers but was becoming economically unacceptable. The solution, the 21-mile </a:t>
            </a:r>
            <a:r>
              <a:rPr lang="en-US" dirty="0" err="1" smtClean="0">
                <a:latin typeface="Georgia" pitchFamily="18" charset="0"/>
              </a:rPr>
              <a:t>Loetschberg</a:t>
            </a:r>
            <a:r>
              <a:rPr lang="en-US" dirty="0" smtClean="0">
                <a:latin typeface="Georgia" pitchFamily="18" charset="0"/>
              </a:rPr>
              <a:t> tunnel, opening in 2007, burrows under the Alps and trims the time trains will need to cross between Germany and Italy from a three-and-a-half-hour trip to under two.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The trip between the states of West Bengal and Mizoram is six to eight hours longer as trains would have to travel north to avoid going through the country of Bangladesh. </a:t>
            </a:r>
          </a:p>
        </p:txBody>
      </p:sp>
      <p:sp>
        <p:nvSpPr>
          <p:cNvPr id="63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386FAF1-51B5-4FAB-9D90-34B658640D92}" type="slidenum">
              <a:rPr lang="en-US" smtClean="0">
                <a:latin typeface="Arial" pitchFamily="34" charset="0"/>
              </a:rPr>
              <a:pPr/>
              <a:t>9</a:t>
            </a:fld>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0E28492-CD81-4428-8961-B77CABE87E4C}" type="datetime1">
              <a:rPr lang="en-US"/>
              <a:pPr>
                <a:defRPr/>
              </a:pPr>
              <a:t>12/10/2019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Roy Philip </a:t>
            </a:r>
          </a:p>
        </p:txBody>
      </p:sp>
      <p:sp>
        <p:nvSpPr>
          <p:cNvPr id="6" name="Slide Number Placeholder 5"/>
          <p:cNvSpPr>
            <a:spLocks noGrp="1"/>
          </p:cNvSpPr>
          <p:nvPr>
            <p:ph type="sldNum" sz="quarter" idx="12"/>
          </p:nvPr>
        </p:nvSpPr>
        <p:spPr/>
        <p:txBody>
          <a:bodyPr/>
          <a:lstStyle>
            <a:lvl1pPr>
              <a:defRPr/>
            </a:lvl1pPr>
          </a:lstStyle>
          <a:p>
            <a:pPr>
              <a:defRPr/>
            </a:pPr>
            <a:fld id="{9F01CD97-67E3-44C5-8107-D237A331FF49}" type="slidenum">
              <a:rPr lang="en-US"/>
              <a:pPr>
                <a:defRPr/>
              </a:pPr>
              <a:t>‹#›</a:t>
            </a:fld>
            <a:endParaRPr lang="en-US"/>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p:cNvSpPr/>
          <p:nvPr userDrawn="1"/>
        </p:nvSpPr>
        <p:spPr>
          <a:xfrm>
            <a:off x="0" y="0"/>
            <a:ext cx="9144000" cy="1524000"/>
          </a:xfrm>
          <a:prstGeom prst="rect">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200" b="1" kern="0" dirty="0">
              <a:solidFill>
                <a:srgbClr val="002060"/>
              </a:solidFill>
              <a:latin typeface="Georgia" pitchFamily="18" charset="0"/>
            </a:endParaRP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8394032-FBBE-40DD-A51A-CC8878E2E2D1}" type="datetime1">
              <a:rPr lang="en-US"/>
              <a:pPr>
                <a:defRPr/>
              </a:pPr>
              <a:t>12/10/2019</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Roy Philip </a:t>
            </a:r>
          </a:p>
        </p:txBody>
      </p:sp>
      <p:sp>
        <p:nvSpPr>
          <p:cNvPr id="7" name="Slide Number Placeholder 5"/>
          <p:cNvSpPr>
            <a:spLocks noGrp="1"/>
          </p:cNvSpPr>
          <p:nvPr>
            <p:ph type="sldNum" sz="quarter" idx="12"/>
          </p:nvPr>
        </p:nvSpPr>
        <p:spPr/>
        <p:txBody>
          <a:bodyPr/>
          <a:lstStyle>
            <a:lvl1pPr>
              <a:defRPr/>
            </a:lvl1pPr>
          </a:lstStyle>
          <a:p>
            <a:pPr>
              <a:defRPr/>
            </a:pPr>
            <a:fld id="{90EDE1FD-1742-434B-B75F-9B95106FDC06}" type="slidenum">
              <a:rPr lang="en-US"/>
              <a:pPr>
                <a:defRPr/>
              </a:pPr>
              <a:t>‹#›</a:t>
            </a:fld>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955E942-66CB-4E81-9BBB-ED35DFF2C410}" type="datetime1">
              <a:rPr lang="en-US"/>
              <a:pPr>
                <a:defRPr/>
              </a:pPr>
              <a:t>12/10/2019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Roy Philip </a:t>
            </a:r>
          </a:p>
        </p:txBody>
      </p:sp>
      <p:sp>
        <p:nvSpPr>
          <p:cNvPr id="6" name="Slide Number Placeholder 5"/>
          <p:cNvSpPr>
            <a:spLocks noGrp="1"/>
          </p:cNvSpPr>
          <p:nvPr>
            <p:ph type="sldNum" sz="quarter" idx="12"/>
          </p:nvPr>
        </p:nvSpPr>
        <p:spPr/>
        <p:txBody>
          <a:bodyPr/>
          <a:lstStyle>
            <a:lvl1pPr>
              <a:defRPr/>
            </a:lvl1pPr>
          </a:lstStyle>
          <a:p>
            <a:pPr>
              <a:defRPr/>
            </a:pPr>
            <a:fld id="{21488A9F-B52F-47B5-9E7C-436D841032A1}" type="slidenum">
              <a:rPr lang="en-US"/>
              <a:pPr>
                <a:defRPr/>
              </a:pPr>
              <a:t>‹#›</a:t>
            </a:fld>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1219200"/>
          </a:xfrm>
          <a:prstGeom prst="rect">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200" b="1" kern="0" dirty="0">
              <a:solidFill>
                <a:srgbClr val="002060"/>
              </a:solidFill>
              <a:latin typeface="Georgia" pitchFamily="18" charset="0"/>
            </a:endParaRPr>
          </a:p>
        </p:txBody>
      </p:sp>
      <p:sp>
        <p:nvSpPr>
          <p:cNvPr id="5" name="Rectangle 4"/>
          <p:cNvSpPr/>
          <p:nvPr userDrawn="1"/>
        </p:nvSpPr>
        <p:spPr>
          <a:xfrm>
            <a:off x="0" y="6248400"/>
            <a:ext cx="9144000" cy="609600"/>
          </a:xfrm>
          <a:prstGeom prst="rect">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200" b="1" kern="0" dirty="0">
              <a:solidFill>
                <a:srgbClr val="002060"/>
              </a:solidFill>
              <a:latin typeface="Georgia" pitchFamily="18" charset="0"/>
            </a:endParaRPr>
          </a:p>
        </p:txBody>
      </p:sp>
      <p:graphicFrame>
        <p:nvGraphicFramePr>
          <p:cNvPr id="6" name="Diagram 5"/>
          <p:cNvGraphicFramePr/>
          <p:nvPr userDrawn="1"/>
        </p:nvGraphicFramePr>
        <p:xfrm>
          <a:off x="7620000" y="0"/>
          <a:ext cx="1524000" cy="121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228600" y="152400"/>
            <a:ext cx="82296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50F0D7A-4714-4668-9CA4-703EB648AECA}" type="datetime1">
              <a:rPr lang="en-US"/>
              <a:pPr>
                <a:defRPr/>
              </a:pPr>
              <a:t>12/10/2019</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Roy Philip </a:t>
            </a:r>
          </a:p>
        </p:txBody>
      </p:sp>
      <p:sp>
        <p:nvSpPr>
          <p:cNvPr id="9" name="Slide Number Placeholder 5"/>
          <p:cNvSpPr>
            <a:spLocks noGrp="1"/>
          </p:cNvSpPr>
          <p:nvPr>
            <p:ph type="sldNum" sz="quarter" idx="12"/>
          </p:nvPr>
        </p:nvSpPr>
        <p:spPr/>
        <p:txBody>
          <a:bodyPr/>
          <a:lstStyle>
            <a:lvl1pPr>
              <a:defRPr/>
            </a:lvl1pPr>
          </a:lstStyle>
          <a:p>
            <a:pPr>
              <a:defRPr/>
            </a:pPr>
            <a:fld id="{A9E22E23-A1BE-4EE8-8701-29F151B89F2A}" type="slidenum">
              <a:rPr lang="en-US"/>
              <a:pPr>
                <a:defRPr/>
              </a:pPr>
              <a:t>‹#›</a:t>
            </a:fld>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01202AE-F2F7-46A4-B80A-C7994260C054}" type="datetime1">
              <a:rPr lang="en-US"/>
              <a:pPr>
                <a:defRPr/>
              </a:pPr>
              <a:t>12/10/2019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Roy Philip </a:t>
            </a:r>
          </a:p>
        </p:txBody>
      </p:sp>
      <p:sp>
        <p:nvSpPr>
          <p:cNvPr id="6" name="Slide Number Placeholder 5"/>
          <p:cNvSpPr>
            <a:spLocks noGrp="1"/>
          </p:cNvSpPr>
          <p:nvPr>
            <p:ph type="sldNum" sz="quarter" idx="12"/>
          </p:nvPr>
        </p:nvSpPr>
        <p:spPr/>
        <p:txBody>
          <a:bodyPr/>
          <a:lstStyle>
            <a:lvl1pPr>
              <a:defRPr/>
            </a:lvl1pPr>
          </a:lstStyle>
          <a:p>
            <a:pPr>
              <a:defRPr/>
            </a:pPr>
            <a:fld id="{A5D1C89E-A667-4C57-81C2-8DB730E502D5}" type="slidenum">
              <a:rPr lang="en-US"/>
              <a:pPr>
                <a:defRPr/>
              </a:pPr>
              <a:t>‹#›</a:t>
            </a:fld>
            <a:endParaRPr lang="en-U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B9B70C6-5183-45A4-B5AE-51F1F4163FDB}" type="datetime1">
              <a:rPr lang="en-US"/>
              <a:pPr>
                <a:defRPr/>
              </a:pPr>
              <a:t>12/10/2019</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Roy Philip </a:t>
            </a:r>
          </a:p>
        </p:txBody>
      </p:sp>
      <p:sp>
        <p:nvSpPr>
          <p:cNvPr id="7" name="Slide Number Placeholder 5"/>
          <p:cNvSpPr>
            <a:spLocks noGrp="1"/>
          </p:cNvSpPr>
          <p:nvPr>
            <p:ph type="sldNum" sz="quarter" idx="12"/>
          </p:nvPr>
        </p:nvSpPr>
        <p:spPr/>
        <p:txBody>
          <a:bodyPr/>
          <a:lstStyle>
            <a:lvl1pPr>
              <a:defRPr/>
            </a:lvl1pPr>
          </a:lstStyle>
          <a:p>
            <a:pPr>
              <a:defRPr/>
            </a:pPr>
            <a:fld id="{0D543EF1-A175-444D-80F5-DD8726D0EBC6}" type="slidenum">
              <a:rPr lang="en-US"/>
              <a:pPr>
                <a:defRPr/>
              </a:pPr>
              <a:t>‹#›</a:t>
            </a:fld>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327103F-8317-48D8-9832-A81E33066A7D}" type="datetime1">
              <a:rPr lang="en-US"/>
              <a:pPr>
                <a:defRPr/>
              </a:pPr>
              <a:t>12/10/2019</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Roy Philip </a:t>
            </a:r>
          </a:p>
        </p:txBody>
      </p:sp>
      <p:sp>
        <p:nvSpPr>
          <p:cNvPr id="9" name="Slide Number Placeholder 5"/>
          <p:cNvSpPr>
            <a:spLocks noGrp="1"/>
          </p:cNvSpPr>
          <p:nvPr>
            <p:ph type="sldNum" sz="quarter" idx="12"/>
          </p:nvPr>
        </p:nvSpPr>
        <p:spPr/>
        <p:txBody>
          <a:bodyPr/>
          <a:lstStyle>
            <a:lvl1pPr>
              <a:defRPr/>
            </a:lvl1pPr>
          </a:lstStyle>
          <a:p>
            <a:pPr>
              <a:defRPr/>
            </a:pPr>
            <a:fld id="{CDBD9DE8-07C5-44D2-8873-CF038B37EFB9}" type="slidenum">
              <a:rPr lang="en-US"/>
              <a:pPr>
                <a:defRPr/>
              </a:pPr>
              <a:t>‹#›</a:t>
            </a:fld>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69FED9E-6719-446A-9956-767CC0CF2BAF}" type="datetime1">
              <a:rPr lang="en-US"/>
              <a:pPr>
                <a:defRPr/>
              </a:pPr>
              <a:t>12/10/2019</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Roy Philip </a:t>
            </a:r>
          </a:p>
        </p:txBody>
      </p:sp>
      <p:sp>
        <p:nvSpPr>
          <p:cNvPr id="5" name="Slide Number Placeholder 5"/>
          <p:cNvSpPr>
            <a:spLocks noGrp="1"/>
          </p:cNvSpPr>
          <p:nvPr>
            <p:ph type="sldNum" sz="quarter" idx="12"/>
          </p:nvPr>
        </p:nvSpPr>
        <p:spPr/>
        <p:txBody>
          <a:bodyPr/>
          <a:lstStyle>
            <a:lvl1pPr>
              <a:defRPr/>
            </a:lvl1pPr>
          </a:lstStyle>
          <a:p>
            <a:pPr>
              <a:defRPr/>
            </a:pPr>
            <a:fld id="{31F250E5-2651-4312-B53A-E65A43B44482}" type="slidenum">
              <a:rPr lang="en-US"/>
              <a:pPr>
                <a:defRPr/>
              </a:pPr>
              <a:t>‹#›</a:t>
            </a:fld>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0"/>
            <a:ext cx="9144000" cy="1219200"/>
          </a:xfrm>
          <a:prstGeom prst="rect">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200" b="1" kern="0" dirty="0">
              <a:solidFill>
                <a:srgbClr val="002060"/>
              </a:solidFill>
              <a:latin typeface="Georgia" pitchFamily="18" charset="0"/>
            </a:endParaRPr>
          </a:p>
        </p:txBody>
      </p:sp>
      <p:sp>
        <p:nvSpPr>
          <p:cNvPr id="3" name="Rectangle 2"/>
          <p:cNvSpPr/>
          <p:nvPr userDrawn="1"/>
        </p:nvSpPr>
        <p:spPr>
          <a:xfrm>
            <a:off x="0" y="6248400"/>
            <a:ext cx="9144000" cy="6096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200" b="1" kern="0" dirty="0">
              <a:solidFill>
                <a:srgbClr val="002060"/>
              </a:solidFill>
              <a:latin typeface="Georgia" pitchFamily="18" charset="0"/>
            </a:endParaRPr>
          </a:p>
        </p:txBody>
      </p:sp>
      <p:sp>
        <p:nvSpPr>
          <p:cNvPr id="4" name="Date Placeholder 3"/>
          <p:cNvSpPr>
            <a:spLocks noGrp="1"/>
          </p:cNvSpPr>
          <p:nvPr>
            <p:ph type="dt" sz="half" idx="10"/>
          </p:nvPr>
        </p:nvSpPr>
        <p:spPr/>
        <p:txBody>
          <a:bodyPr/>
          <a:lstStyle>
            <a:lvl1pPr>
              <a:defRPr/>
            </a:lvl1pPr>
          </a:lstStyle>
          <a:p>
            <a:pPr>
              <a:defRPr/>
            </a:pPr>
            <a:fld id="{64B40E9A-6162-468B-951B-2032725E7D37}" type="datetime1">
              <a:rPr lang="en-US"/>
              <a:pPr>
                <a:defRPr/>
              </a:pPr>
              <a:t>12/10/2019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Roy Philip </a:t>
            </a:r>
          </a:p>
        </p:txBody>
      </p:sp>
      <p:sp>
        <p:nvSpPr>
          <p:cNvPr id="6" name="Slide Number Placeholder 5"/>
          <p:cNvSpPr>
            <a:spLocks noGrp="1"/>
          </p:cNvSpPr>
          <p:nvPr>
            <p:ph type="sldNum" sz="quarter" idx="12"/>
          </p:nvPr>
        </p:nvSpPr>
        <p:spPr/>
        <p:txBody>
          <a:bodyPr/>
          <a:lstStyle>
            <a:lvl1pPr>
              <a:defRPr/>
            </a:lvl1pPr>
          </a:lstStyle>
          <a:p>
            <a:pPr>
              <a:defRPr/>
            </a:pPr>
            <a:fld id="{9BE1624E-DD92-4161-B988-0CD859725715}" type="slidenum">
              <a:rPr lang="en-US"/>
              <a:pPr>
                <a:defRPr/>
              </a:pPr>
              <a:t>‹#›</a:t>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C5B4DB6-5D8E-43DA-B9A4-71C1652DF2FD}" type="datetime1">
              <a:rPr lang="en-US"/>
              <a:pPr>
                <a:defRPr/>
              </a:pPr>
              <a:t>12/10/2019</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Roy Philip </a:t>
            </a:r>
          </a:p>
        </p:txBody>
      </p:sp>
      <p:sp>
        <p:nvSpPr>
          <p:cNvPr id="7" name="Slide Number Placeholder 5"/>
          <p:cNvSpPr>
            <a:spLocks noGrp="1"/>
          </p:cNvSpPr>
          <p:nvPr>
            <p:ph type="sldNum" sz="quarter" idx="12"/>
          </p:nvPr>
        </p:nvSpPr>
        <p:spPr/>
        <p:txBody>
          <a:bodyPr/>
          <a:lstStyle>
            <a:lvl1pPr>
              <a:defRPr/>
            </a:lvl1pPr>
          </a:lstStyle>
          <a:p>
            <a:pPr>
              <a:defRPr/>
            </a:pPr>
            <a:fld id="{678C5F9A-61FC-488A-9983-CA3583BAE92A}" type="slidenum">
              <a:rPr lang="en-US"/>
              <a:pPr>
                <a:defRPr/>
              </a:pPr>
              <a:t>‹#›</a:t>
            </a:fld>
            <a:endParaRPr 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602CC50-6A43-4781-9EE1-A962A14106EA}" type="datetime1">
              <a:rPr lang="en-US"/>
              <a:pPr>
                <a:defRPr/>
              </a:pPr>
              <a:t>12/10/2019</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Roy Philip </a:t>
            </a:r>
          </a:p>
        </p:txBody>
      </p:sp>
      <p:sp>
        <p:nvSpPr>
          <p:cNvPr id="7" name="Slide Number Placeholder 5"/>
          <p:cNvSpPr>
            <a:spLocks noGrp="1"/>
          </p:cNvSpPr>
          <p:nvPr>
            <p:ph type="sldNum" sz="quarter" idx="12"/>
          </p:nvPr>
        </p:nvSpPr>
        <p:spPr/>
        <p:txBody>
          <a:bodyPr/>
          <a:lstStyle>
            <a:lvl1pPr>
              <a:defRPr/>
            </a:lvl1pPr>
          </a:lstStyle>
          <a:p>
            <a:pPr>
              <a:defRPr/>
            </a:pPr>
            <a:fld id="{80489938-30BF-4258-988F-F26F7D1CF07E}" type="slidenum">
              <a:rPr lang="en-US"/>
              <a:pPr>
                <a:defRPr/>
              </a:pPr>
              <a:t>‹#›</a:t>
            </a:fld>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FFCC"/>
            </a:gs>
            <a:gs pos="64999">
              <a:srgbClr val="F0EBD5"/>
            </a:gs>
            <a:gs pos="100000">
              <a:srgbClr val="D1C39F"/>
            </a:gs>
          </a:gsLst>
          <a:lin ang="18900000" scaled="1"/>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D6F4678E-3F7B-46F6-AF12-331356B8DBE2}" type="datetime1">
              <a:rPr lang="en-US"/>
              <a:pPr>
                <a:defRPr/>
              </a:pPr>
              <a:t>12/10/2019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a:t>Roy Philip </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5F509FE-CB85-40A6-A158-11CB5241BAA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5" r:id="rId1"/>
    <p:sldLayoutId id="2147483773" r:id="rId2"/>
    <p:sldLayoutId id="2147483766" r:id="rId3"/>
    <p:sldLayoutId id="2147483767" r:id="rId4"/>
    <p:sldLayoutId id="2147483768" r:id="rId5"/>
    <p:sldLayoutId id="2147483769" r:id="rId6"/>
    <p:sldLayoutId id="2147483774" r:id="rId7"/>
    <p:sldLayoutId id="2147483770" r:id="rId8"/>
    <p:sldLayoutId id="2147483771" r:id="rId9"/>
    <p:sldLayoutId id="2147483775" r:id="rId10"/>
    <p:sldLayoutId id="2147483772" r:id="rId11"/>
  </p:sldLayoutIdLst>
  <p:transition spd="med">
    <p:fade/>
  </p:transition>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64999">
              <a:srgbClr val="F0EBD5"/>
            </a:gs>
            <a:gs pos="100000">
              <a:srgbClr val="D1C39F"/>
            </a:gs>
          </a:gsLst>
          <a:lin ang="4200000" scaled="0"/>
          <a:tileRect/>
        </a:gradFill>
        <a:effectLst/>
      </p:bgPr>
    </p:bg>
    <p:spTree>
      <p:nvGrpSpPr>
        <p:cNvPr id="1" name=""/>
        <p:cNvGrpSpPr/>
        <p:nvPr/>
      </p:nvGrpSpPr>
      <p:grpSpPr>
        <a:xfrm>
          <a:off x="0" y="0"/>
          <a:ext cx="0" cy="0"/>
          <a:chOff x="0" y="0"/>
          <a:chExt cx="0" cy="0"/>
        </a:xfrm>
      </p:grpSpPr>
      <p:sp>
        <p:nvSpPr>
          <p:cNvPr id="8" name="Rectangle 7"/>
          <p:cNvSpPr/>
          <p:nvPr/>
        </p:nvSpPr>
        <p:spPr>
          <a:xfrm>
            <a:off x="838200" y="1981200"/>
            <a:ext cx="7696200" cy="2554545"/>
          </a:xfrm>
          <a:prstGeom prst="rect">
            <a:avLst/>
          </a:prstGeom>
          <a:scene3d>
            <a:camera prst="orthographicFront"/>
            <a:lightRig rig="threePt" dir="t"/>
          </a:scene3d>
          <a:sp3d>
            <a:bevelT/>
            <a:bevelB/>
          </a:sp3d>
        </p:spPr>
        <p:txBody>
          <a:bodyPr>
            <a:spAutoFit/>
            <a:sp3d extrusionH="57150">
              <a:bevelT w="38100" h="38100"/>
            </a:sp3d>
          </a:bodyPr>
          <a:lstStyle/>
          <a:p>
            <a:pPr algn="ctr" fontAlgn="auto">
              <a:spcBef>
                <a:spcPts val="0"/>
              </a:spcBef>
              <a:spcAft>
                <a:spcPts val="0"/>
              </a:spcAft>
              <a:defRPr/>
            </a:pPr>
            <a:r>
              <a:rPr lang="en-US" sz="4000" kern="0" dirty="0">
                <a:latin typeface="Georgia" pitchFamily="18" charset="0"/>
              </a:rPr>
              <a:t>Chapter 3</a:t>
            </a:r>
          </a:p>
          <a:p>
            <a:pPr algn="ctr" fontAlgn="auto">
              <a:spcBef>
                <a:spcPts val="0"/>
              </a:spcBef>
              <a:spcAft>
                <a:spcPts val="0"/>
              </a:spcAft>
              <a:defRPr/>
            </a:pPr>
            <a:endParaRPr lang="en-US" sz="4000" kern="0" dirty="0">
              <a:latin typeface="Georgia" pitchFamily="18" charset="0"/>
            </a:endParaRPr>
          </a:p>
          <a:p>
            <a:pPr algn="ctr" fontAlgn="auto">
              <a:spcBef>
                <a:spcPts val="0"/>
              </a:spcBef>
              <a:spcAft>
                <a:spcPts val="0"/>
              </a:spcAft>
              <a:defRPr/>
            </a:pPr>
            <a:r>
              <a:rPr lang="en-US" sz="4000" kern="0" dirty="0">
                <a:latin typeface="Georgia" pitchFamily="18" charset="0"/>
              </a:rPr>
              <a:t>History and Geography:</a:t>
            </a:r>
          </a:p>
          <a:p>
            <a:pPr algn="ctr" fontAlgn="auto">
              <a:spcBef>
                <a:spcPts val="0"/>
              </a:spcBef>
              <a:spcAft>
                <a:spcPts val="0"/>
              </a:spcAft>
              <a:defRPr/>
            </a:pPr>
            <a:r>
              <a:rPr lang="en-US" sz="4000" kern="0" dirty="0">
                <a:latin typeface="Georgia" pitchFamily="18" charset="0"/>
              </a:rPr>
              <a:t>The Foundations of Culture</a:t>
            </a:r>
            <a:endParaRPr lang="en-US" sz="4000" dirty="0">
              <a:latin typeface="Georgia" pitchFamily="18" charset="0"/>
            </a:endParaRPr>
          </a:p>
        </p:txBody>
      </p:sp>
      <p:sp>
        <p:nvSpPr>
          <p:cNvPr id="11" name="Oval 10"/>
          <p:cNvSpPr/>
          <p:nvPr/>
        </p:nvSpPr>
        <p:spPr>
          <a:xfrm rot="20959679">
            <a:off x="-72668" y="755736"/>
            <a:ext cx="9282175" cy="5841929"/>
          </a:xfrm>
          <a:prstGeom prst="ellipse">
            <a:avLst/>
          </a:prstGeom>
          <a:noFill/>
          <a:ln cap="sq" cmpd="tri">
            <a:solidFill>
              <a:srgbClr val="00B0F0"/>
            </a:solidFill>
            <a:prstDash val="solid"/>
            <a:round/>
          </a:ln>
          <a:effectLst>
            <a:innerShdw blurRad="63500" dist="50800" dir="13500000">
              <a:schemeClr val="bg2">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0" y="0"/>
            <a:ext cx="9144000" cy="1371600"/>
          </a:xfrm>
          <a:prstGeom prst="rect">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kern="0" dirty="0">
                <a:solidFill>
                  <a:srgbClr val="002060"/>
                </a:solidFill>
                <a:latin typeface="Georgia" pitchFamily="18" charset="0"/>
              </a:rPr>
              <a:t>International Marketing</a:t>
            </a:r>
          </a:p>
          <a:p>
            <a:pPr algn="ctr" fontAlgn="auto">
              <a:spcBef>
                <a:spcPts val="0"/>
              </a:spcBef>
              <a:spcAft>
                <a:spcPts val="0"/>
              </a:spcAft>
              <a:defRPr/>
            </a:pPr>
            <a:r>
              <a:rPr lang="en-US" sz="3600" kern="0" dirty="0">
                <a:solidFill>
                  <a:srgbClr val="002060"/>
                </a:solidFill>
                <a:latin typeface="Georgia" pitchFamily="18" charset="0"/>
              </a:rPr>
              <a:t>15</a:t>
            </a:r>
            <a:r>
              <a:rPr lang="en-US" sz="3600" kern="0" baseline="30000" dirty="0">
                <a:solidFill>
                  <a:srgbClr val="002060"/>
                </a:solidFill>
                <a:latin typeface="Georgia" pitchFamily="18" charset="0"/>
              </a:rPr>
              <a:t>th</a:t>
            </a:r>
            <a:r>
              <a:rPr lang="en-US" sz="3600" kern="0" dirty="0">
                <a:solidFill>
                  <a:srgbClr val="002060"/>
                </a:solidFill>
                <a:latin typeface="Georgia" pitchFamily="18" charset="0"/>
              </a:rPr>
              <a:t> edition </a:t>
            </a:r>
            <a:endParaRPr lang="en-US" sz="3600" dirty="0">
              <a:solidFill>
                <a:srgbClr val="002060"/>
              </a:solidFill>
              <a:latin typeface="Georgia" pitchFamily="18" charset="0"/>
            </a:endParaRPr>
          </a:p>
        </p:txBody>
      </p:sp>
      <p:sp>
        <p:nvSpPr>
          <p:cNvPr id="13" name="Rectangle 12"/>
          <p:cNvSpPr/>
          <p:nvPr/>
        </p:nvSpPr>
        <p:spPr>
          <a:xfrm>
            <a:off x="0" y="6248400"/>
            <a:ext cx="9144000" cy="609600"/>
          </a:xfrm>
          <a:prstGeom prst="rect">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kern="0" dirty="0">
              <a:solidFill>
                <a:srgbClr val="002060"/>
              </a:solidFill>
              <a:latin typeface="Georgia" pitchFamily="18" charset="0"/>
            </a:endParaRPr>
          </a:p>
          <a:p>
            <a:pPr algn="ctr" fontAlgn="auto">
              <a:spcBef>
                <a:spcPts val="0"/>
              </a:spcBef>
              <a:spcAft>
                <a:spcPts val="0"/>
              </a:spcAft>
              <a:defRPr/>
            </a:pPr>
            <a:r>
              <a:rPr lang="en-US" kern="0" dirty="0">
                <a:solidFill>
                  <a:srgbClr val="002060"/>
                </a:solidFill>
                <a:latin typeface="Georgia" pitchFamily="18" charset="0"/>
              </a:rPr>
              <a:t>Philip R. </a:t>
            </a:r>
            <a:r>
              <a:rPr lang="en-US" kern="0" dirty="0" err="1">
                <a:solidFill>
                  <a:srgbClr val="002060"/>
                </a:solidFill>
                <a:latin typeface="Georgia" pitchFamily="18" charset="0"/>
              </a:rPr>
              <a:t>Cateora</a:t>
            </a:r>
            <a:r>
              <a:rPr lang="en-US" kern="0" dirty="0">
                <a:solidFill>
                  <a:srgbClr val="002060"/>
                </a:solidFill>
                <a:latin typeface="Georgia" pitchFamily="18" charset="0"/>
              </a:rPr>
              <a:t>, Mary C. </a:t>
            </a:r>
            <a:r>
              <a:rPr lang="en-US" kern="0" dirty="0" err="1">
                <a:solidFill>
                  <a:srgbClr val="002060"/>
                </a:solidFill>
                <a:latin typeface="Georgia" pitchFamily="18" charset="0"/>
              </a:rPr>
              <a:t>Gilly</a:t>
            </a:r>
            <a:r>
              <a:rPr lang="en-US" kern="0" dirty="0">
                <a:solidFill>
                  <a:srgbClr val="002060"/>
                </a:solidFill>
                <a:latin typeface="Georgia" pitchFamily="18" charset="0"/>
              </a:rPr>
              <a:t>, and John L. Graham</a:t>
            </a:r>
          </a:p>
          <a:p>
            <a:pPr algn="ctr" fontAlgn="auto">
              <a:spcBef>
                <a:spcPts val="0"/>
              </a:spcBef>
              <a:spcAft>
                <a:spcPts val="0"/>
              </a:spcAft>
              <a:defRPr/>
            </a:pPr>
            <a:endParaRPr lang="en-US" dirty="0"/>
          </a:p>
        </p:txBody>
      </p:sp>
      <p:sp>
        <p:nvSpPr>
          <p:cNvPr id="198673" name="Text Box 2065"/>
          <p:cNvSpPr txBox="1">
            <a:spLocks noChangeArrowheads="1"/>
          </p:cNvSpPr>
          <p:nvPr/>
        </p:nvSpPr>
        <p:spPr bwMode="auto">
          <a:xfrm>
            <a:off x="92075" y="6613525"/>
            <a:ext cx="1812925" cy="244475"/>
          </a:xfrm>
          <a:prstGeom prst="rect">
            <a:avLst/>
          </a:prstGeom>
          <a:noFill/>
          <a:ln w="9525">
            <a:noFill/>
            <a:miter lim="800000"/>
            <a:headEnd/>
            <a:tailEnd/>
          </a:ln>
          <a:effectLst/>
        </p:spPr>
        <p:txBody>
          <a:bodyPr>
            <a:spAutoFit/>
          </a:bodyPr>
          <a:lstStyle/>
          <a:p>
            <a:r>
              <a:rPr lang="en-US" sz="1000" b="1" i="1">
                <a:latin typeface="Times New Roman" pitchFamily="18" charset="0"/>
                <a:cs typeface="Arial" pitchFamily="34" charset="0"/>
              </a:rPr>
              <a:t>McGraw-Hill/Irwin</a:t>
            </a:r>
            <a:endParaRPr lang="en-US" sz="1000" b="1" i="1">
              <a:effectLst>
                <a:outerShdw blurRad="38100" dist="38100" dir="2700000" algn="tl">
                  <a:srgbClr val="C0C0C0"/>
                </a:outerShdw>
              </a:effectLst>
              <a:latin typeface="Times New Roman" pitchFamily="18" charset="0"/>
              <a:cs typeface="Arial" pitchFamily="34" charset="0"/>
            </a:endParaRPr>
          </a:p>
        </p:txBody>
      </p:sp>
      <p:sp>
        <p:nvSpPr>
          <p:cNvPr id="198674" name="Text Box 2066"/>
          <p:cNvSpPr txBox="1">
            <a:spLocks noChangeArrowheads="1"/>
          </p:cNvSpPr>
          <p:nvPr/>
        </p:nvSpPr>
        <p:spPr bwMode="auto">
          <a:xfrm>
            <a:off x="3336925" y="6613525"/>
            <a:ext cx="5730875" cy="244475"/>
          </a:xfrm>
          <a:prstGeom prst="rect">
            <a:avLst/>
          </a:prstGeom>
          <a:noFill/>
          <a:ln w="9525">
            <a:noFill/>
            <a:miter lim="800000"/>
            <a:headEnd/>
            <a:tailEnd/>
          </a:ln>
          <a:effectLst/>
        </p:spPr>
        <p:txBody>
          <a:bodyPr>
            <a:spAutoFit/>
          </a:bodyPr>
          <a:lstStyle/>
          <a:p>
            <a:pPr algn="r"/>
            <a:r>
              <a:rPr lang="en-US" sz="1000" b="1" i="1">
                <a:latin typeface="Times New Roman" pitchFamily="18" charset="0"/>
                <a:cs typeface="Arial" pitchFamily="34" charset="0"/>
              </a:rPr>
              <a:t>        Copyright © 2011 by The McGraw-Hill Companies, Inc. All rights reserved.</a:t>
            </a:r>
            <a:endParaRPr lang="en-US" sz="1000" b="1" i="1">
              <a:effectLst>
                <a:outerShdw blurRad="38100" dist="38100" dir="2700000" algn="tl">
                  <a:srgbClr val="C0C0C0"/>
                </a:outerShdw>
              </a:effectLst>
              <a:latin typeface="Times New Roman" pitchFamily="18" charset="0"/>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28600" y="0"/>
            <a:ext cx="8229600" cy="1219200"/>
          </a:xfrm>
        </p:spPr>
        <p:txBody>
          <a:bodyPr/>
          <a:lstStyle/>
          <a:p>
            <a:r>
              <a:rPr lang="en-US" b="1" smtClean="0">
                <a:solidFill>
                  <a:srgbClr val="002060"/>
                </a:solidFill>
                <a:latin typeface="Georgia" pitchFamily="18" charset="0"/>
              </a:rPr>
              <a:t>Geography, Nature </a:t>
            </a:r>
            <a:br>
              <a:rPr lang="en-US" b="1" smtClean="0">
                <a:solidFill>
                  <a:srgbClr val="002060"/>
                </a:solidFill>
                <a:latin typeface="Georgia" pitchFamily="18" charset="0"/>
              </a:rPr>
            </a:br>
            <a:r>
              <a:rPr lang="en-US" b="1" smtClean="0">
                <a:solidFill>
                  <a:srgbClr val="002060"/>
                </a:solidFill>
                <a:latin typeface="Georgia" pitchFamily="18" charset="0"/>
              </a:rPr>
              <a:t>and Economic Growth</a:t>
            </a:r>
          </a:p>
        </p:txBody>
      </p:sp>
      <p:sp>
        <p:nvSpPr>
          <p:cNvPr id="31747" name="Rectangle 3"/>
          <p:cNvSpPr>
            <a:spLocks noGrp="1" noChangeArrowheads="1"/>
          </p:cNvSpPr>
          <p:nvPr>
            <p:ph type="body" idx="1"/>
          </p:nvPr>
        </p:nvSpPr>
        <p:spPr>
          <a:xfrm>
            <a:off x="457200" y="1524000"/>
            <a:ext cx="8229600" cy="4602163"/>
          </a:xfrm>
        </p:spPr>
        <p:txBody>
          <a:bodyPr/>
          <a:lstStyle/>
          <a:p>
            <a:r>
              <a:rPr lang="en-US" sz="2800" smtClean="0">
                <a:latin typeface="Georgia" pitchFamily="18" charset="0"/>
              </a:rPr>
              <a:t>As countries prosper, natural barriers are overcome</a:t>
            </a:r>
          </a:p>
          <a:p>
            <a:r>
              <a:rPr lang="en-US" sz="2800" smtClean="0">
                <a:latin typeface="Georgia" pitchFamily="18" charset="0"/>
              </a:rPr>
              <a:t>Environmental issues</a:t>
            </a:r>
          </a:p>
          <a:p>
            <a:pPr lvl="1"/>
            <a:r>
              <a:rPr lang="en-US" sz="2600" smtClean="0">
                <a:latin typeface="Georgia" pitchFamily="18" charset="0"/>
              </a:rPr>
              <a:t>Disruption of ecosystems</a:t>
            </a:r>
          </a:p>
          <a:p>
            <a:pPr lvl="1"/>
            <a:r>
              <a:rPr lang="en-US" sz="2600" smtClean="0">
                <a:latin typeface="Georgia" pitchFamily="18" charset="0"/>
              </a:rPr>
              <a:t>Relocation of people</a:t>
            </a:r>
          </a:p>
          <a:p>
            <a:pPr lvl="1"/>
            <a:r>
              <a:rPr lang="en-US" sz="2600" smtClean="0">
                <a:latin typeface="Georgia" pitchFamily="18" charset="0"/>
              </a:rPr>
              <a:t>Inadequate hazardous waste management</a:t>
            </a:r>
          </a:p>
          <a:p>
            <a:pPr lvl="1"/>
            <a:r>
              <a:rPr lang="en-US" sz="2600" smtClean="0">
                <a:latin typeface="Georgia" pitchFamily="18" charset="0"/>
              </a:rPr>
              <a:t>Industrial pollution</a:t>
            </a:r>
          </a:p>
        </p:txBody>
      </p:sp>
      <p:sp>
        <p:nvSpPr>
          <p:cNvPr id="7" name="Footer Placeholder 6"/>
          <p:cNvSpPr>
            <a:spLocks noGrp="1"/>
          </p:cNvSpPr>
          <p:nvPr>
            <p:ph type="ftr" sz="quarter" idx="11"/>
          </p:nvPr>
        </p:nvSpPr>
        <p:spPr/>
        <p:txBody>
          <a:bodyPr/>
          <a:lstStyle/>
          <a:p>
            <a:pPr>
              <a:defRPr/>
            </a:pPr>
            <a:r>
              <a:rPr lang="en-US" smtClean="0"/>
              <a:t>Roy Philip </a:t>
            </a:r>
            <a:endParaRPr lang="en-US"/>
          </a:p>
        </p:txBody>
      </p:sp>
      <p:sp>
        <p:nvSpPr>
          <p:cNvPr id="5" name="Slide Number Placeholder 4"/>
          <p:cNvSpPr txBox="1">
            <a:spLocks noGrp="1"/>
          </p:cNvSpPr>
          <p:nvPr/>
        </p:nvSpPr>
        <p:spPr>
          <a:xfrm>
            <a:off x="6553200" y="6356350"/>
            <a:ext cx="2133600" cy="365125"/>
          </a:xfrm>
          <a:prstGeom prst="rect">
            <a:avLst/>
          </a:prstGeom>
          <a:noFill/>
        </p:spPr>
        <p:txBody>
          <a:bodyPr anchor="ctr"/>
          <a:lstStyle/>
          <a:p>
            <a:pPr algn="r"/>
            <a:r>
              <a:rPr lang="en-US" sz="1200">
                <a:solidFill>
                  <a:srgbClr val="898989"/>
                </a:solidFill>
                <a:latin typeface="Calibri" pitchFamily="34" charset="0"/>
              </a:rPr>
              <a:t>3-</a:t>
            </a:r>
            <a:fld id="{C80C8DD3-E917-41B7-A4F6-D7FF6DF92A4E}" type="slidenum">
              <a:rPr lang="en-US" sz="1200">
                <a:solidFill>
                  <a:srgbClr val="898989"/>
                </a:solidFill>
                <a:latin typeface="Calibri" pitchFamily="34" charset="0"/>
              </a:rPr>
              <a:pPr algn="r"/>
              <a:t>10</a:t>
            </a:fld>
            <a:endParaRPr lang="en-US" sz="1200">
              <a:solidFill>
                <a:srgbClr val="898989"/>
              </a:solidFill>
              <a:latin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28600" y="0"/>
            <a:ext cx="8229600" cy="1219200"/>
          </a:xfrm>
        </p:spPr>
        <p:txBody>
          <a:bodyPr/>
          <a:lstStyle/>
          <a:p>
            <a:r>
              <a:rPr lang="en-US" sz="3600" b="1" smtClean="0">
                <a:solidFill>
                  <a:srgbClr val="002060"/>
                </a:solidFill>
                <a:latin typeface="Georgia" pitchFamily="18" charset="0"/>
              </a:rPr>
              <a:t>Social Responsibility </a:t>
            </a:r>
            <a:br>
              <a:rPr lang="en-US" sz="3600" b="1" smtClean="0">
                <a:solidFill>
                  <a:srgbClr val="002060"/>
                </a:solidFill>
                <a:latin typeface="Georgia" pitchFamily="18" charset="0"/>
              </a:rPr>
            </a:br>
            <a:r>
              <a:rPr lang="en-US" sz="3600" b="1" smtClean="0">
                <a:solidFill>
                  <a:srgbClr val="002060"/>
                </a:solidFill>
                <a:latin typeface="Georgia" pitchFamily="18" charset="0"/>
              </a:rPr>
              <a:t>and Environmental Management</a:t>
            </a:r>
          </a:p>
        </p:txBody>
      </p:sp>
      <p:sp>
        <p:nvSpPr>
          <p:cNvPr id="32771" name="Rectangle 3"/>
          <p:cNvSpPr>
            <a:spLocks noGrp="1" noChangeArrowheads="1"/>
          </p:cNvSpPr>
          <p:nvPr>
            <p:ph type="body" idx="1"/>
          </p:nvPr>
        </p:nvSpPr>
        <p:spPr>
          <a:xfrm>
            <a:off x="457200" y="1447800"/>
            <a:ext cx="8229600" cy="4648200"/>
          </a:xfrm>
        </p:spPr>
        <p:txBody>
          <a:bodyPr/>
          <a:lstStyle/>
          <a:p>
            <a:r>
              <a:rPr lang="en-US" sz="2400" dirty="0" smtClean="0">
                <a:latin typeface="Georgia" pitchFamily="18" charset="0"/>
              </a:rPr>
              <a:t>Environmental protection is not an optional extra</a:t>
            </a:r>
          </a:p>
          <a:p>
            <a:r>
              <a:rPr lang="en-US" sz="2400" dirty="0" smtClean="0">
                <a:latin typeface="Georgia" pitchFamily="18" charset="0"/>
              </a:rPr>
              <a:t>Pollution is on the verge of getting completely out of control</a:t>
            </a:r>
          </a:p>
          <a:p>
            <a:r>
              <a:rPr lang="en-US" sz="2400" dirty="0" smtClean="0">
                <a:latin typeface="Georgia" pitchFamily="18" charset="0"/>
              </a:rPr>
              <a:t>China has 16 of the world’s 20 most polluted cities</a:t>
            </a:r>
          </a:p>
          <a:p>
            <a:r>
              <a:rPr lang="en-US" sz="2400" dirty="0" smtClean="0">
                <a:latin typeface="Georgia" pitchFamily="18" charset="0"/>
              </a:rPr>
              <a:t>Critical issue: the disposal of hazardous waste</a:t>
            </a:r>
          </a:p>
          <a:p>
            <a:r>
              <a:rPr lang="en-US" sz="2400" dirty="0" smtClean="0">
                <a:latin typeface="Georgia" pitchFamily="18" charset="0"/>
              </a:rPr>
              <a:t>Sustainable development</a:t>
            </a:r>
          </a:p>
          <a:p>
            <a:r>
              <a:rPr lang="en-US" sz="2400" dirty="0" smtClean="0">
                <a:latin typeface="Georgia" pitchFamily="18" charset="0"/>
              </a:rPr>
              <a:t>Green Marketing</a:t>
            </a:r>
          </a:p>
        </p:txBody>
      </p:sp>
      <p:sp>
        <p:nvSpPr>
          <p:cNvPr id="7" name="Footer Placeholder 6"/>
          <p:cNvSpPr>
            <a:spLocks noGrp="1"/>
          </p:cNvSpPr>
          <p:nvPr>
            <p:ph type="ftr" sz="quarter" idx="11"/>
          </p:nvPr>
        </p:nvSpPr>
        <p:spPr/>
        <p:txBody>
          <a:bodyPr/>
          <a:lstStyle/>
          <a:p>
            <a:pPr>
              <a:defRPr/>
            </a:pPr>
            <a:r>
              <a:rPr lang="en-US" smtClean="0"/>
              <a:t>Roy Philip </a:t>
            </a:r>
            <a:endParaRPr lang="en-US"/>
          </a:p>
        </p:txBody>
      </p:sp>
      <p:sp>
        <p:nvSpPr>
          <p:cNvPr id="5" name="Slide Number Placeholder 4"/>
          <p:cNvSpPr txBox="1">
            <a:spLocks noGrp="1"/>
          </p:cNvSpPr>
          <p:nvPr/>
        </p:nvSpPr>
        <p:spPr>
          <a:xfrm>
            <a:off x="6553200" y="6356350"/>
            <a:ext cx="2133600" cy="365125"/>
          </a:xfrm>
          <a:prstGeom prst="rect">
            <a:avLst/>
          </a:prstGeom>
          <a:noFill/>
        </p:spPr>
        <p:txBody>
          <a:bodyPr anchor="ctr"/>
          <a:lstStyle/>
          <a:p>
            <a:pPr algn="r"/>
            <a:r>
              <a:rPr lang="en-US" sz="1200">
                <a:solidFill>
                  <a:srgbClr val="898989"/>
                </a:solidFill>
                <a:latin typeface="Calibri" pitchFamily="34" charset="0"/>
              </a:rPr>
              <a:t>3-</a:t>
            </a:r>
            <a:fld id="{97F7F7E0-BD45-4E07-8A0C-FBF00E8EAB21}" type="slidenum">
              <a:rPr lang="en-US" sz="1200">
                <a:solidFill>
                  <a:srgbClr val="898989"/>
                </a:solidFill>
                <a:latin typeface="Calibri" pitchFamily="34" charset="0"/>
              </a:rPr>
              <a:pPr algn="r"/>
              <a:t>11</a:t>
            </a:fld>
            <a:endParaRPr lang="en-US" sz="1200">
              <a:solidFill>
                <a:srgbClr val="898989"/>
              </a:solidFill>
              <a:latin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28600" y="0"/>
            <a:ext cx="8229600" cy="1219200"/>
          </a:xfrm>
        </p:spPr>
        <p:txBody>
          <a:bodyPr/>
          <a:lstStyle/>
          <a:p>
            <a:r>
              <a:rPr lang="en-US" b="1" smtClean="0">
                <a:solidFill>
                  <a:srgbClr val="002060"/>
                </a:solidFill>
                <a:latin typeface="Georgia" pitchFamily="18" charset="0"/>
              </a:rPr>
              <a:t>Resources (1 of 2)</a:t>
            </a:r>
          </a:p>
        </p:txBody>
      </p:sp>
      <p:sp>
        <p:nvSpPr>
          <p:cNvPr id="34819" name="Rectangle 3"/>
          <p:cNvSpPr>
            <a:spLocks noGrp="1" noChangeArrowheads="1"/>
          </p:cNvSpPr>
          <p:nvPr>
            <p:ph type="body" idx="1"/>
          </p:nvPr>
        </p:nvSpPr>
        <p:spPr>
          <a:xfrm>
            <a:off x="457200" y="1371600"/>
            <a:ext cx="8229600" cy="4754563"/>
          </a:xfrm>
        </p:spPr>
        <p:txBody>
          <a:bodyPr/>
          <a:lstStyle/>
          <a:p>
            <a:r>
              <a:rPr lang="en-US" sz="2600" dirty="0" smtClean="0">
                <a:latin typeface="Georgia" pitchFamily="18" charset="0"/>
              </a:rPr>
              <a:t>The availability of minerals and the ability to generate energy are the foundations of modern technology</a:t>
            </a:r>
          </a:p>
          <a:p>
            <a:r>
              <a:rPr lang="en-US" sz="2600" dirty="0" smtClean="0">
                <a:latin typeface="Georgia" pitchFamily="18" charset="0"/>
              </a:rPr>
              <a:t>The principal supplements to human energy </a:t>
            </a:r>
          </a:p>
          <a:p>
            <a:pPr lvl="1"/>
            <a:r>
              <a:rPr lang="en-US" sz="2400" dirty="0" smtClean="0">
                <a:latin typeface="Georgia" pitchFamily="18" charset="0"/>
              </a:rPr>
              <a:t>Animals</a:t>
            </a:r>
          </a:p>
          <a:p>
            <a:pPr lvl="1"/>
            <a:r>
              <a:rPr lang="en-US" sz="2400" dirty="0" smtClean="0">
                <a:latin typeface="Georgia" pitchFamily="18" charset="0"/>
              </a:rPr>
              <a:t>Wood</a:t>
            </a:r>
          </a:p>
          <a:p>
            <a:pPr lvl="1"/>
            <a:r>
              <a:rPr lang="en-US" sz="2400" dirty="0" smtClean="0">
                <a:latin typeface="Georgia" pitchFamily="18" charset="0"/>
              </a:rPr>
              <a:t>Fossil fuel</a:t>
            </a:r>
          </a:p>
          <a:p>
            <a:pPr lvl="1"/>
            <a:r>
              <a:rPr lang="en-US" sz="2400" dirty="0" smtClean="0">
                <a:latin typeface="Georgia" pitchFamily="18" charset="0"/>
              </a:rPr>
              <a:t>Nuclear power</a:t>
            </a:r>
          </a:p>
          <a:p>
            <a:pPr lvl="1"/>
            <a:r>
              <a:rPr lang="en-US" sz="2400" dirty="0" smtClean="0">
                <a:latin typeface="Georgia" pitchFamily="18" charset="0"/>
              </a:rPr>
              <a:t>Ocean tides</a:t>
            </a:r>
          </a:p>
          <a:p>
            <a:pPr lvl="1"/>
            <a:r>
              <a:rPr lang="en-US" sz="2400" dirty="0" smtClean="0">
                <a:latin typeface="Georgia" pitchFamily="18" charset="0"/>
              </a:rPr>
              <a:t>Thermal power</a:t>
            </a:r>
          </a:p>
          <a:p>
            <a:pPr lvl="1"/>
            <a:r>
              <a:rPr lang="en-US" sz="2400" dirty="0" smtClean="0">
                <a:latin typeface="Georgia" pitchFamily="18" charset="0"/>
              </a:rPr>
              <a:t>The sun</a:t>
            </a:r>
          </a:p>
        </p:txBody>
      </p:sp>
      <p:sp>
        <p:nvSpPr>
          <p:cNvPr id="7" name="Footer Placeholder 6"/>
          <p:cNvSpPr>
            <a:spLocks noGrp="1"/>
          </p:cNvSpPr>
          <p:nvPr>
            <p:ph type="ftr" sz="quarter" idx="11"/>
          </p:nvPr>
        </p:nvSpPr>
        <p:spPr/>
        <p:txBody>
          <a:bodyPr/>
          <a:lstStyle/>
          <a:p>
            <a:pPr>
              <a:defRPr/>
            </a:pPr>
            <a:r>
              <a:rPr lang="en-US" smtClean="0"/>
              <a:t>Roy Philip </a:t>
            </a:r>
            <a:endParaRPr lang="en-US"/>
          </a:p>
        </p:txBody>
      </p:sp>
      <p:sp>
        <p:nvSpPr>
          <p:cNvPr id="5" name="Slide Number Placeholder 4"/>
          <p:cNvSpPr txBox="1">
            <a:spLocks noGrp="1"/>
          </p:cNvSpPr>
          <p:nvPr/>
        </p:nvSpPr>
        <p:spPr>
          <a:xfrm>
            <a:off x="6553200" y="6356350"/>
            <a:ext cx="2133600" cy="365125"/>
          </a:xfrm>
          <a:prstGeom prst="rect">
            <a:avLst/>
          </a:prstGeom>
          <a:noFill/>
        </p:spPr>
        <p:txBody>
          <a:bodyPr anchor="ctr"/>
          <a:lstStyle/>
          <a:p>
            <a:pPr algn="r"/>
            <a:r>
              <a:rPr lang="en-US" sz="1200">
                <a:solidFill>
                  <a:srgbClr val="898989"/>
                </a:solidFill>
                <a:latin typeface="Calibri" pitchFamily="34" charset="0"/>
              </a:rPr>
              <a:t>3-</a:t>
            </a:r>
            <a:fld id="{D9D48943-9686-4FC7-A135-AD73EF221C8C}" type="slidenum">
              <a:rPr lang="en-US" sz="1200">
                <a:solidFill>
                  <a:srgbClr val="898989"/>
                </a:solidFill>
                <a:latin typeface="Calibri" pitchFamily="34" charset="0"/>
              </a:rPr>
              <a:pPr algn="r"/>
              <a:t>12</a:t>
            </a:fld>
            <a:endParaRPr lang="en-US" sz="1200">
              <a:solidFill>
                <a:srgbClr val="898989"/>
              </a:solidFill>
              <a:latin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28600" y="0"/>
            <a:ext cx="8229600" cy="1219200"/>
          </a:xfrm>
        </p:spPr>
        <p:txBody>
          <a:bodyPr/>
          <a:lstStyle/>
          <a:p>
            <a:r>
              <a:rPr lang="en-US" b="1" smtClean="0">
                <a:solidFill>
                  <a:srgbClr val="002060"/>
                </a:solidFill>
                <a:latin typeface="Georgia" pitchFamily="18" charset="0"/>
              </a:rPr>
              <a:t>Resources (2 of 2)</a:t>
            </a:r>
          </a:p>
        </p:txBody>
      </p:sp>
      <p:sp>
        <p:nvSpPr>
          <p:cNvPr id="35843" name="Rectangle 3"/>
          <p:cNvSpPr>
            <a:spLocks noGrp="1" noChangeArrowheads="1"/>
          </p:cNvSpPr>
          <p:nvPr>
            <p:ph type="body" idx="1"/>
          </p:nvPr>
        </p:nvSpPr>
        <p:spPr>
          <a:xfrm>
            <a:off x="457200" y="1219200"/>
            <a:ext cx="8229600" cy="5029200"/>
          </a:xfrm>
        </p:spPr>
        <p:txBody>
          <a:bodyPr/>
          <a:lstStyle/>
          <a:p>
            <a:r>
              <a:rPr lang="en-US" sz="2400" dirty="0" smtClean="0">
                <a:latin typeface="Georgia" pitchFamily="18" charset="0"/>
              </a:rPr>
              <a:t>The location, quality, and availability of resources will affect the pattern of world economic development and trade well into the second half of 21</a:t>
            </a:r>
            <a:r>
              <a:rPr lang="en-US" sz="2400" baseline="30000" dirty="0" smtClean="0">
                <a:latin typeface="Georgia" pitchFamily="18" charset="0"/>
              </a:rPr>
              <a:t>st</a:t>
            </a:r>
            <a:r>
              <a:rPr lang="en-US" sz="2400" dirty="0" smtClean="0">
                <a:latin typeface="Georgia" pitchFamily="18" charset="0"/>
              </a:rPr>
              <a:t> century</a:t>
            </a:r>
          </a:p>
          <a:p>
            <a:r>
              <a:rPr lang="en-US" sz="2400" dirty="0" smtClean="0">
                <a:latin typeface="Georgia" pitchFamily="18" charset="0"/>
              </a:rPr>
              <a:t>Many countries that were self-sufficient during much of their early economic growth have become net importers of petroleum during the past several decades and continue to become increasingly dependent on foreign sources. </a:t>
            </a:r>
          </a:p>
          <a:p>
            <a:r>
              <a:rPr lang="en-US" sz="2400" dirty="0" smtClean="0">
                <a:latin typeface="Georgia" pitchFamily="18" charset="0"/>
              </a:rPr>
              <a:t>As the global demand for resources intensifies and prices rise, resources will continue to increase in importance among the uncontrollable elements of the international marketing.</a:t>
            </a:r>
          </a:p>
        </p:txBody>
      </p:sp>
      <p:sp>
        <p:nvSpPr>
          <p:cNvPr id="7" name="Footer Placeholder 6"/>
          <p:cNvSpPr>
            <a:spLocks noGrp="1"/>
          </p:cNvSpPr>
          <p:nvPr>
            <p:ph type="ftr" sz="quarter" idx="11"/>
          </p:nvPr>
        </p:nvSpPr>
        <p:spPr/>
        <p:txBody>
          <a:bodyPr/>
          <a:lstStyle/>
          <a:p>
            <a:pPr>
              <a:defRPr/>
            </a:pPr>
            <a:r>
              <a:rPr lang="en-US" smtClean="0"/>
              <a:t>Roy Philip </a:t>
            </a:r>
            <a:endParaRPr lang="en-US"/>
          </a:p>
        </p:txBody>
      </p:sp>
      <p:sp>
        <p:nvSpPr>
          <p:cNvPr id="5" name="Slide Number Placeholder 4"/>
          <p:cNvSpPr txBox="1">
            <a:spLocks noGrp="1"/>
          </p:cNvSpPr>
          <p:nvPr/>
        </p:nvSpPr>
        <p:spPr>
          <a:xfrm>
            <a:off x="6553200" y="6356350"/>
            <a:ext cx="2133600" cy="365125"/>
          </a:xfrm>
          <a:prstGeom prst="rect">
            <a:avLst/>
          </a:prstGeom>
          <a:noFill/>
        </p:spPr>
        <p:txBody>
          <a:bodyPr anchor="ctr"/>
          <a:lstStyle/>
          <a:p>
            <a:pPr algn="r"/>
            <a:r>
              <a:rPr lang="en-US" sz="1200">
                <a:solidFill>
                  <a:srgbClr val="898989"/>
                </a:solidFill>
                <a:latin typeface="Calibri" pitchFamily="34" charset="0"/>
              </a:rPr>
              <a:t>3-</a:t>
            </a:r>
            <a:fld id="{E18C7E73-07E3-449B-8CE8-66260BEB4853}" type="slidenum">
              <a:rPr lang="en-US" sz="1200">
                <a:solidFill>
                  <a:srgbClr val="898989"/>
                </a:solidFill>
                <a:latin typeface="Calibri" pitchFamily="34" charset="0"/>
              </a:rPr>
              <a:pPr algn="r"/>
              <a:t>13</a:t>
            </a:fld>
            <a:endParaRPr lang="en-US" sz="1200">
              <a:solidFill>
                <a:srgbClr val="898989"/>
              </a:solidFill>
              <a:latin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228600" y="0"/>
            <a:ext cx="8229600" cy="1219200"/>
          </a:xfrm>
        </p:spPr>
        <p:txBody>
          <a:bodyPr/>
          <a:lstStyle/>
          <a:p>
            <a:r>
              <a:rPr lang="en-US" sz="4200" b="1" smtClean="0">
                <a:solidFill>
                  <a:srgbClr val="002060"/>
                </a:solidFill>
                <a:latin typeface="Georgia" pitchFamily="18" charset="0"/>
              </a:rPr>
              <a:t>World Energy Consumption</a:t>
            </a:r>
          </a:p>
        </p:txBody>
      </p:sp>
      <p:sp>
        <p:nvSpPr>
          <p:cNvPr id="4" name="Footer Placeholder 3"/>
          <p:cNvSpPr>
            <a:spLocks noGrp="1"/>
          </p:cNvSpPr>
          <p:nvPr>
            <p:ph type="ftr" sz="quarter" idx="11"/>
          </p:nvPr>
        </p:nvSpPr>
        <p:spPr/>
        <p:txBody>
          <a:bodyPr/>
          <a:lstStyle/>
          <a:p>
            <a:pPr>
              <a:defRPr/>
            </a:pPr>
            <a:r>
              <a:rPr lang="en-US" smtClean="0"/>
              <a:t>Roy Philip </a:t>
            </a:r>
            <a:endParaRPr lang="en-US"/>
          </a:p>
        </p:txBody>
      </p:sp>
      <p:sp>
        <p:nvSpPr>
          <p:cNvPr id="36869" name="Rectangle 5"/>
          <p:cNvSpPr>
            <a:spLocks noChangeArrowheads="1"/>
          </p:cNvSpPr>
          <p:nvPr/>
        </p:nvSpPr>
        <p:spPr bwMode="auto">
          <a:xfrm>
            <a:off x="0" y="1676400"/>
            <a:ext cx="1485900" cy="369888"/>
          </a:xfrm>
          <a:prstGeom prst="rect">
            <a:avLst/>
          </a:prstGeom>
          <a:noFill/>
          <a:ln w="9525">
            <a:noFill/>
            <a:miter lim="800000"/>
            <a:headEnd/>
            <a:tailEnd/>
          </a:ln>
        </p:spPr>
        <p:txBody>
          <a:bodyPr wrap="none">
            <a:spAutoFit/>
          </a:bodyPr>
          <a:lstStyle/>
          <a:p>
            <a:r>
              <a:rPr lang="en-US" b="1" i="1">
                <a:latin typeface="Georgia" pitchFamily="18" charset="0"/>
              </a:rPr>
              <a:t>Exhibit 3.4</a:t>
            </a:r>
          </a:p>
        </p:txBody>
      </p:sp>
      <p:pic>
        <p:nvPicPr>
          <p:cNvPr id="36870" name="Picture 3"/>
          <p:cNvPicPr>
            <a:picLocks noChangeAspect="1" noChangeArrowheads="1"/>
          </p:cNvPicPr>
          <p:nvPr/>
        </p:nvPicPr>
        <p:blipFill>
          <a:blip r:embed="rId3" cstate="print"/>
          <a:srcRect/>
          <a:stretch>
            <a:fillRect/>
          </a:stretch>
        </p:blipFill>
        <p:spPr bwMode="auto">
          <a:xfrm>
            <a:off x="1066800" y="2057400"/>
            <a:ext cx="7446963" cy="3652838"/>
          </a:xfrm>
          <a:prstGeom prst="rect">
            <a:avLst/>
          </a:prstGeom>
          <a:noFill/>
          <a:ln w="9525">
            <a:noFill/>
            <a:miter lim="800000"/>
            <a:headEnd/>
            <a:tailEnd/>
          </a:ln>
        </p:spPr>
      </p:pic>
      <p:sp>
        <p:nvSpPr>
          <p:cNvPr id="5" name="Slide Number Placeholder 4"/>
          <p:cNvSpPr txBox="1">
            <a:spLocks noGrp="1"/>
          </p:cNvSpPr>
          <p:nvPr/>
        </p:nvSpPr>
        <p:spPr>
          <a:xfrm>
            <a:off x="6553200" y="6356350"/>
            <a:ext cx="2133600" cy="365125"/>
          </a:xfrm>
          <a:prstGeom prst="rect">
            <a:avLst/>
          </a:prstGeom>
          <a:noFill/>
        </p:spPr>
        <p:txBody>
          <a:bodyPr anchor="ctr"/>
          <a:lstStyle/>
          <a:p>
            <a:pPr algn="r"/>
            <a:r>
              <a:rPr lang="en-US" sz="1200">
                <a:solidFill>
                  <a:srgbClr val="898989"/>
                </a:solidFill>
                <a:latin typeface="Calibri" pitchFamily="34" charset="0"/>
              </a:rPr>
              <a:t>3-</a:t>
            </a:r>
            <a:fld id="{BBB7470D-1ACF-4B85-8667-CAA20A039AF3}" type="slidenum">
              <a:rPr lang="en-US" sz="1200">
                <a:solidFill>
                  <a:srgbClr val="898989"/>
                </a:solidFill>
                <a:latin typeface="Calibri" pitchFamily="34" charset="0"/>
              </a:rPr>
              <a:pPr algn="r"/>
              <a:t>14</a:t>
            </a:fld>
            <a:endParaRPr lang="en-US" sz="1200">
              <a:solidFill>
                <a:srgbClr val="898989"/>
              </a:solidFill>
              <a:latin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228600" y="0"/>
            <a:ext cx="8229600" cy="1219200"/>
          </a:xfrm>
        </p:spPr>
        <p:txBody>
          <a:bodyPr/>
          <a:lstStyle/>
          <a:p>
            <a:r>
              <a:rPr lang="en-US" sz="4200" b="1" smtClean="0">
                <a:solidFill>
                  <a:srgbClr val="002060"/>
                </a:solidFill>
                <a:latin typeface="Georgia" pitchFamily="18" charset="0"/>
              </a:rPr>
              <a:t>World Energy Consumption</a:t>
            </a:r>
          </a:p>
        </p:txBody>
      </p:sp>
      <p:sp>
        <p:nvSpPr>
          <p:cNvPr id="4" name="Footer Placeholder 3"/>
          <p:cNvSpPr>
            <a:spLocks noGrp="1"/>
          </p:cNvSpPr>
          <p:nvPr>
            <p:ph type="ftr" sz="quarter" idx="11"/>
          </p:nvPr>
        </p:nvSpPr>
        <p:spPr/>
        <p:txBody>
          <a:bodyPr/>
          <a:lstStyle/>
          <a:p>
            <a:pPr>
              <a:defRPr/>
            </a:pPr>
            <a:r>
              <a:rPr lang="en-US" smtClean="0"/>
              <a:t>Roy Philip </a:t>
            </a:r>
            <a:endParaRPr lang="en-US"/>
          </a:p>
        </p:txBody>
      </p:sp>
      <p:sp>
        <p:nvSpPr>
          <p:cNvPr id="37893" name="Rectangle 5"/>
          <p:cNvSpPr>
            <a:spLocks noChangeArrowheads="1"/>
          </p:cNvSpPr>
          <p:nvPr/>
        </p:nvSpPr>
        <p:spPr bwMode="auto">
          <a:xfrm>
            <a:off x="0" y="1676400"/>
            <a:ext cx="1485900" cy="369888"/>
          </a:xfrm>
          <a:prstGeom prst="rect">
            <a:avLst/>
          </a:prstGeom>
          <a:noFill/>
          <a:ln w="9525">
            <a:noFill/>
            <a:miter lim="800000"/>
            <a:headEnd/>
            <a:tailEnd/>
          </a:ln>
        </p:spPr>
        <p:txBody>
          <a:bodyPr wrap="none">
            <a:spAutoFit/>
          </a:bodyPr>
          <a:lstStyle/>
          <a:p>
            <a:r>
              <a:rPr lang="en-US" b="1" i="1">
                <a:latin typeface="Georgia" pitchFamily="18" charset="0"/>
              </a:rPr>
              <a:t>Exhibit 3.4</a:t>
            </a:r>
          </a:p>
        </p:txBody>
      </p:sp>
      <p:pic>
        <p:nvPicPr>
          <p:cNvPr id="37894" name="Picture 3"/>
          <p:cNvPicPr>
            <a:picLocks noChangeAspect="1" noChangeArrowheads="1"/>
          </p:cNvPicPr>
          <p:nvPr/>
        </p:nvPicPr>
        <p:blipFill>
          <a:blip r:embed="rId3" cstate="print"/>
          <a:srcRect/>
          <a:stretch>
            <a:fillRect/>
          </a:stretch>
        </p:blipFill>
        <p:spPr bwMode="auto">
          <a:xfrm>
            <a:off x="2667000" y="1600200"/>
            <a:ext cx="3868738" cy="4375150"/>
          </a:xfrm>
          <a:prstGeom prst="rect">
            <a:avLst/>
          </a:prstGeom>
          <a:noFill/>
          <a:ln w="9525">
            <a:noFill/>
            <a:miter lim="800000"/>
            <a:headEnd/>
            <a:tailEnd/>
          </a:ln>
        </p:spPr>
      </p:pic>
      <p:sp>
        <p:nvSpPr>
          <p:cNvPr id="5" name="Slide Number Placeholder 4"/>
          <p:cNvSpPr txBox="1">
            <a:spLocks noGrp="1"/>
          </p:cNvSpPr>
          <p:nvPr/>
        </p:nvSpPr>
        <p:spPr>
          <a:xfrm>
            <a:off x="6553200" y="6356350"/>
            <a:ext cx="2133600" cy="365125"/>
          </a:xfrm>
          <a:prstGeom prst="rect">
            <a:avLst/>
          </a:prstGeom>
          <a:noFill/>
        </p:spPr>
        <p:txBody>
          <a:bodyPr anchor="ctr"/>
          <a:lstStyle/>
          <a:p>
            <a:pPr algn="r"/>
            <a:r>
              <a:rPr lang="en-US" sz="1200">
                <a:solidFill>
                  <a:srgbClr val="898989"/>
                </a:solidFill>
                <a:latin typeface="Calibri" pitchFamily="34" charset="0"/>
              </a:rPr>
              <a:t>3-</a:t>
            </a:r>
            <a:fld id="{39D8206D-128F-4C6C-8112-85E709968FD9}" type="slidenum">
              <a:rPr lang="en-US" sz="1200">
                <a:solidFill>
                  <a:srgbClr val="898989"/>
                </a:solidFill>
                <a:latin typeface="Calibri" pitchFamily="34" charset="0"/>
              </a:rPr>
              <a:pPr algn="r"/>
              <a:t>15</a:t>
            </a:fld>
            <a:endParaRPr lang="en-US" sz="1200">
              <a:solidFill>
                <a:srgbClr val="898989"/>
              </a:solidFill>
              <a:latin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28600" y="0"/>
            <a:ext cx="8229600" cy="1219200"/>
          </a:xfrm>
        </p:spPr>
        <p:txBody>
          <a:bodyPr/>
          <a:lstStyle/>
          <a:p>
            <a:r>
              <a:rPr lang="en-US" sz="4000" b="1" dirty="0" smtClean="0">
                <a:solidFill>
                  <a:srgbClr val="002060"/>
                </a:solidFill>
                <a:latin typeface="Georgia" pitchFamily="18" charset="0"/>
              </a:rPr>
              <a:t>Dynamics of Global</a:t>
            </a:r>
            <a:br>
              <a:rPr lang="en-US" sz="4000" b="1" dirty="0" smtClean="0">
                <a:solidFill>
                  <a:srgbClr val="002060"/>
                </a:solidFill>
                <a:latin typeface="Georgia" pitchFamily="18" charset="0"/>
              </a:rPr>
            </a:br>
            <a:r>
              <a:rPr lang="en-US" sz="4000" b="1" dirty="0" smtClean="0">
                <a:solidFill>
                  <a:srgbClr val="002060"/>
                </a:solidFill>
                <a:latin typeface="Georgia" pitchFamily="18" charset="0"/>
              </a:rPr>
              <a:t>Population Trends</a:t>
            </a:r>
          </a:p>
        </p:txBody>
      </p:sp>
      <p:sp>
        <p:nvSpPr>
          <p:cNvPr id="38915" name="Rectangle 3"/>
          <p:cNvSpPr>
            <a:spLocks noGrp="1" noChangeArrowheads="1"/>
          </p:cNvSpPr>
          <p:nvPr>
            <p:ph type="body" idx="1"/>
          </p:nvPr>
        </p:nvSpPr>
        <p:spPr>
          <a:xfrm>
            <a:off x="457200" y="1371600"/>
            <a:ext cx="8229600" cy="4754563"/>
          </a:xfrm>
        </p:spPr>
        <p:txBody>
          <a:bodyPr/>
          <a:lstStyle/>
          <a:p>
            <a:r>
              <a:rPr lang="en-US" sz="2400" dirty="0" smtClean="0">
                <a:latin typeface="Georgia" pitchFamily="18" charset="0"/>
              </a:rPr>
              <a:t>Global population trends determine today’s demand for goods</a:t>
            </a:r>
          </a:p>
          <a:p>
            <a:pPr lvl="1"/>
            <a:r>
              <a:rPr lang="en-US" sz="2000" dirty="0" smtClean="0">
                <a:latin typeface="Georgia" pitchFamily="18" charset="0"/>
              </a:rPr>
              <a:t>Rural/urban population shifts</a:t>
            </a:r>
          </a:p>
          <a:p>
            <a:pPr lvl="1"/>
            <a:r>
              <a:rPr lang="en-US" sz="2000" dirty="0" smtClean="0">
                <a:latin typeface="Georgia" pitchFamily="18" charset="0"/>
              </a:rPr>
              <a:t>Rates of growth</a:t>
            </a:r>
          </a:p>
          <a:p>
            <a:pPr lvl="1"/>
            <a:r>
              <a:rPr lang="en-US" sz="2000" dirty="0" smtClean="0">
                <a:latin typeface="Georgia" pitchFamily="18" charset="0"/>
              </a:rPr>
              <a:t>Age levels</a:t>
            </a:r>
          </a:p>
          <a:p>
            <a:pPr lvl="1"/>
            <a:r>
              <a:rPr lang="en-US" sz="2000" dirty="0" smtClean="0">
                <a:latin typeface="Georgia" pitchFamily="18" charset="0"/>
              </a:rPr>
              <a:t>Population control</a:t>
            </a:r>
          </a:p>
          <a:p>
            <a:r>
              <a:rPr lang="en-US" sz="2400" dirty="0" smtClean="0">
                <a:latin typeface="Georgia" pitchFamily="18" charset="0"/>
              </a:rPr>
              <a:t>Changes in population will profoundly affect future demand i.e. no action on Kashmir issue</a:t>
            </a:r>
          </a:p>
          <a:p>
            <a:r>
              <a:rPr lang="en-US" sz="2400" dirty="0" smtClean="0">
                <a:latin typeface="Georgia" pitchFamily="18" charset="0"/>
              </a:rPr>
              <a:t>The most important deterrent to population control is cultural attitudes about the importance of large families i.e. China’s policy</a:t>
            </a:r>
          </a:p>
          <a:p>
            <a:r>
              <a:rPr lang="en-US" sz="2400" dirty="0" smtClean="0">
                <a:latin typeface="Georgia" pitchFamily="18" charset="0"/>
              </a:rPr>
              <a:t>In many cultures, the prestige of a man, whether alive or dead, depends on the number of his offspring, and a family’s only wealth is its children</a:t>
            </a:r>
          </a:p>
          <a:p>
            <a:pPr>
              <a:lnSpc>
                <a:spcPct val="75000"/>
              </a:lnSpc>
            </a:pPr>
            <a:endParaRPr lang="en-US" sz="2800" dirty="0" smtClean="0"/>
          </a:p>
          <a:p>
            <a:pPr>
              <a:lnSpc>
                <a:spcPct val="75000"/>
              </a:lnSpc>
            </a:pPr>
            <a:endParaRPr lang="en-US" sz="2800" dirty="0" smtClean="0"/>
          </a:p>
        </p:txBody>
      </p:sp>
      <p:sp>
        <p:nvSpPr>
          <p:cNvPr id="7" name="Footer Placeholder 6"/>
          <p:cNvSpPr>
            <a:spLocks noGrp="1"/>
          </p:cNvSpPr>
          <p:nvPr>
            <p:ph type="ftr" sz="quarter" idx="11"/>
          </p:nvPr>
        </p:nvSpPr>
        <p:spPr/>
        <p:txBody>
          <a:bodyPr/>
          <a:lstStyle/>
          <a:p>
            <a:pPr>
              <a:defRPr/>
            </a:pPr>
            <a:r>
              <a:rPr lang="en-US" smtClean="0"/>
              <a:t>Roy Philip </a:t>
            </a:r>
            <a:endParaRPr lang="en-US"/>
          </a:p>
        </p:txBody>
      </p:sp>
      <p:sp>
        <p:nvSpPr>
          <p:cNvPr id="5" name="Slide Number Placeholder 4"/>
          <p:cNvSpPr txBox="1">
            <a:spLocks noGrp="1"/>
          </p:cNvSpPr>
          <p:nvPr/>
        </p:nvSpPr>
        <p:spPr>
          <a:xfrm>
            <a:off x="6553200" y="6356350"/>
            <a:ext cx="2133600" cy="365125"/>
          </a:xfrm>
          <a:prstGeom prst="rect">
            <a:avLst/>
          </a:prstGeom>
          <a:noFill/>
        </p:spPr>
        <p:txBody>
          <a:bodyPr anchor="ctr"/>
          <a:lstStyle/>
          <a:p>
            <a:pPr algn="r"/>
            <a:r>
              <a:rPr lang="en-US" sz="1200">
                <a:solidFill>
                  <a:srgbClr val="898989"/>
                </a:solidFill>
                <a:latin typeface="Calibri" pitchFamily="34" charset="0"/>
              </a:rPr>
              <a:t>3-</a:t>
            </a:r>
            <a:fld id="{F996F5BA-9121-462F-8F39-695C303DA496}" type="slidenum">
              <a:rPr lang="en-US" sz="1200">
                <a:solidFill>
                  <a:srgbClr val="898989"/>
                </a:solidFill>
                <a:latin typeface="Calibri" pitchFamily="34" charset="0"/>
              </a:rPr>
              <a:pPr algn="r"/>
              <a:t>16</a:t>
            </a:fld>
            <a:endParaRPr lang="en-US" sz="1200">
              <a:solidFill>
                <a:srgbClr val="898989"/>
              </a:solidFill>
              <a:latin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228600" y="0"/>
            <a:ext cx="8229600" cy="1219200"/>
          </a:xfrm>
        </p:spPr>
        <p:txBody>
          <a:bodyPr/>
          <a:lstStyle/>
          <a:p>
            <a:r>
              <a:rPr lang="en-US" sz="2800" b="1" smtClean="0">
                <a:solidFill>
                  <a:srgbClr val="002060"/>
                </a:solidFill>
                <a:latin typeface="Georgia" pitchFamily="18" charset="0"/>
              </a:rPr>
              <a:t>World Population by Region – 2005-2050</a:t>
            </a:r>
            <a:br>
              <a:rPr lang="en-US" sz="2800" b="1" smtClean="0">
                <a:solidFill>
                  <a:srgbClr val="002060"/>
                </a:solidFill>
                <a:latin typeface="Georgia" pitchFamily="18" charset="0"/>
              </a:rPr>
            </a:br>
            <a:r>
              <a:rPr lang="en-US" sz="2800" b="1" smtClean="0">
                <a:solidFill>
                  <a:srgbClr val="002060"/>
                </a:solidFill>
                <a:latin typeface="Georgia" pitchFamily="18" charset="0"/>
              </a:rPr>
              <a:t>Life Expectancy at Birth – 2005-2010 (millions)</a:t>
            </a:r>
          </a:p>
        </p:txBody>
      </p:sp>
      <p:sp>
        <p:nvSpPr>
          <p:cNvPr id="4" name="Footer Placeholder 3"/>
          <p:cNvSpPr>
            <a:spLocks noGrp="1"/>
          </p:cNvSpPr>
          <p:nvPr>
            <p:ph type="ftr" sz="quarter" idx="11"/>
          </p:nvPr>
        </p:nvSpPr>
        <p:spPr/>
        <p:txBody>
          <a:bodyPr/>
          <a:lstStyle/>
          <a:p>
            <a:pPr>
              <a:defRPr/>
            </a:pPr>
            <a:r>
              <a:rPr lang="en-US" smtClean="0"/>
              <a:t>Roy Philip </a:t>
            </a:r>
            <a:endParaRPr lang="en-US"/>
          </a:p>
        </p:txBody>
      </p:sp>
      <p:sp>
        <p:nvSpPr>
          <p:cNvPr id="39941" name="Rectangle 5"/>
          <p:cNvSpPr>
            <a:spLocks noChangeArrowheads="1"/>
          </p:cNvSpPr>
          <p:nvPr/>
        </p:nvSpPr>
        <p:spPr bwMode="auto">
          <a:xfrm>
            <a:off x="0" y="1676400"/>
            <a:ext cx="1473200" cy="369888"/>
          </a:xfrm>
          <a:prstGeom prst="rect">
            <a:avLst/>
          </a:prstGeom>
          <a:noFill/>
          <a:ln w="9525">
            <a:noFill/>
            <a:miter lim="800000"/>
            <a:headEnd/>
            <a:tailEnd/>
          </a:ln>
        </p:spPr>
        <p:txBody>
          <a:bodyPr wrap="none">
            <a:spAutoFit/>
          </a:bodyPr>
          <a:lstStyle/>
          <a:p>
            <a:r>
              <a:rPr lang="en-US" b="1" i="1">
                <a:latin typeface="Georgia" pitchFamily="18" charset="0"/>
              </a:rPr>
              <a:t>Exhibit 3.5</a:t>
            </a:r>
          </a:p>
        </p:txBody>
      </p:sp>
      <p:pic>
        <p:nvPicPr>
          <p:cNvPr id="39944" name="Picture 8"/>
          <p:cNvPicPr>
            <a:picLocks noChangeAspect="1" noChangeArrowheads="1"/>
          </p:cNvPicPr>
          <p:nvPr/>
        </p:nvPicPr>
        <p:blipFill>
          <a:blip r:embed="rId3" cstate="print"/>
          <a:srcRect/>
          <a:stretch>
            <a:fillRect/>
          </a:stretch>
        </p:blipFill>
        <p:spPr bwMode="auto">
          <a:xfrm>
            <a:off x="1828800" y="1600200"/>
            <a:ext cx="7010400" cy="3810000"/>
          </a:xfrm>
          <a:prstGeom prst="rect">
            <a:avLst/>
          </a:prstGeom>
          <a:noFill/>
          <a:ln w="9525">
            <a:noFill/>
            <a:miter lim="800000"/>
            <a:headEnd/>
            <a:tailEnd/>
          </a:ln>
          <a:effectLst/>
        </p:spPr>
      </p:pic>
      <p:pic>
        <p:nvPicPr>
          <p:cNvPr id="39945" name="Picture 9"/>
          <p:cNvPicPr>
            <a:picLocks noChangeAspect="1" noChangeArrowheads="1"/>
          </p:cNvPicPr>
          <p:nvPr/>
        </p:nvPicPr>
        <p:blipFill>
          <a:blip r:embed="rId4" cstate="print"/>
          <a:srcRect/>
          <a:stretch>
            <a:fillRect/>
          </a:stretch>
        </p:blipFill>
        <p:spPr bwMode="auto">
          <a:xfrm>
            <a:off x="1828800" y="5486400"/>
            <a:ext cx="1981200" cy="679450"/>
          </a:xfrm>
          <a:prstGeom prst="rect">
            <a:avLst/>
          </a:prstGeom>
          <a:noFill/>
          <a:ln w="9525">
            <a:noFill/>
            <a:miter lim="800000"/>
            <a:headEnd/>
            <a:tailEnd/>
          </a:ln>
          <a:effectLst/>
        </p:spPr>
      </p:pic>
      <p:sp>
        <p:nvSpPr>
          <p:cNvPr id="5" name="Slide Number Placeholder 4"/>
          <p:cNvSpPr txBox="1">
            <a:spLocks noGrp="1"/>
          </p:cNvSpPr>
          <p:nvPr/>
        </p:nvSpPr>
        <p:spPr>
          <a:xfrm>
            <a:off x="6553200" y="6356350"/>
            <a:ext cx="2133600" cy="365125"/>
          </a:xfrm>
          <a:prstGeom prst="rect">
            <a:avLst/>
          </a:prstGeom>
          <a:noFill/>
        </p:spPr>
        <p:txBody>
          <a:bodyPr anchor="ctr"/>
          <a:lstStyle/>
          <a:p>
            <a:pPr algn="r"/>
            <a:r>
              <a:rPr lang="en-US" sz="1200">
                <a:solidFill>
                  <a:srgbClr val="898989"/>
                </a:solidFill>
                <a:latin typeface="Calibri" pitchFamily="34" charset="0"/>
              </a:rPr>
              <a:t>3-</a:t>
            </a:r>
            <a:fld id="{A1E85270-257B-43E5-95D8-4DC4831DE43C}" type="slidenum">
              <a:rPr lang="en-US" sz="1200">
                <a:solidFill>
                  <a:srgbClr val="898989"/>
                </a:solidFill>
                <a:latin typeface="Calibri" pitchFamily="34" charset="0"/>
              </a:rPr>
              <a:pPr algn="r"/>
              <a:t>17</a:t>
            </a:fld>
            <a:endParaRPr lang="en-US" sz="1200">
              <a:solidFill>
                <a:srgbClr val="898989"/>
              </a:solidFill>
              <a:latin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28600" y="0"/>
            <a:ext cx="8229600" cy="1219200"/>
          </a:xfrm>
        </p:spPr>
        <p:txBody>
          <a:bodyPr/>
          <a:lstStyle/>
          <a:p>
            <a:r>
              <a:rPr lang="en-US" b="1" smtClean="0">
                <a:solidFill>
                  <a:srgbClr val="002060"/>
                </a:solidFill>
                <a:latin typeface="Georgia" pitchFamily="18" charset="0"/>
              </a:rPr>
              <a:t>Controlling </a:t>
            </a:r>
            <a:br>
              <a:rPr lang="en-US" b="1" smtClean="0">
                <a:solidFill>
                  <a:srgbClr val="002060"/>
                </a:solidFill>
                <a:latin typeface="Georgia" pitchFamily="18" charset="0"/>
              </a:rPr>
            </a:br>
            <a:r>
              <a:rPr lang="en-US" b="1" smtClean="0">
                <a:solidFill>
                  <a:srgbClr val="002060"/>
                </a:solidFill>
                <a:latin typeface="Georgia" pitchFamily="18" charset="0"/>
              </a:rPr>
              <a:t>Population Growth</a:t>
            </a:r>
          </a:p>
        </p:txBody>
      </p:sp>
      <p:sp>
        <p:nvSpPr>
          <p:cNvPr id="40963" name="Rectangle 3"/>
          <p:cNvSpPr>
            <a:spLocks noGrp="1" noChangeArrowheads="1"/>
          </p:cNvSpPr>
          <p:nvPr>
            <p:ph type="body" idx="1"/>
          </p:nvPr>
        </p:nvSpPr>
        <p:spPr>
          <a:xfrm>
            <a:off x="457200" y="1295400"/>
            <a:ext cx="8229600" cy="4830763"/>
          </a:xfrm>
        </p:spPr>
        <p:txBody>
          <a:bodyPr/>
          <a:lstStyle/>
          <a:p>
            <a:r>
              <a:rPr lang="en-US" sz="2800" dirty="0" smtClean="0">
                <a:latin typeface="Georgia" pitchFamily="18" charset="0"/>
              </a:rPr>
              <a:t>Procreation is one of the most culturally sensitive uncontrollable factors</a:t>
            </a:r>
          </a:p>
          <a:p>
            <a:r>
              <a:rPr lang="en-US" sz="2800" dirty="0" smtClean="0">
                <a:latin typeface="Georgia" pitchFamily="18" charset="0"/>
              </a:rPr>
              <a:t>Perhaps the most important deterrent to population control is cultural attitudes about the importance of large families</a:t>
            </a:r>
          </a:p>
          <a:p>
            <a:r>
              <a:rPr lang="en-US" sz="2800" dirty="0" smtClean="0">
                <a:latin typeface="Georgia" pitchFamily="18" charset="0"/>
              </a:rPr>
              <a:t>Family planning and all that it entails is by far the most universal means governments use to control birth-rates, but some economists believe that a decline in the fertility rate is a function of economic prosperity and will come only with economic development</a:t>
            </a:r>
          </a:p>
          <a:p>
            <a:endParaRPr lang="en-US" sz="2600" dirty="0" smtClean="0">
              <a:latin typeface="Georgia" pitchFamily="18" charset="0"/>
            </a:endParaRPr>
          </a:p>
        </p:txBody>
      </p:sp>
      <p:sp>
        <p:nvSpPr>
          <p:cNvPr id="7" name="Footer Placeholder 6"/>
          <p:cNvSpPr>
            <a:spLocks noGrp="1"/>
          </p:cNvSpPr>
          <p:nvPr>
            <p:ph type="ftr" sz="quarter" idx="11"/>
          </p:nvPr>
        </p:nvSpPr>
        <p:spPr/>
        <p:txBody>
          <a:bodyPr/>
          <a:lstStyle/>
          <a:p>
            <a:pPr>
              <a:defRPr/>
            </a:pPr>
            <a:r>
              <a:rPr lang="en-US" smtClean="0"/>
              <a:t>Roy Philip </a:t>
            </a:r>
            <a:endParaRPr lang="en-US"/>
          </a:p>
        </p:txBody>
      </p:sp>
      <p:sp>
        <p:nvSpPr>
          <p:cNvPr id="5" name="Slide Number Placeholder 4"/>
          <p:cNvSpPr txBox="1">
            <a:spLocks noGrp="1"/>
          </p:cNvSpPr>
          <p:nvPr/>
        </p:nvSpPr>
        <p:spPr>
          <a:xfrm>
            <a:off x="6553200" y="6356350"/>
            <a:ext cx="2133600" cy="365125"/>
          </a:xfrm>
          <a:prstGeom prst="rect">
            <a:avLst/>
          </a:prstGeom>
          <a:noFill/>
        </p:spPr>
        <p:txBody>
          <a:bodyPr anchor="ctr"/>
          <a:lstStyle/>
          <a:p>
            <a:pPr algn="r"/>
            <a:r>
              <a:rPr lang="en-US" sz="1200">
                <a:solidFill>
                  <a:srgbClr val="898989"/>
                </a:solidFill>
                <a:latin typeface="Calibri" pitchFamily="34" charset="0"/>
              </a:rPr>
              <a:t>3-</a:t>
            </a:r>
            <a:fld id="{CE349E18-45B8-4293-9FB1-DCAD20CDE6F2}" type="slidenum">
              <a:rPr lang="en-US" sz="1200">
                <a:solidFill>
                  <a:srgbClr val="898989"/>
                </a:solidFill>
                <a:latin typeface="Calibri" pitchFamily="34" charset="0"/>
              </a:rPr>
              <a:pPr algn="r"/>
              <a:t>18</a:t>
            </a:fld>
            <a:endParaRPr lang="en-US" sz="1200">
              <a:solidFill>
                <a:srgbClr val="898989"/>
              </a:solidFill>
              <a:latin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28600" y="0"/>
            <a:ext cx="8229600" cy="1219200"/>
          </a:xfrm>
        </p:spPr>
        <p:txBody>
          <a:bodyPr/>
          <a:lstStyle/>
          <a:p>
            <a:r>
              <a:rPr lang="en-US" b="1" smtClean="0">
                <a:solidFill>
                  <a:srgbClr val="002060"/>
                </a:solidFill>
                <a:latin typeface="Georgia" pitchFamily="18" charset="0"/>
              </a:rPr>
              <a:t>Rural/Urban Migration</a:t>
            </a:r>
          </a:p>
        </p:txBody>
      </p:sp>
      <p:sp>
        <p:nvSpPr>
          <p:cNvPr id="41987" name="Rectangle 3"/>
          <p:cNvSpPr>
            <a:spLocks noGrp="1" noChangeArrowheads="1"/>
          </p:cNvSpPr>
          <p:nvPr>
            <p:ph type="body" idx="1"/>
          </p:nvPr>
        </p:nvSpPr>
        <p:spPr>
          <a:xfrm>
            <a:off x="457200" y="1447800"/>
            <a:ext cx="8229600" cy="4678363"/>
          </a:xfrm>
        </p:spPr>
        <p:txBody>
          <a:bodyPr/>
          <a:lstStyle/>
          <a:p>
            <a:r>
              <a:rPr lang="en-US" sz="2800" smtClean="0">
                <a:latin typeface="Georgia" pitchFamily="18" charset="0"/>
              </a:rPr>
              <a:t>Result of a desire for greater access to:</a:t>
            </a:r>
          </a:p>
          <a:p>
            <a:pPr lvl="1"/>
            <a:r>
              <a:rPr lang="en-US" sz="2600" smtClean="0">
                <a:latin typeface="Georgia" pitchFamily="18" charset="0"/>
              </a:rPr>
              <a:t>Sources of education</a:t>
            </a:r>
          </a:p>
          <a:p>
            <a:pPr lvl="1"/>
            <a:r>
              <a:rPr lang="en-US" sz="2600" smtClean="0">
                <a:latin typeface="Georgia" pitchFamily="18" charset="0"/>
              </a:rPr>
              <a:t>Health care</a:t>
            </a:r>
          </a:p>
          <a:p>
            <a:pPr lvl="1"/>
            <a:r>
              <a:rPr lang="en-US" sz="2600" smtClean="0">
                <a:latin typeface="Georgia" pitchFamily="18" charset="0"/>
              </a:rPr>
              <a:t>Improved job opportunities</a:t>
            </a:r>
          </a:p>
        </p:txBody>
      </p:sp>
      <p:sp>
        <p:nvSpPr>
          <p:cNvPr id="7" name="Footer Placeholder 6"/>
          <p:cNvSpPr>
            <a:spLocks noGrp="1"/>
          </p:cNvSpPr>
          <p:nvPr>
            <p:ph type="ftr" sz="quarter" idx="11"/>
          </p:nvPr>
        </p:nvSpPr>
        <p:spPr/>
        <p:txBody>
          <a:bodyPr/>
          <a:lstStyle/>
          <a:p>
            <a:pPr>
              <a:defRPr/>
            </a:pPr>
            <a:r>
              <a:rPr lang="en-US" smtClean="0"/>
              <a:t>Roy Philip </a:t>
            </a:r>
            <a:endParaRPr lang="en-US"/>
          </a:p>
        </p:txBody>
      </p:sp>
      <p:sp>
        <p:nvSpPr>
          <p:cNvPr id="5" name="Slide Number Placeholder 4"/>
          <p:cNvSpPr txBox="1">
            <a:spLocks noGrp="1"/>
          </p:cNvSpPr>
          <p:nvPr/>
        </p:nvSpPr>
        <p:spPr>
          <a:xfrm>
            <a:off x="6553200" y="6356350"/>
            <a:ext cx="2133600" cy="365125"/>
          </a:xfrm>
          <a:prstGeom prst="rect">
            <a:avLst/>
          </a:prstGeom>
          <a:noFill/>
        </p:spPr>
        <p:txBody>
          <a:bodyPr anchor="ctr"/>
          <a:lstStyle/>
          <a:p>
            <a:pPr algn="r"/>
            <a:r>
              <a:rPr lang="en-US" sz="1200">
                <a:solidFill>
                  <a:srgbClr val="898989"/>
                </a:solidFill>
                <a:latin typeface="Calibri" pitchFamily="34" charset="0"/>
              </a:rPr>
              <a:t>3-</a:t>
            </a:r>
            <a:fld id="{8EB9A2A5-8764-4DE7-9F71-F2D1476EF248}" type="slidenum">
              <a:rPr lang="en-US" sz="1200">
                <a:solidFill>
                  <a:srgbClr val="898989"/>
                </a:solidFill>
                <a:latin typeface="Calibri" pitchFamily="34" charset="0"/>
              </a:rPr>
              <a:pPr algn="r"/>
              <a:t>19</a:t>
            </a:fld>
            <a:endParaRPr lang="en-US" sz="1200">
              <a:solidFill>
                <a:srgbClr val="898989"/>
              </a:solidFill>
              <a:latin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0"/>
            <a:ext cx="8229600" cy="1219200"/>
          </a:xfrm>
        </p:spPr>
        <p:txBody>
          <a:bodyPr/>
          <a:lstStyle/>
          <a:p>
            <a:pPr eaLnBrk="1" hangingPunct="1"/>
            <a:r>
              <a:rPr lang="en-US" b="1" smtClean="0">
                <a:solidFill>
                  <a:srgbClr val="002060"/>
                </a:solidFill>
                <a:latin typeface="Georgia" pitchFamily="18" charset="0"/>
              </a:rPr>
              <a:t>Introduction</a:t>
            </a:r>
          </a:p>
        </p:txBody>
      </p:sp>
      <p:sp>
        <p:nvSpPr>
          <p:cNvPr id="6147" name="Content Placeholder 2"/>
          <p:cNvSpPr>
            <a:spLocks noGrp="1"/>
          </p:cNvSpPr>
          <p:nvPr>
            <p:ph idx="1"/>
          </p:nvPr>
        </p:nvSpPr>
        <p:spPr>
          <a:xfrm>
            <a:off x="457200" y="1295400"/>
            <a:ext cx="8229600" cy="4830763"/>
          </a:xfrm>
        </p:spPr>
        <p:txBody>
          <a:bodyPr/>
          <a:lstStyle/>
          <a:p>
            <a:r>
              <a:rPr lang="en-US" sz="2800" smtClean="0">
                <a:latin typeface="Georgia" pitchFamily="18" charset="0"/>
              </a:rPr>
              <a:t>To understand a society’s actions and its points of view, you need to appreciate:</a:t>
            </a:r>
          </a:p>
          <a:p>
            <a:pPr lvl="1"/>
            <a:r>
              <a:rPr lang="en-US" sz="2600" smtClean="0">
                <a:latin typeface="Georgia" pitchFamily="18" charset="0"/>
              </a:rPr>
              <a:t>The influence of historical events </a:t>
            </a:r>
          </a:p>
          <a:p>
            <a:pPr lvl="1"/>
            <a:r>
              <a:rPr lang="en-US" sz="2600" smtClean="0">
                <a:latin typeface="Georgia" pitchFamily="18" charset="0"/>
              </a:rPr>
              <a:t>The geographical uniqueness to which a culture has had to adapt</a:t>
            </a:r>
          </a:p>
          <a:p>
            <a:r>
              <a:rPr lang="en-US" sz="2800" smtClean="0">
                <a:latin typeface="Georgia" pitchFamily="18" charset="0"/>
              </a:rPr>
              <a:t>Culture can be defined as society's accepted basis for responding to external and internal events</a:t>
            </a:r>
          </a:p>
          <a:p>
            <a:r>
              <a:rPr lang="en-US" sz="2800" smtClean="0">
                <a:latin typeface="Georgia" pitchFamily="18" charset="0"/>
              </a:rPr>
              <a:t>To interpret a culture’s behavior and attitudes, a marketer must have some idea of a country’s history and geography</a:t>
            </a:r>
          </a:p>
        </p:txBody>
      </p:sp>
      <p:sp>
        <p:nvSpPr>
          <p:cNvPr id="4" name="Footer Placeholder 3"/>
          <p:cNvSpPr>
            <a:spLocks noGrp="1"/>
          </p:cNvSpPr>
          <p:nvPr>
            <p:ph type="ftr" sz="quarter" idx="11"/>
          </p:nvPr>
        </p:nvSpPr>
        <p:spPr/>
        <p:txBody>
          <a:bodyPr/>
          <a:lstStyle/>
          <a:p>
            <a:pPr>
              <a:defRPr/>
            </a:pPr>
            <a:r>
              <a:rPr lang="en-US" dirty="0" smtClean="0"/>
              <a:t>Roy Philip </a:t>
            </a:r>
            <a:endParaRPr lang="en-US" dirty="0"/>
          </a:p>
        </p:txBody>
      </p:sp>
      <p:sp>
        <p:nvSpPr>
          <p:cNvPr id="5" name="Slide Number Placeholder 4"/>
          <p:cNvSpPr txBox="1">
            <a:spLocks noGrp="1"/>
          </p:cNvSpPr>
          <p:nvPr/>
        </p:nvSpPr>
        <p:spPr>
          <a:xfrm>
            <a:off x="6553200" y="6356350"/>
            <a:ext cx="2133600" cy="365125"/>
          </a:xfrm>
          <a:prstGeom prst="rect">
            <a:avLst/>
          </a:prstGeom>
          <a:noFill/>
        </p:spPr>
        <p:txBody>
          <a:bodyPr anchor="ctr"/>
          <a:lstStyle/>
          <a:p>
            <a:pPr algn="r"/>
            <a:r>
              <a:rPr lang="en-US" sz="1200">
                <a:solidFill>
                  <a:srgbClr val="898989"/>
                </a:solidFill>
                <a:latin typeface="Calibri" pitchFamily="34" charset="0"/>
              </a:rPr>
              <a:t>3-</a:t>
            </a:r>
            <a:fld id="{AE7CCCA7-EFBD-4D3D-8E0F-4B2DD6121FB9}" type="slidenum">
              <a:rPr lang="en-US" sz="1200">
                <a:solidFill>
                  <a:srgbClr val="898989"/>
                </a:solidFill>
                <a:latin typeface="Calibri" pitchFamily="34" charset="0"/>
              </a:rPr>
              <a:pPr algn="r"/>
              <a:t>2</a:t>
            </a:fld>
            <a:endParaRPr lang="en-US" sz="1200">
              <a:solidFill>
                <a:srgbClr val="898989"/>
              </a:solidFill>
              <a:latin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0"/>
            <a:ext cx="8229600" cy="1219200"/>
          </a:xfrm>
        </p:spPr>
        <p:txBody>
          <a:bodyPr/>
          <a:lstStyle/>
          <a:p>
            <a:r>
              <a:rPr lang="en-US" sz="4000" b="1" smtClean="0">
                <a:solidFill>
                  <a:srgbClr val="002060"/>
                </a:solidFill>
                <a:latin typeface="Georgia" pitchFamily="18" charset="0"/>
              </a:rPr>
              <a:t>Population Decline and Aging</a:t>
            </a:r>
          </a:p>
        </p:txBody>
      </p:sp>
      <p:sp>
        <p:nvSpPr>
          <p:cNvPr id="43011" name="Rectangle 3"/>
          <p:cNvSpPr>
            <a:spLocks noGrp="1" noChangeArrowheads="1"/>
          </p:cNvSpPr>
          <p:nvPr>
            <p:ph type="body" idx="1"/>
          </p:nvPr>
        </p:nvSpPr>
        <p:spPr>
          <a:xfrm>
            <a:off x="457200" y="1447800"/>
            <a:ext cx="8229600" cy="4678363"/>
          </a:xfrm>
        </p:spPr>
        <p:txBody>
          <a:bodyPr/>
          <a:lstStyle/>
          <a:p>
            <a:r>
              <a:rPr lang="en-US" sz="2800" dirty="0" smtClean="0">
                <a:latin typeface="Georgia" pitchFamily="18" charset="0"/>
              </a:rPr>
              <a:t>Population growth in many countries has dropped below the rate necessary to maintain present levels</a:t>
            </a:r>
          </a:p>
          <a:p>
            <a:r>
              <a:rPr lang="en-US" sz="2800" dirty="0" smtClean="0">
                <a:latin typeface="Georgia" pitchFamily="18" charset="0"/>
              </a:rPr>
              <a:t>A nation needs a fertility rate of about 2 children per woman</a:t>
            </a:r>
          </a:p>
          <a:p>
            <a:r>
              <a:rPr lang="en-US" sz="2800" dirty="0" smtClean="0">
                <a:latin typeface="Georgia" pitchFamily="18" charset="0"/>
              </a:rPr>
              <a:t>Not one major country has sufficient internal population equilibrium to maintain itself</a:t>
            </a:r>
          </a:p>
        </p:txBody>
      </p:sp>
      <p:sp>
        <p:nvSpPr>
          <p:cNvPr id="7" name="Footer Placeholder 6"/>
          <p:cNvSpPr>
            <a:spLocks noGrp="1"/>
          </p:cNvSpPr>
          <p:nvPr>
            <p:ph type="ftr" sz="quarter" idx="11"/>
          </p:nvPr>
        </p:nvSpPr>
        <p:spPr/>
        <p:txBody>
          <a:bodyPr/>
          <a:lstStyle/>
          <a:p>
            <a:pPr>
              <a:defRPr/>
            </a:pPr>
            <a:r>
              <a:rPr lang="en-US" smtClean="0"/>
              <a:t>Roy Philip </a:t>
            </a:r>
            <a:endParaRPr lang="en-US"/>
          </a:p>
        </p:txBody>
      </p:sp>
      <p:sp>
        <p:nvSpPr>
          <p:cNvPr id="5" name="Slide Number Placeholder 4"/>
          <p:cNvSpPr txBox="1">
            <a:spLocks noGrp="1"/>
          </p:cNvSpPr>
          <p:nvPr/>
        </p:nvSpPr>
        <p:spPr>
          <a:xfrm>
            <a:off x="6553200" y="6356350"/>
            <a:ext cx="2133600" cy="365125"/>
          </a:xfrm>
          <a:prstGeom prst="rect">
            <a:avLst/>
          </a:prstGeom>
          <a:noFill/>
        </p:spPr>
        <p:txBody>
          <a:bodyPr anchor="ctr"/>
          <a:lstStyle/>
          <a:p>
            <a:pPr algn="r"/>
            <a:r>
              <a:rPr lang="en-US" sz="1200">
                <a:solidFill>
                  <a:srgbClr val="898989"/>
                </a:solidFill>
                <a:latin typeface="Calibri" pitchFamily="34" charset="0"/>
              </a:rPr>
              <a:t>3-</a:t>
            </a:r>
            <a:fld id="{2F56D822-E329-4556-8C5B-A4EB4370D239}" type="slidenum">
              <a:rPr lang="en-US" sz="1200">
                <a:solidFill>
                  <a:srgbClr val="898989"/>
                </a:solidFill>
                <a:latin typeface="Calibri" pitchFamily="34" charset="0"/>
              </a:rPr>
              <a:pPr algn="r"/>
              <a:t>20</a:t>
            </a:fld>
            <a:endParaRPr lang="en-US" sz="1200">
              <a:solidFill>
                <a:srgbClr val="898989"/>
              </a:solidFill>
              <a:latin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228600" y="0"/>
            <a:ext cx="8229600" cy="1219200"/>
          </a:xfrm>
        </p:spPr>
        <p:txBody>
          <a:bodyPr/>
          <a:lstStyle/>
          <a:p>
            <a:r>
              <a:rPr lang="en-US" b="1" smtClean="0">
                <a:solidFill>
                  <a:srgbClr val="002060"/>
                </a:solidFill>
                <a:latin typeface="Georgia" pitchFamily="18" charset="0"/>
              </a:rPr>
              <a:t>Age Density for World </a:t>
            </a:r>
            <a:br>
              <a:rPr lang="en-US" b="1" smtClean="0">
                <a:solidFill>
                  <a:srgbClr val="002060"/>
                </a:solidFill>
                <a:latin typeface="Georgia" pitchFamily="18" charset="0"/>
              </a:rPr>
            </a:br>
            <a:r>
              <a:rPr lang="en-US" b="1" smtClean="0">
                <a:solidFill>
                  <a:srgbClr val="002060"/>
                </a:solidFill>
                <a:latin typeface="Georgia" pitchFamily="18" charset="0"/>
              </a:rPr>
              <a:t>and Selected Countries</a:t>
            </a:r>
          </a:p>
        </p:txBody>
      </p:sp>
      <p:sp>
        <p:nvSpPr>
          <p:cNvPr id="4" name="Footer Placeholder 3"/>
          <p:cNvSpPr>
            <a:spLocks noGrp="1"/>
          </p:cNvSpPr>
          <p:nvPr>
            <p:ph type="ftr" sz="quarter" idx="11"/>
          </p:nvPr>
        </p:nvSpPr>
        <p:spPr/>
        <p:txBody>
          <a:bodyPr/>
          <a:lstStyle/>
          <a:p>
            <a:pPr>
              <a:defRPr/>
            </a:pPr>
            <a:r>
              <a:rPr lang="en-US" smtClean="0"/>
              <a:t>Roy Philip </a:t>
            </a:r>
            <a:endParaRPr lang="en-US"/>
          </a:p>
        </p:txBody>
      </p:sp>
      <p:sp>
        <p:nvSpPr>
          <p:cNvPr id="44037" name="Rectangle 5"/>
          <p:cNvSpPr>
            <a:spLocks noChangeArrowheads="1"/>
          </p:cNvSpPr>
          <p:nvPr/>
        </p:nvSpPr>
        <p:spPr bwMode="auto">
          <a:xfrm>
            <a:off x="0" y="1676400"/>
            <a:ext cx="1484313" cy="369888"/>
          </a:xfrm>
          <a:prstGeom prst="rect">
            <a:avLst/>
          </a:prstGeom>
          <a:noFill/>
          <a:ln w="9525">
            <a:noFill/>
            <a:miter lim="800000"/>
            <a:headEnd/>
            <a:tailEnd/>
          </a:ln>
        </p:spPr>
        <p:txBody>
          <a:bodyPr wrap="none">
            <a:spAutoFit/>
          </a:bodyPr>
          <a:lstStyle/>
          <a:p>
            <a:r>
              <a:rPr lang="en-US" b="1" i="1">
                <a:latin typeface="Georgia" pitchFamily="18" charset="0"/>
              </a:rPr>
              <a:t>Exhibit 3.6</a:t>
            </a:r>
          </a:p>
        </p:txBody>
      </p:sp>
      <p:pic>
        <p:nvPicPr>
          <p:cNvPr id="44038" name="Picture 3"/>
          <p:cNvPicPr>
            <a:picLocks noChangeAspect="1" noChangeArrowheads="1"/>
          </p:cNvPicPr>
          <p:nvPr/>
        </p:nvPicPr>
        <p:blipFill>
          <a:blip r:embed="rId3" cstate="print"/>
          <a:srcRect/>
          <a:stretch>
            <a:fillRect/>
          </a:stretch>
        </p:blipFill>
        <p:spPr bwMode="auto">
          <a:xfrm>
            <a:off x="2133600" y="1676400"/>
            <a:ext cx="4800600" cy="4160838"/>
          </a:xfrm>
          <a:prstGeom prst="rect">
            <a:avLst/>
          </a:prstGeom>
          <a:noFill/>
          <a:ln w="9525">
            <a:noFill/>
            <a:miter lim="800000"/>
            <a:headEnd/>
            <a:tailEnd/>
          </a:ln>
        </p:spPr>
      </p:pic>
      <p:sp>
        <p:nvSpPr>
          <p:cNvPr id="5" name="Slide Number Placeholder 4"/>
          <p:cNvSpPr txBox="1">
            <a:spLocks noGrp="1"/>
          </p:cNvSpPr>
          <p:nvPr/>
        </p:nvSpPr>
        <p:spPr>
          <a:xfrm>
            <a:off x="6553200" y="6356350"/>
            <a:ext cx="2133600" cy="365125"/>
          </a:xfrm>
          <a:prstGeom prst="rect">
            <a:avLst/>
          </a:prstGeom>
          <a:noFill/>
        </p:spPr>
        <p:txBody>
          <a:bodyPr anchor="ctr"/>
          <a:lstStyle/>
          <a:p>
            <a:pPr algn="r"/>
            <a:r>
              <a:rPr lang="en-US" sz="1200">
                <a:solidFill>
                  <a:srgbClr val="898989"/>
                </a:solidFill>
                <a:latin typeface="Calibri" pitchFamily="34" charset="0"/>
              </a:rPr>
              <a:t>3-</a:t>
            </a:r>
            <a:fld id="{6A984794-8760-4C13-A6C8-4F470D861D8F}" type="slidenum">
              <a:rPr lang="en-US" sz="1200">
                <a:solidFill>
                  <a:srgbClr val="898989"/>
                </a:solidFill>
                <a:latin typeface="Calibri" pitchFamily="34" charset="0"/>
              </a:rPr>
              <a:pPr algn="r"/>
              <a:t>21</a:t>
            </a:fld>
            <a:endParaRPr lang="en-US" sz="1200">
              <a:solidFill>
                <a:srgbClr val="898989"/>
              </a:solidFill>
              <a:latin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28600" y="0"/>
            <a:ext cx="8229600" cy="1219200"/>
          </a:xfrm>
        </p:spPr>
        <p:txBody>
          <a:bodyPr/>
          <a:lstStyle/>
          <a:p>
            <a:r>
              <a:rPr lang="en-US" sz="4000" b="1" smtClean="0">
                <a:solidFill>
                  <a:srgbClr val="002060"/>
                </a:solidFill>
                <a:latin typeface="Georgia" pitchFamily="18" charset="0"/>
              </a:rPr>
              <a:t>Worker Shortage </a:t>
            </a:r>
            <a:br>
              <a:rPr lang="en-US" sz="4000" b="1" smtClean="0">
                <a:solidFill>
                  <a:srgbClr val="002060"/>
                </a:solidFill>
                <a:latin typeface="Georgia" pitchFamily="18" charset="0"/>
              </a:rPr>
            </a:br>
            <a:r>
              <a:rPr lang="en-US" sz="4000" b="1" smtClean="0">
                <a:solidFill>
                  <a:srgbClr val="002060"/>
                </a:solidFill>
                <a:latin typeface="Georgia" pitchFamily="18" charset="0"/>
              </a:rPr>
              <a:t>and Immigration</a:t>
            </a:r>
          </a:p>
        </p:txBody>
      </p:sp>
      <p:sp>
        <p:nvSpPr>
          <p:cNvPr id="45059" name="Rectangle 3"/>
          <p:cNvSpPr>
            <a:spLocks noGrp="1" noChangeArrowheads="1"/>
          </p:cNvSpPr>
          <p:nvPr>
            <p:ph type="body" idx="1"/>
          </p:nvPr>
        </p:nvSpPr>
        <p:spPr>
          <a:xfrm>
            <a:off x="457200" y="1447800"/>
            <a:ext cx="8229600" cy="4678363"/>
          </a:xfrm>
        </p:spPr>
        <p:txBody>
          <a:bodyPr/>
          <a:lstStyle/>
          <a:p>
            <a:r>
              <a:rPr lang="en-US" sz="2400" dirty="0" smtClean="0">
                <a:latin typeface="Georgia" pitchFamily="18" charset="0"/>
              </a:rPr>
              <a:t>The free flow of immigration will help to improve the dual problems of explosive population expansion in less-developed countries and worker shortage in industrialized regions</a:t>
            </a:r>
          </a:p>
          <a:p>
            <a:r>
              <a:rPr lang="en-US" sz="2400" dirty="0" smtClean="0">
                <a:latin typeface="Georgia" pitchFamily="18" charset="0"/>
              </a:rPr>
              <a:t>To keep the worker/retiree ratio from falling, Europe will need 1.4 billion immigrants over the next 50 years</a:t>
            </a:r>
          </a:p>
          <a:p>
            <a:r>
              <a:rPr lang="en-US" sz="2400" dirty="0" smtClean="0">
                <a:latin typeface="Georgia" pitchFamily="18" charset="0"/>
              </a:rPr>
              <a:t>Japan and the U.S. will need 600 million immigrants between now and 2050</a:t>
            </a:r>
          </a:p>
          <a:p>
            <a:r>
              <a:rPr lang="en-US" sz="2400" dirty="0" smtClean="0">
                <a:latin typeface="Georgia" pitchFamily="18" charset="0"/>
              </a:rPr>
              <a:t>Immigration will not help to ameliorate the problem if political and cultural opposition to immigration cannot be overcome.</a:t>
            </a:r>
          </a:p>
        </p:txBody>
      </p:sp>
      <p:sp>
        <p:nvSpPr>
          <p:cNvPr id="7" name="Footer Placeholder 6"/>
          <p:cNvSpPr>
            <a:spLocks noGrp="1"/>
          </p:cNvSpPr>
          <p:nvPr>
            <p:ph type="ftr" sz="quarter" idx="11"/>
          </p:nvPr>
        </p:nvSpPr>
        <p:spPr/>
        <p:txBody>
          <a:bodyPr/>
          <a:lstStyle/>
          <a:p>
            <a:pPr>
              <a:defRPr/>
            </a:pPr>
            <a:r>
              <a:rPr lang="en-US" smtClean="0"/>
              <a:t>Roy Philip </a:t>
            </a:r>
            <a:endParaRPr lang="en-US"/>
          </a:p>
        </p:txBody>
      </p:sp>
      <p:sp>
        <p:nvSpPr>
          <p:cNvPr id="5" name="Slide Number Placeholder 4"/>
          <p:cNvSpPr txBox="1">
            <a:spLocks noGrp="1"/>
          </p:cNvSpPr>
          <p:nvPr/>
        </p:nvSpPr>
        <p:spPr>
          <a:xfrm>
            <a:off x="6553200" y="6356350"/>
            <a:ext cx="2133600" cy="365125"/>
          </a:xfrm>
          <a:prstGeom prst="rect">
            <a:avLst/>
          </a:prstGeom>
          <a:noFill/>
        </p:spPr>
        <p:txBody>
          <a:bodyPr anchor="ctr"/>
          <a:lstStyle/>
          <a:p>
            <a:pPr algn="r"/>
            <a:r>
              <a:rPr lang="en-US" sz="1200">
                <a:solidFill>
                  <a:srgbClr val="898989"/>
                </a:solidFill>
                <a:latin typeface="Calibri" pitchFamily="34" charset="0"/>
              </a:rPr>
              <a:t>3-</a:t>
            </a:r>
            <a:fld id="{31FA39C5-1DB6-4D6E-BDA4-4C76C0771D26}" type="slidenum">
              <a:rPr lang="en-US" sz="1200">
                <a:solidFill>
                  <a:srgbClr val="898989"/>
                </a:solidFill>
                <a:latin typeface="Calibri" pitchFamily="34" charset="0"/>
              </a:rPr>
              <a:pPr algn="r"/>
              <a:t>22</a:t>
            </a:fld>
            <a:endParaRPr lang="en-US" sz="1200">
              <a:solidFill>
                <a:srgbClr val="898989"/>
              </a:solidFill>
              <a:latin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228600" y="0"/>
            <a:ext cx="8229600" cy="1219200"/>
          </a:xfrm>
        </p:spPr>
        <p:txBody>
          <a:bodyPr/>
          <a:lstStyle/>
          <a:p>
            <a:r>
              <a:rPr lang="en-US" b="1" smtClean="0">
                <a:solidFill>
                  <a:srgbClr val="002060"/>
                </a:solidFill>
                <a:latin typeface="Georgia" pitchFamily="18" charset="0"/>
              </a:rPr>
              <a:t>World Trade Routes</a:t>
            </a:r>
          </a:p>
        </p:txBody>
      </p:sp>
      <p:sp>
        <p:nvSpPr>
          <p:cNvPr id="46083" name="Rectangle 3"/>
          <p:cNvSpPr>
            <a:spLocks noGrp="1" noChangeArrowheads="1"/>
          </p:cNvSpPr>
          <p:nvPr>
            <p:ph type="body" idx="1"/>
          </p:nvPr>
        </p:nvSpPr>
        <p:spPr>
          <a:xfrm>
            <a:off x="457200" y="1219200"/>
            <a:ext cx="8229600" cy="5181600"/>
          </a:xfrm>
        </p:spPr>
        <p:txBody>
          <a:bodyPr/>
          <a:lstStyle/>
          <a:p>
            <a:r>
              <a:rPr lang="en-US" sz="2400" smtClean="0">
                <a:latin typeface="Georgia" pitchFamily="18" charset="0"/>
              </a:rPr>
              <a:t>Progression of trade routes</a:t>
            </a:r>
          </a:p>
          <a:p>
            <a:pPr lvl="1"/>
            <a:r>
              <a:rPr lang="en-US" sz="2200" smtClean="0">
                <a:latin typeface="Georgia" pitchFamily="18" charset="0"/>
              </a:rPr>
              <a:t>Overland</a:t>
            </a:r>
          </a:p>
          <a:p>
            <a:pPr lvl="1"/>
            <a:r>
              <a:rPr lang="en-US" sz="2200" smtClean="0">
                <a:latin typeface="Georgia" pitchFamily="18" charset="0"/>
              </a:rPr>
              <a:t>Sea routes</a:t>
            </a:r>
          </a:p>
          <a:p>
            <a:pPr lvl="1"/>
            <a:r>
              <a:rPr lang="en-US" sz="2200" smtClean="0">
                <a:latin typeface="Georgia" pitchFamily="18" charset="0"/>
              </a:rPr>
              <a:t>Air routes</a:t>
            </a:r>
          </a:p>
          <a:p>
            <a:pPr lvl="1"/>
            <a:r>
              <a:rPr lang="en-US" sz="2200" smtClean="0">
                <a:latin typeface="Georgia" pitchFamily="18" charset="0"/>
              </a:rPr>
              <a:t>The Internet</a:t>
            </a:r>
          </a:p>
          <a:p>
            <a:r>
              <a:rPr lang="en-US" sz="2400" smtClean="0">
                <a:latin typeface="Georgia" pitchFamily="18" charset="0"/>
              </a:rPr>
              <a:t>Trade routes bind world together, minimizing:</a:t>
            </a:r>
          </a:p>
          <a:p>
            <a:pPr lvl="1"/>
            <a:r>
              <a:rPr lang="en-US" sz="2200" smtClean="0">
                <a:latin typeface="Georgia" pitchFamily="18" charset="0"/>
              </a:rPr>
              <a:t>Distance</a:t>
            </a:r>
          </a:p>
          <a:p>
            <a:pPr lvl="1"/>
            <a:r>
              <a:rPr lang="en-US" sz="2200" smtClean="0">
                <a:latin typeface="Georgia" pitchFamily="18" charset="0"/>
              </a:rPr>
              <a:t>Natural barriers </a:t>
            </a:r>
          </a:p>
          <a:p>
            <a:pPr lvl="1"/>
            <a:r>
              <a:rPr lang="en-US" sz="2200" smtClean="0">
                <a:latin typeface="Georgia" pitchFamily="18" charset="0"/>
              </a:rPr>
              <a:t>Lack of resources </a:t>
            </a:r>
          </a:p>
          <a:p>
            <a:pPr lvl="1"/>
            <a:r>
              <a:rPr lang="en-US" sz="2200" smtClean="0">
                <a:latin typeface="Georgia" pitchFamily="18" charset="0"/>
              </a:rPr>
              <a:t>Fundamental differences between and economies</a:t>
            </a:r>
          </a:p>
          <a:p>
            <a:r>
              <a:rPr lang="en-US" sz="2400" smtClean="0">
                <a:latin typeface="Georgia" pitchFamily="18" charset="0"/>
              </a:rPr>
              <a:t>Trade routes represent attempts to overcome influence of geography causing economic and social imbalances</a:t>
            </a:r>
          </a:p>
          <a:p>
            <a:pPr>
              <a:lnSpc>
                <a:spcPct val="75000"/>
              </a:lnSpc>
            </a:pPr>
            <a:endParaRPr lang="en-US" sz="2400" smtClean="0"/>
          </a:p>
          <a:p>
            <a:pPr>
              <a:lnSpc>
                <a:spcPct val="75000"/>
              </a:lnSpc>
            </a:pPr>
            <a:endParaRPr lang="en-US" sz="2400" smtClean="0"/>
          </a:p>
          <a:p>
            <a:pPr>
              <a:lnSpc>
                <a:spcPct val="75000"/>
              </a:lnSpc>
            </a:pPr>
            <a:endParaRPr lang="en-US" sz="2400" smtClean="0"/>
          </a:p>
          <a:p>
            <a:pPr>
              <a:lnSpc>
                <a:spcPct val="75000"/>
              </a:lnSpc>
              <a:buFontTx/>
              <a:buNone/>
            </a:pPr>
            <a:endParaRPr lang="en-US" sz="2400" smtClean="0"/>
          </a:p>
        </p:txBody>
      </p:sp>
      <p:sp>
        <p:nvSpPr>
          <p:cNvPr id="7" name="Footer Placeholder 6"/>
          <p:cNvSpPr>
            <a:spLocks noGrp="1"/>
          </p:cNvSpPr>
          <p:nvPr>
            <p:ph type="ftr" sz="quarter" idx="11"/>
          </p:nvPr>
        </p:nvSpPr>
        <p:spPr/>
        <p:txBody>
          <a:bodyPr/>
          <a:lstStyle/>
          <a:p>
            <a:pPr>
              <a:defRPr/>
            </a:pPr>
            <a:r>
              <a:rPr lang="en-US" smtClean="0"/>
              <a:t>Roy Philip </a:t>
            </a:r>
            <a:endParaRPr lang="en-US"/>
          </a:p>
        </p:txBody>
      </p:sp>
      <p:sp>
        <p:nvSpPr>
          <p:cNvPr id="5" name="Slide Number Placeholder 4"/>
          <p:cNvSpPr txBox="1">
            <a:spLocks noGrp="1"/>
          </p:cNvSpPr>
          <p:nvPr/>
        </p:nvSpPr>
        <p:spPr>
          <a:xfrm>
            <a:off x="6553200" y="6356350"/>
            <a:ext cx="2133600" cy="365125"/>
          </a:xfrm>
          <a:prstGeom prst="rect">
            <a:avLst/>
          </a:prstGeom>
          <a:noFill/>
        </p:spPr>
        <p:txBody>
          <a:bodyPr anchor="ctr"/>
          <a:lstStyle/>
          <a:p>
            <a:pPr algn="r"/>
            <a:r>
              <a:rPr lang="en-US" sz="1200">
                <a:solidFill>
                  <a:srgbClr val="898989"/>
                </a:solidFill>
                <a:latin typeface="Calibri" pitchFamily="34" charset="0"/>
              </a:rPr>
              <a:t>3-</a:t>
            </a:r>
            <a:fld id="{210CFA35-6EC3-4407-BFFB-F4CFDE906874}" type="slidenum">
              <a:rPr lang="en-US" sz="1200">
                <a:solidFill>
                  <a:srgbClr val="898989"/>
                </a:solidFill>
                <a:latin typeface="Calibri" pitchFamily="34" charset="0"/>
              </a:rPr>
              <a:pPr algn="r"/>
              <a:t>23</a:t>
            </a:fld>
            <a:endParaRPr lang="en-US" sz="1200">
              <a:solidFill>
                <a:srgbClr val="898989"/>
              </a:solidFill>
              <a:latin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56" name="Rectangle 4"/>
          <p:cNvSpPr>
            <a:spLocks noChangeArrowheads="1"/>
          </p:cNvSpPr>
          <p:nvPr/>
        </p:nvSpPr>
        <p:spPr bwMode="auto">
          <a:xfrm>
            <a:off x="609600" y="1447800"/>
            <a:ext cx="3684588" cy="1441450"/>
          </a:xfrm>
          <a:prstGeom prst="rect">
            <a:avLst/>
          </a:prstGeom>
          <a:noFill/>
          <a:ln w="38100">
            <a:solidFill>
              <a:schemeClr val="hlink"/>
            </a:solidFill>
            <a:miter lim="800000"/>
            <a:headEnd/>
            <a:tailEnd/>
          </a:ln>
        </p:spPr>
        <p:txBody>
          <a:bodyPr lIns="1187211" tIns="51613" rIns="103227" bIns="51613" anchor="ctr"/>
          <a:lstStyle/>
          <a:p>
            <a:pPr algn="ctr" defTabSz="1031875"/>
            <a:r>
              <a:rPr lang="en-US" b="1">
                <a:solidFill>
                  <a:srgbClr val="002060"/>
                </a:solidFill>
                <a:latin typeface="Georgia" pitchFamily="18" charset="0"/>
              </a:rPr>
              <a:t>Telegraph</a:t>
            </a:r>
          </a:p>
        </p:txBody>
      </p:sp>
      <p:sp>
        <p:nvSpPr>
          <p:cNvPr id="47107" name="Rectangle 26"/>
          <p:cNvSpPr>
            <a:spLocks noGrp="1" noChangeArrowheads="1"/>
          </p:cNvSpPr>
          <p:nvPr>
            <p:ph type="title"/>
          </p:nvPr>
        </p:nvSpPr>
        <p:spPr>
          <a:xfrm>
            <a:off x="228600" y="0"/>
            <a:ext cx="8229600" cy="1219200"/>
          </a:xfrm>
        </p:spPr>
        <p:txBody>
          <a:bodyPr/>
          <a:lstStyle/>
          <a:p>
            <a:pPr eaLnBrk="1" hangingPunct="1"/>
            <a:r>
              <a:rPr lang="en-US" b="1" smtClean="0">
                <a:solidFill>
                  <a:srgbClr val="002060"/>
                </a:solidFill>
                <a:latin typeface="Georgia" pitchFamily="18" charset="0"/>
              </a:rPr>
              <a:t>Communication Links</a:t>
            </a:r>
          </a:p>
        </p:txBody>
      </p:sp>
      <p:sp>
        <p:nvSpPr>
          <p:cNvPr id="31" name="Rectangle 4"/>
          <p:cNvSpPr>
            <a:spLocks noChangeArrowheads="1"/>
          </p:cNvSpPr>
          <p:nvPr/>
        </p:nvSpPr>
        <p:spPr bwMode="auto">
          <a:xfrm>
            <a:off x="609600" y="4648200"/>
            <a:ext cx="3684588" cy="1441450"/>
          </a:xfrm>
          <a:prstGeom prst="rect">
            <a:avLst/>
          </a:prstGeom>
          <a:noFill/>
          <a:ln w="38100">
            <a:solidFill>
              <a:schemeClr val="hlink"/>
            </a:solidFill>
            <a:miter lim="800000"/>
            <a:headEnd/>
            <a:tailEnd/>
          </a:ln>
        </p:spPr>
        <p:txBody>
          <a:bodyPr lIns="1187211" tIns="51613" rIns="103227" bIns="51613" anchor="ctr"/>
          <a:lstStyle/>
          <a:p>
            <a:pPr algn="ctr" defTabSz="1031875"/>
            <a:r>
              <a:rPr lang="en-US" b="1">
                <a:solidFill>
                  <a:srgbClr val="002060"/>
                </a:solidFill>
                <a:latin typeface="Georgia" pitchFamily="18" charset="0"/>
              </a:rPr>
              <a:t>Computer</a:t>
            </a:r>
          </a:p>
        </p:txBody>
      </p:sp>
      <p:sp>
        <p:nvSpPr>
          <p:cNvPr id="34" name="Rectangle 4"/>
          <p:cNvSpPr>
            <a:spLocks noChangeArrowheads="1"/>
          </p:cNvSpPr>
          <p:nvPr/>
        </p:nvSpPr>
        <p:spPr bwMode="auto">
          <a:xfrm>
            <a:off x="4800600" y="4648200"/>
            <a:ext cx="4038600" cy="1441450"/>
          </a:xfrm>
          <a:prstGeom prst="rect">
            <a:avLst/>
          </a:prstGeom>
          <a:noFill/>
          <a:ln w="38100">
            <a:solidFill>
              <a:schemeClr val="hlink"/>
            </a:solidFill>
            <a:miter lim="800000"/>
            <a:headEnd/>
            <a:tailEnd/>
          </a:ln>
        </p:spPr>
        <p:txBody>
          <a:bodyPr lIns="1187211" tIns="51613" rIns="103227" bIns="51613" anchor="ctr"/>
          <a:lstStyle/>
          <a:p>
            <a:pPr algn="ctr" defTabSz="1031875"/>
            <a:r>
              <a:rPr lang="en-US" b="1">
                <a:solidFill>
                  <a:srgbClr val="002060"/>
                </a:solidFill>
                <a:latin typeface="Georgia" pitchFamily="18" charset="0"/>
              </a:rPr>
              <a:t>Internet</a:t>
            </a:r>
          </a:p>
        </p:txBody>
      </p:sp>
      <p:sp>
        <p:nvSpPr>
          <p:cNvPr id="37" name="Rectangle 4"/>
          <p:cNvSpPr>
            <a:spLocks noChangeArrowheads="1"/>
          </p:cNvSpPr>
          <p:nvPr/>
        </p:nvSpPr>
        <p:spPr bwMode="auto">
          <a:xfrm>
            <a:off x="609600" y="3048000"/>
            <a:ext cx="3684588" cy="1441450"/>
          </a:xfrm>
          <a:prstGeom prst="rect">
            <a:avLst/>
          </a:prstGeom>
          <a:noFill/>
          <a:ln w="38100">
            <a:solidFill>
              <a:schemeClr val="hlink"/>
            </a:solidFill>
            <a:miter lim="800000"/>
            <a:headEnd/>
            <a:tailEnd/>
          </a:ln>
        </p:spPr>
        <p:txBody>
          <a:bodyPr lIns="1187211" tIns="51613" rIns="103227" bIns="51613" anchor="ctr"/>
          <a:lstStyle/>
          <a:p>
            <a:pPr algn="ctr" defTabSz="1031875"/>
            <a:r>
              <a:rPr lang="en-US" b="1">
                <a:solidFill>
                  <a:srgbClr val="002060"/>
                </a:solidFill>
                <a:latin typeface="Georgia" pitchFamily="18" charset="0"/>
              </a:rPr>
              <a:t>Television</a:t>
            </a:r>
          </a:p>
        </p:txBody>
      </p:sp>
      <p:sp>
        <p:nvSpPr>
          <p:cNvPr id="40" name="Rectangle 4"/>
          <p:cNvSpPr>
            <a:spLocks noChangeArrowheads="1"/>
          </p:cNvSpPr>
          <p:nvPr/>
        </p:nvSpPr>
        <p:spPr bwMode="auto">
          <a:xfrm>
            <a:off x="4800600" y="3048000"/>
            <a:ext cx="4038600" cy="1441450"/>
          </a:xfrm>
          <a:prstGeom prst="rect">
            <a:avLst/>
          </a:prstGeom>
          <a:noFill/>
          <a:ln w="38100">
            <a:solidFill>
              <a:schemeClr val="hlink"/>
            </a:solidFill>
            <a:miter lim="800000"/>
            <a:headEnd/>
            <a:tailEnd/>
          </a:ln>
        </p:spPr>
        <p:txBody>
          <a:bodyPr lIns="1187211" tIns="51613" rIns="103227" bIns="51613" anchor="ctr"/>
          <a:lstStyle/>
          <a:p>
            <a:pPr algn="ctr" defTabSz="1031875"/>
            <a:r>
              <a:rPr lang="en-US" b="1">
                <a:solidFill>
                  <a:srgbClr val="002060"/>
                </a:solidFill>
                <a:latin typeface="Georgia" pitchFamily="18" charset="0"/>
              </a:rPr>
              <a:t>Satellites</a:t>
            </a:r>
          </a:p>
        </p:txBody>
      </p:sp>
      <p:sp>
        <p:nvSpPr>
          <p:cNvPr id="43" name="Rectangle 4"/>
          <p:cNvSpPr>
            <a:spLocks noChangeArrowheads="1"/>
          </p:cNvSpPr>
          <p:nvPr/>
        </p:nvSpPr>
        <p:spPr bwMode="auto">
          <a:xfrm>
            <a:off x="4800600" y="1371600"/>
            <a:ext cx="4038600" cy="1441450"/>
          </a:xfrm>
          <a:prstGeom prst="rect">
            <a:avLst/>
          </a:prstGeom>
          <a:noFill/>
          <a:ln w="38100">
            <a:solidFill>
              <a:schemeClr val="hlink"/>
            </a:solidFill>
            <a:miter lim="800000"/>
            <a:headEnd/>
            <a:tailEnd/>
          </a:ln>
        </p:spPr>
        <p:txBody>
          <a:bodyPr lIns="1187211" tIns="51613" rIns="103227" bIns="51613" anchor="ctr"/>
          <a:lstStyle/>
          <a:p>
            <a:pPr algn="ctr" defTabSz="1031875"/>
            <a:r>
              <a:rPr lang="en-US" b="1">
                <a:solidFill>
                  <a:srgbClr val="002060"/>
                </a:solidFill>
                <a:latin typeface="Georgia" pitchFamily="18" charset="0"/>
              </a:rPr>
              <a:t>Telephone</a:t>
            </a:r>
          </a:p>
        </p:txBody>
      </p:sp>
      <p:pic>
        <p:nvPicPr>
          <p:cNvPr id="98306" name="Picture 2" descr="http://www.textually.org/textually/archives/archives/images/set2/telegraph1.jpg"/>
          <p:cNvPicPr>
            <a:picLocks noChangeAspect="1" noChangeArrowheads="1"/>
          </p:cNvPicPr>
          <p:nvPr/>
        </p:nvPicPr>
        <p:blipFill>
          <a:blip r:embed="rId3" cstate="print"/>
          <a:srcRect/>
          <a:stretch>
            <a:fillRect/>
          </a:stretch>
        </p:blipFill>
        <p:spPr bwMode="auto">
          <a:xfrm>
            <a:off x="609600" y="1447800"/>
            <a:ext cx="1524000" cy="1447800"/>
          </a:xfrm>
          <a:prstGeom prst="rect">
            <a:avLst/>
          </a:prstGeom>
          <a:noFill/>
          <a:ln w="9525">
            <a:noFill/>
            <a:miter lim="800000"/>
            <a:headEnd/>
            <a:tailEnd/>
          </a:ln>
        </p:spPr>
      </p:pic>
      <p:pic>
        <p:nvPicPr>
          <p:cNvPr id="98308" name="Picture 4" descr="http://www.bbc.co.uk/blogs/bryanburnett/Telephone.jpg"/>
          <p:cNvPicPr>
            <a:picLocks noChangeAspect="1" noChangeArrowheads="1"/>
          </p:cNvPicPr>
          <p:nvPr/>
        </p:nvPicPr>
        <p:blipFill>
          <a:blip r:embed="rId4" cstate="print"/>
          <a:srcRect/>
          <a:stretch>
            <a:fillRect/>
          </a:stretch>
        </p:blipFill>
        <p:spPr bwMode="auto">
          <a:xfrm>
            <a:off x="4800600" y="1371600"/>
            <a:ext cx="1598613" cy="1371600"/>
          </a:xfrm>
          <a:prstGeom prst="rect">
            <a:avLst/>
          </a:prstGeom>
          <a:noFill/>
          <a:ln w="9525">
            <a:noFill/>
            <a:miter lim="800000"/>
            <a:headEnd/>
            <a:tailEnd/>
          </a:ln>
        </p:spPr>
      </p:pic>
      <p:pic>
        <p:nvPicPr>
          <p:cNvPr id="98310" name="Picture 6" descr="http://www.slipperybrick.com/wp-content/uploads/2007/10/lg-32pc5rv.jpg"/>
          <p:cNvPicPr>
            <a:picLocks noChangeAspect="1" noChangeArrowheads="1"/>
          </p:cNvPicPr>
          <p:nvPr/>
        </p:nvPicPr>
        <p:blipFill>
          <a:blip r:embed="rId5" cstate="print"/>
          <a:srcRect/>
          <a:stretch>
            <a:fillRect/>
          </a:stretch>
        </p:blipFill>
        <p:spPr bwMode="auto">
          <a:xfrm>
            <a:off x="609600" y="3048000"/>
            <a:ext cx="1524000" cy="1371600"/>
          </a:xfrm>
          <a:prstGeom prst="rect">
            <a:avLst/>
          </a:prstGeom>
          <a:noFill/>
          <a:ln w="9525">
            <a:noFill/>
            <a:miter lim="800000"/>
            <a:headEnd/>
            <a:tailEnd/>
          </a:ln>
        </p:spPr>
      </p:pic>
      <p:pic>
        <p:nvPicPr>
          <p:cNvPr id="98312" name="Picture 8" descr="http://www.sindhtoday.net/imgs/2/satellite_183731.jpg"/>
          <p:cNvPicPr>
            <a:picLocks noChangeAspect="1" noChangeArrowheads="1"/>
          </p:cNvPicPr>
          <p:nvPr/>
        </p:nvPicPr>
        <p:blipFill>
          <a:blip r:embed="rId6" cstate="print"/>
          <a:srcRect/>
          <a:stretch>
            <a:fillRect/>
          </a:stretch>
        </p:blipFill>
        <p:spPr bwMode="auto">
          <a:xfrm>
            <a:off x="4800600" y="3048000"/>
            <a:ext cx="1600200" cy="1476375"/>
          </a:xfrm>
          <a:prstGeom prst="rect">
            <a:avLst/>
          </a:prstGeom>
          <a:noFill/>
          <a:ln w="9525">
            <a:noFill/>
            <a:miter lim="800000"/>
            <a:headEnd/>
            <a:tailEnd/>
          </a:ln>
        </p:spPr>
      </p:pic>
      <p:pic>
        <p:nvPicPr>
          <p:cNvPr id="98314" name="Picture 10" descr="http://www.greendisk.com/images/Computer.jpg"/>
          <p:cNvPicPr>
            <a:picLocks noChangeAspect="1" noChangeArrowheads="1"/>
          </p:cNvPicPr>
          <p:nvPr/>
        </p:nvPicPr>
        <p:blipFill>
          <a:blip r:embed="rId7" cstate="print"/>
          <a:srcRect/>
          <a:stretch>
            <a:fillRect/>
          </a:stretch>
        </p:blipFill>
        <p:spPr bwMode="auto">
          <a:xfrm>
            <a:off x="609600" y="4648200"/>
            <a:ext cx="1524000" cy="1447800"/>
          </a:xfrm>
          <a:prstGeom prst="rect">
            <a:avLst/>
          </a:prstGeom>
          <a:noFill/>
          <a:ln w="9525">
            <a:noFill/>
            <a:miter lim="800000"/>
            <a:headEnd/>
            <a:tailEnd/>
          </a:ln>
        </p:spPr>
      </p:pic>
      <p:pic>
        <p:nvPicPr>
          <p:cNvPr id="98316" name="Picture 12" descr="http://olivecentre.org.uk/iba/images/internet.gif"/>
          <p:cNvPicPr>
            <a:picLocks noChangeAspect="1" noChangeArrowheads="1"/>
          </p:cNvPicPr>
          <p:nvPr/>
        </p:nvPicPr>
        <p:blipFill>
          <a:blip r:embed="rId8" cstate="print"/>
          <a:srcRect/>
          <a:stretch>
            <a:fillRect/>
          </a:stretch>
        </p:blipFill>
        <p:spPr bwMode="auto">
          <a:xfrm>
            <a:off x="4800600" y="4648200"/>
            <a:ext cx="1600200" cy="1438275"/>
          </a:xfrm>
          <a:prstGeom prst="rect">
            <a:avLst/>
          </a:prstGeom>
          <a:noFill/>
          <a:ln w="9525">
            <a:noFill/>
            <a:miter lim="800000"/>
            <a:headEnd/>
            <a:tailEnd/>
          </a:ln>
        </p:spPr>
      </p:pic>
      <p:sp>
        <p:nvSpPr>
          <p:cNvPr id="5" name="Slide Number Placeholder 4"/>
          <p:cNvSpPr txBox="1">
            <a:spLocks noGrp="1"/>
          </p:cNvSpPr>
          <p:nvPr/>
        </p:nvSpPr>
        <p:spPr>
          <a:xfrm>
            <a:off x="6553200" y="6356350"/>
            <a:ext cx="2133600" cy="365125"/>
          </a:xfrm>
          <a:prstGeom prst="rect">
            <a:avLst/>
          </a:prstGeom>
          <a:noFill/>
        </p:spPr>
        <p:txBody>
          <a:bodyPr anchor="ctr"/>
          <a:lstStyle/>
          <a:p>
            <a:pPr algn="r"/>
            <a:r>
              <a:rPr lang="en-US" sz="1200">
                <a:solidFill>
                  <a:srgbClr val="898989"/>
                </a:solidFill>
                <a:latin typeface="Calibri" pitchFamily="34" charset="0"/>
              </a:rPr>
              <a:t>3-</a:t>
            </a:r>
            <a:fld id="{10936F3F-AD98-4F1E-A570-0F9969AD3C3A}" type="slidenum">
              <a:rPr lang="en-US" sz="1200">
                <a:solidFill>
                  <a:srgbClr val="898989"/>
                </a:solidFill>
                <a:latin typeface="Calibri" pitchFamily="34" charset="0"/>
              </a:rPr>
              <a:pPr algn="r"/>
              <a:t>24</a:t>
            </a:fld>
            <a:endParaRPr lang="en-US" sz="1200">
              <a:solidFill>
                <a:srgbClr val="898989"/>
              </a:solidFill>
              <a:latin typeface="Calibri"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8306"/>
                                        </p:tgtEl>
                                        <p:attrNameLst>
                                          <p:attrName>style.visibility</p:attrName>
                                        </p:attrNameLst>
                                      </p:cBhvr>
                                      <p:to>
                                        <p:strVal val="visible"/>
                                      </p:to>
                                    </p:set>
                                    <p:animEffect transition="in" filter="wipe(left)">
                                      <p:cBhvr>
                                        <p:cTn id="7" dur="500"/>
                                        <p:tgtEl>
                                          <p:spTgt spid="9830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2556"/>
                                        </p:tgtEl>
                                        <p:attrNameLst>
                                          <p:attrName>style.visibility</p:attrName>
                                        </p:attrNameLst>
                                      </p:cBhvr>
                                      <p:to>
                                        <p:strVal val="visible"/>
                                      </p:to>
                                    </p:set>
                                    <p:animEffect transition="in" filter="wipe(left)">
                                      <p:cBhvr>
                                        <p:cTn id="11" dur="500"/>
                                        <p:tgtEl>
                                          <p:spTgt spid="2255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98308"/>
                                        </p:tgtEl>
                                        <p:attrNameLst>
                                          <p:attrName>style.visibility</p:attrName>
                                        </p:attrNameLst>
                                      </p:cBhvr>
                                      <p:to>
                                        <p:strVal val="visible"/>
                                      </p:to>
                                    </p:set>
                                    <p:animEffect transition="in" filter="wipe(left)">
                                      <p:cBhvr>
                                        <p:cTn id="15" dur="500"/>
                                        <p:tgtEl>
                                          <p:spTgt spid="9830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wipe(left)">
                                      <p:cBhvr>
                                        <p:cTn id="19" dur="500"/>
                                        <p:tgtEl>
                                          <p:spTgt spid="43"/>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98310"/>
                                        </p:tgtEl>
                                        <p:attrNameLst>
                                          <p:attrName>style.visibility</p:attrName>
                                        </p:attrNameLst>
                                      </p:cBhvr>
                                      <p:to>
                                        <p:strVal val="visible"/>
                                      </p:to>
                                    </p:set>
                                    <p:animEffect transition="in" filter="wipe(left)">
                                      <p:cBhvr>
                                        <p:cTn id="23" dur="500"/>
                                        <p:tgtEl>
                                          <p:spTgt spid="98310"/>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left)">
                                      <p:cBhvr>
                                        <p:cTn id="27" dur="500"/>
                                        <p:tgtEl>
                                          <p:spTgt spid="37"/>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98312"/>
                                        </p:tgtEl>
                                        <p:attrNameLst>
                                          <p:attrName>style.visibility</p:attrName>
                                        </p:attrNameLst>
                                      </p:cBhvr>
                                      <p:to>
                                        <p:strVal val="visible"/>
                                      </p:to>
                                    </p:set>
                                    <p:animEffect transition="in" filter="wipe(left)">
                                      <p:cBhvr>
                                        <p:cTn id="31" dur="500"/>
                                        <p:tgtEl>
                                          <p:spTgt spid="98312"/>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left)">
                                      <p:cBhvr>
                                        <p:cTn id="35" dur="500"/>
                                        <p:tgtEl>
                                          <p:spTgt spid="4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98314"/>
                                        </p:tgtEl>
                                        <p:attrNameLst>
                                          <p:attrName>style.visibility</p:attrName>
                                        </p:attrNameLst>
                                      </p:cBhvr>
                                      <p:to>
                                        <p:strVal val="visible"/>
                                      </p:to>
                                    </p:set>
                                    <p:animEffect transition="in" filter="wipe(left)">
                                      <p:cBhvr>
                                        <p:cTn id="39" dur="500"/>
                                        <p:tgtEl>
                                          <p:spTgt spid="98314"/>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wipe(left)">
                                      <p:cBhvr>
                                        <p:cTn id="43" dur="500"/>
                                        <p:tgtEl>
                                          <p:spTgt spid="31"/>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98316"/>
                                        </p:tgtEl>
                                        <p:attrNameLst>
                                          <p:attrName>style.visibility</p:attrName>
                                        </p:attrNameLst>
                                      </p:cBhvr>
                                      <p:to>
                                        <p:strVal val="visible"/>
                                      </p:to>
                                    </p:set>
                                    <p:animEffect transition="in" filter="wipe(left)">
                                      <p:cBhvr>
                                        <p:cTn id="47" dur="500"/>
                                        <p:tgtEl>
                                          <p:spTgt spid="98316"/>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left)">
                                      <p:cBhvr>
                                        <p:cTn id="5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56" grpId="0" animBg="1"/>
      <p:bldP spid="31" grpId="0" animBg="1"/>
      <p:bldP spid="34" grpId="0" animBg="1"/>
      <p:bldP spid="37" grpId="0" animBg="1"/>
      <p:bldP spid="40" grpId="0" animBg="1"/>
      <p:bldP spid="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8229600" cy="2438400"/>
          </a:xfrm>
        </p:spPr>
        <p:txBody>
          <a:bodyPr/>
          <a:lstStyle/>
          <a:p>
            <a:r>
              <a:rPr lang="en-US" sz="4800" b="1" i="1" u="sng" dirty="0" smtClean="0"/>
              <a:t>Question for Class</a:t>
            </a:r>
            <a:r>
              <a:rPr lang="en-US" b="1" dirty="0" smtClean="0"/>
              <a:t/>
            </a:r>
            <a:br>
              <a:rPr lang="en-US" b="1" dirty="0" smtClean="0"/>
            </a:br>
            <a:r>
              <a:rPr lang="en-US" b="1" dirty="0" smtClean="0"/>
              <a:t>What is the role of Culture, population and geography on International Business? </a:t>
            </a:r>
            <a:endParaRPr lang="en-US" b="1" dirty="0"/>
          </a:p>
        </p:txBody>
      </p:sp>
      <p:sp>
        <p:nvSpPr>
          <p:cNvPr id="3" name="Footer Placeholder 2"/>
          <p:cNvSpPr>
            <a:spLocks noGrp="1"/>
          </p:cNvSpPr>
          <p:nvPr>
            <p:ph type="ftr" sz="quarter" idx="11"/>
          </p:nvPr>
        </p:nvSpPr>
        <p:spPr/>
        <p:txBody>
          <a:bodyPr/>
          <a:lstStyle/>
          <a:p>
            <a:pPr>
              <a:defRPr/>
            </a:pPr>
            <a:r>
              <a:rPr lang="en-US" smtClean="0"/>
              <a:t>Roy Philip </a:t>
            </a:r>
            <a:endParaRPr lang="en-US"/>
          </a:p>
        </p:txBody>
      </p:sp>
      <p:sp>
        <p:nvSpPr>
          <p:cNvPr id="4" name="Slide Number Placeholder 3"/>
          <p:cNvSpPr>
            <a:spLocks noGrp="1"/>
          </p:cNvSpPr>
          <p:nvPr>
            <p:ph type="sldNum" sz="quarter" idx="12"/>
          </p:nvPr>
        </p:nvSpPr>
        <p:spPr/>
        <p:txBody>
          <a:bodyPr/>
          <a:lstStyle/>
          <a:p>
            <a:pPr>
              <a:defRPr/>
            </a:pPr>
            <a:fld id="{31F250E5-2651-4312-B53A-E65A43B44482}" type="slidenum">
              <a:rPr lang="en-US" smtClean="0"/>
              <a:pPr>
                <a:defRPr/>
              </a:pPr>
              <a:t>25</a:t>
            </a:fld>
            <a:endParaRPr lang="en-US"/>
          </a:p>
        </p:txBody>
      </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228600" y="0"/>
            <a:ext cx="8229600" cy="1219200"/>
          </a:xfrm>
        </p:spPr>
        <p:txBody>
          <a:bodyPr/>
          <a:lstStyle/>
          <a:p>
            <a:r>
              <a:rPr lang="en-US" b="1" smtClean="0">
                <a:solidFill>
                  <a:srgbClr val="002060"/>
                </a:solidFill>
                <a:latin typeface="Georgia" pitchFamily="18" charset="0"/>
              </a:rPr>
              <a:t>Summary (1 of 2)</a:t>
            </a:r>
          </a:p>
        </p:txBody>
      </p:sp>
      <p:sp>
        <p:nvSpPr>
          <p:cNvPr id="48131" name="Rectangle 3"/>
          <p:cNvSpPr>
            <a:spLocks noGrp="1" noChangeArrowheads="1"/>
          </p:cNvSpPr>
          <p:nvPr>
            <p:ph type="body" idx="1"/>
          </p:nvPr>
        </p:nvSpPr>
        <p:spPr>
          <a:xfrm>
            <a:off x="457200" y="1447800"/>
            <a:ext cx="8229600" cy="4678363"/>
          </a:xfrm>
        </p:spPr>
        <p:txBody>
          <a:bodyPr/>
          <a:lstStyle/>
          <a:p>
            <a:r>
              <a:rPr lang="en-US" sz="2800" dirty="0" smtClean="0">
                <a:latin typeface="Georgia" pitchFamily="18" charset="0"/>
              </a:rPr>
              <a:t>A prospective international marketer should be reasonably familiar with the world, its climate, and </a:t>
            </a:r>
            <a:r>
              <a:rPr lang="en-US" sz="2800" dirty="0" smtClean="0">
                <a:latin typeface="Georgia" pitchFamily="18" charset="0"/>
              </a:rPr>
              <a:t>topographic </a:t>
            </a:r>
            <a:r>
              <a:rPr lang="en-US" sz="2800" dirty="0" smtClean="0">
                <a:latin typeface="Georgia" pitchFamily="18" charset="0"/>
              </a:rPr>
              <a:t>differences</a:t>
            </a:r>
          </a:p>
          <a:p>
            <a:r>
              <a:rPr lang="en-US" sz="2800" dirty="0" smtClean="0">
                <a:latin typeface="Georgia" pitchFamily="18" charset="0"/>
              </a:rPr>
              <a:t>Geographic hurdles must be recognized as having a direct effect on marketing and the related activities of communications and distribution</a:t>
            </a:r>
          </a:p>
          <a:p>
            <a:endParaRPr lang="en-US" sz="2900" dirty="0" smtClean="0"/>
          </a:p>
        </p:txBody>
      </p:sp>
      <p:sp>
        <p:nvSpPr>
          <p:cNvPr id="7" name="Footer Placeholder 6"/>
          <p:cNvSpPr>
            <a:spLocks noGrp="1"/>
          </p:cNvSpPr>
          <p:nvPr>
            <p:ph type="ftr" sz="quarter" idx="11"/>
          </p:nvPr>
        </p:nvSpPr>
        <p:spPr/>
        <p:txBody>
          <a:bodyPr/>
          <a:lstStyle/>
          <a:p>
            <a:pPr>
              <a:defRPr/>
            </a:pPr>
            <a:r>
              <a:rPr lang="en-US" smtClean="0"/>
              <a:t>Roy Philip </a:t>
            </a:r>
            <a:endParaRPr lang="en-US"/>
          </a:p>
        </p:txBody>
      </p:sp>
      <p:sp>
        <p:nvSpPr>
          <p:cNvPr id="5" name="Slide Number Placeholder 4"/>
          <p:cNvSpPr txBox="1">
            <a:spLocks noGrp="1"/>
          </p:cNvSpPr>
          <p:nvPr/>
        </p:nvSpPr>
        <p:spPr>
          <a:xfrm>
            <a:off x="6553200" y="6356350"/>
            <a:ext cx="2133600" cy="365125"/>
          </a:xfrm>
          <a:prstGeom prst="rect">
            <a:avLst/>
          </a:prstGeom>
          <a:noFill/>
        </p:spPr>
        <p:txBody>
          <a:bodyPr anchor="ctr"/>
          <a:lstStyle/>
          <a:p>
            <a:pPr algn="r"/>
            <a:r>
              <a:rPr lang="en-US" sz="1200">
                <a:solidFill>
                  <a:srgbClr val="898989"/>
                </a:solidFill>
                <a:latin typeface="Calibri" pitchFamily="34" charset="0"/>
              </a:rPr>
              <a:t>3-</a:t>
            </a:r>
            <a:fld id="{40AFB86F-6213-4738-B998-82D86D099C14}" type="slidenum">
              <a:rPr lang="en-US" sz="1200">
                <a:solidFill>
                  <a:srgbClr val="898989"/>
                </a:solidFill>
                <a:latin typeface="Calibri" pitchFamily="34" charset="0"/>
              </a:rPr>
              <a:pPr algn="r"/>
              <a:t>26</a:t>
            </a:fld>
            <a:endParaRPr lang="en-US" sz="1200">
              <a:solidFill>
                <a:srgbClr val="898989"/>
              </a:solidFill>
              <a:latin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228600" y="0"/>
            <a:ext cx="8229600" cy="1219200"/>
          </a:xfrm>
        </p:spPr>
        <p:txBody>
          <a:bodyPr/>
          <a:lstStyle/>
          <a:p>
            <a:r>
              <a:rPr lang="en-US" b="1" smtClean="0">
                <a:solidFill>
                  <a:srgbClr val="002060"/>
                </a:solidFill>
                <a:latin typeface="Georgia" pitchFamily="18" charset="0"/>
              </a:rPr>
              <a:t>Summary (2 of 2)</a:t>
            </a:r>
            <a:endParaRPr lang="en-US" smtClean="0"/>
          </a:p>
        </p:txBody>
      </p:sp>
      <p:sp>
        <p:nvSpPr>
          <p:cNvPr id="49155" name="Rectangle 3"/>
          <p:cNvSpPr>
            <a:spLocks noGrp="1" noChangeArrowheads="1"/>
          </p:cNvSpPr>
          <p:nvPr>
            <p:ph type="body" idx="1"/>
          </p:nvPr>
        </p:nvSpPr>
        <p:spPr>
          <a:xfrm>
            <a:off x="457200" y="1447800"/>
            <a:ext cx="8229600" cy="4678363"/>
          </a:xfrm>
        </p:spPr>
        <p:txBody>
          <a:bodyPr/>
          <a:lstStyle/>
          <a:p>
            <a:r>
              <a:rPr lang="en-US" sz="2800" smtClean="0">
                <a:latin typeface="Georgia" pitchFamily="18" charset="0"/>
              </a:rPr>
              <a:t>Without a historical understanding of a culture, the attitudes within the marketplace may not be fully understood</a:t>
            </a:r>
          </a:p>
          <a:p>
            <a:r>
              <a:rPr lang="en-US" sz="2800" smtClean="0">
                <a:latin typeface="Georgia" pitchFamily="18" charset="0"/>
              </a:rPr>
              <a:t>The study of history and geography is needed to provide the marketer with an understanding of why a country has developed as it has rather than as a guide for adapting marketing plans</a:t>
            </a:r>
          </a:p>
        </p:txBody>
      </p:sp>
      <p:sp>
        <p:nvSpPr>
          <p:cNvPr id="7" name="Footer Placeholder 6"/>
          <p:cNvSpPr>
            <a:spLocks noGrp="1"/>
          </p:cNvSpPr>
          <p:nvPr>
            <p:ph type="ftr" sz="quarter" idx="11"/>
          </p:nvPr>
        </p:nvSpPr>
        <p:spPr/>
        <p:txBody>
          <a:bodyPr/>
          <a:lstStyle/>
          <a:p>
            <a:pPr>
              <a:defRPr/>
            </a:pPr>
            <a:r>
              <a:rPr lang="en-US" smtClean="0"/>
              <a:t>Roy Philip </a:t>
            </a:r>
            <a:endParaRPr lang="en-US"/>
          </a:p>
        </p:txBody>
      </p:sp>
      <p:sp>
        <p:nvSpPr>
          <p:cNvPr id="5" name="Slide Number Placeholder 4"/>
          <p:cNvSpPr txBox="1">
            <a:spLocks noGrp="1"/>
          </p:cNvSpPr>
          <p:nvPr/>
        </p:nvSpPr>
        <p:spPr>
          <a:xfrm>
            <a:off x="6553200" y="6356350"/>
            <a:ext cx="2133600" cy="365125"/>
          </a:xfrm>
          <a:prstGeom prst="rect">
            <a:avLst/>
          </a:prstGeom>
          <a:noFill/>
        </p:spPr>
        <p:txBody>
          <a:bodyPr anchor="ctr"/>
          <a:lstStyle/>
          <a:p>
            <a:pPr algn="r"/>
            <a:r>
              <a:rPr lang="en-US" sz="1200">
                <a:solidFill>
                  <a:srgbClr val="898989"/>
                </a:solidFill>
                <a:latin typeface="Calibri" pitchFamily="34" charset="0"/>
              </a:rPr>
              <a:t>3-</a:t>
            </a:r>
            <a:fld id="{8E667D33-0024-4679-931E-9DDA658C1FE5}" type="slidenum">
              <a:rPr lang="en-US" sz="1200">
                <a:solidFill>
                  <a:srgbClr val="898989"/>
                </a:solidFill>
                <a:latin typeface="Calibri" pitchFamily="34" charset="0"/>
              </a:rPr>
              <a:pPr algn="r"/>
              <a:t>27</a:t>
            </a:fld>
            <a:endParaRPr lang="en-US" sz="1200">
              <a:solidFill>
                <a:srgbClr val="898989"/>
              </a:solidFill>
              <a:latin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0"/>
            <a:ext cx="9144000" cy="1219200"/>
          </a:xfrm>
        </p:spPr>
        <p:txBody>
          <a:bodyPr/>
          <a:lstStyle/>
          <a:p>
            <a:r>
              <a:rPr lang="en-US" b="1" smtClean="0">
                <a:solidFill>
                  <a:srgbClr val="002060"/>
                </a:solidFill>
                <a:latin typeface="Georgia" pitchFamily="18" charset="0"/>
              </a:rPr>
              <a:t>History Perspective </a:t>
            </a:r>
            <a:br>
              <a:rPr lang="en-US" b="1" smtClean="0">
                <a:solidFill>
                  <a:srgbClr val="002060"/>
                </a:solidFill>
                <a:latin typeface="Georgia" pitchFamily="18" charset="0"/>
              </a:rPr>
            </a:br>
            <a:r>
              <a:rPr lang="en-US" b="1" smtClean="0">
                <a:solidFill>
                  <a:srgbClr val="002060"/>
                </a:solidFill>
                <a:latin typeface="Georgia" pitchFamily="18" charset="0"/>
              </a:rPr>
              <a:t>in Global Business</a:t>
            </a:r>
          </a:p>
        </p:txBody>
      </p:sp>
      <p:sp>
        <p:nvSpPr>
          <p:cNvPr id="18435" name="Rectangle 3"/>
          <p:cNvSpPr>
            <a:spLocks noGrp="1" noChangeArrowheads="1"/>
          </p:cNvSpPr>
          <p:nvPr>
            <p:ph type="body" idx="1"/>
          </p:nvPr>
        </p:nvSpPr>
        <p:spPr>
          <a:xfrm>
            <a:off x="457200" y="1447800"/>
            <a:ext cx="8229600" cy="4678363"/>
          </a:xfrm>
        </p:spPr>
        <p:txBody>
          <a:bodyPr/>
          <a:lstStyle/>
          <a:p>
            <a:r>
              <a:rPr lang="en-US" sz="2800" dirty="0" smtClean="0">
                <a:latin typeface="Georgia" pitchFamily="18" charset="0"/>
              </a:rPr>
              <a:t>History helps define a nation’s mission</a:t>
            </a:r>
          </a:p>
          <a:p>
            <a:pPr lvl="1"/>
            <a:r>
              <a:rPr lang="en-US" sz="2600" dirty="0" smtClean="0">
                <a:latin typeface="Georgia" pitchFamily="18" charset="0"/>
              </a:rPr>
              <a:t>How it perceives its neighbors</a:t>
            </a:r>
          </a:p>
          <a:p>
            <a:pPr lvl="1"/>
            <a:r>
              <a:rPr lang="en-US" sz="2600" dirty="0" smtClean="0">
                <a:latin typeface="Georgia" pitchFamily="18" charset="0"/>
              </a:rPr>
              <a:t>How it perceives itself</a:t>
            </a:r>
          </a:p>
          <a:p>
            <a:pPr lvl="1"/>
            <a:r>
              <a:rPr lang="en-US" sz="2600" dirty="0" smtClean="0">
                <a:latin typeface="Georgia" pitchFamily="18" charset="0"/>
              </a:rPr>
              <a:t>Its place in the world</a:t>
            </a:r>
          </a:p>
          <a:p>
            <a:r>
              <a:rPr lang="en-US" sz="2800" dirty="0" smtClean="0">
                <a:latin typeface="Georgia" pitchFamily="18" charset="0"/>
              </a:rPr>
              <a:t>Insights into history are important for understanding current attitudes</a:t>
            </a:r>
          </a:p>
          <a:p>
            <a:r>
              <a:rPr lang="en-US" sz="2800" dirty="0" smtClean="0">
                <a:latin typeface="Georgia" pitchFamily="18" charset="0"/>
              </a:rPr>
              <a:t>It is necessary to study culture as it is now as well as to understand culture as it was</a:t>
            </a:r>
          </a:p>
          <a:p>
            <a:pPr lvl="1"/>
            <a:endParaRPr lang="en-US" dirty="0" smtClean="0"/>
          </a:p>
        </p:txBody>
      </p:sp>
      <p:sp>
        <p:nvSpPr>
          <p:cNvPr id="7" name="Footer Placeholder 6"/>
          <p:cNvSpPr>
            <a:spLocks noGrp="1"/>
          </p:cNvSpPr>
          <p:nvPr>
            <p:ph type="ftr" sz="quarter" idx="11"/>
          </p:nvPr>
        </p:nvSpPr>
        <p:spPr/>
        <p:txBody>
          <a:bodyPr/>
          <a:lstStyle/>
          <a:p>
            <a:pPr>
              <a:defRPr/>
            </a:pPr>
            <a:r>
              <a:rPr lang="en-US" smtClean="0"/>
              <a:t>Roy Philip </a:t>
            </a:r>
            <a:endParaRPr lang="en-US"/>
          </a:p>
        </p:txBody>
      </p:sp>
      <p:sp>
        <p:nvSpPr>
          <p:cNvPr id="5" name="Slide Number Placeholder 4"/>
          <p:cNvSpPr txBox="1">
            <a:spLocks noGrp="1"/>
          </p:cNvSpPr>
          <p:nvPr/>
        </p:nvSpPr>
        <p:spPr>
          <a:xfrm>
            <a:off x="6553200" y="6356350"/>
            <a:ext cx="2133600" cy="365125"/>
          </a:xfrm>
          <a:prstGeom prst="rect">
            <a:avLst/>
          </a:prstGeom>
          <a:noFill/>
        </p:spPr>
        <p:txBody>
          <a:bodyPr anchor="ctr"/>
          <a:lstStyle/>
          <a:p>
            <a:pPr algn="r"/>
            <a:r>
              <a:rPr lang="en-US" sz="1200">
                <a:solidFill>
                  <a:srgbClr val="898989"/>
                </a:solidFill>
                <a:latin typeface="Calibri" pitchFamily="34" charset="0"/>
              </a:rPr>
              <a:t>3-</a:t>
            </a:r>
            <a:fld id="{5F46DCFA-884C-4AA6-895B-C81490263314}" type="slidenum">
              <a:rPr lang="en-US" sz="1200">
                <a:solidFill>
                  <a:srgbClr val="898989"/>
                </a:solidFill>
                <a:latin typeface="Calibri" pitchFamily="34" charset="0"/>
              </a:rPr>
              <a:pPr algn="r"/>
              <a:t>3</a:t>
            </a:fld>
            <a:endParaRPr lang="en-US" sz="1200">
              <a:solidFill>
                <a:srgbClr val="898989"/>
              </a:solidFill>
              <a:latin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28600" y="0"/>
            <a:ext cx="8229600" cy="1219200"/>
          </a:xfrm>
        </p:spPr>
        <p:txBody>
          <a:bodyPr/>
          <a:lstStyle/>
          <a:p>
            <a:r>
              <a:rPr lang="en-US" sz="4200" b="1" smtClean="0">
                <a:solidFill>
                  <a:srgbClr val="002060"/>
                </a:solidFill>
                <a:latin typeface="Georgia" pitchFamily="18" charset="0"/>
              </a:rPr>
              <a:t>History and </a:t>
            </a:r>
            <a:br>
              <a:rPr lang="en-US" sz="4200" b="1" smtClean="0">
                <a:solidFill>
                  <a:srgbClr val="002060"/>
                </a:solidFill>
                <a:latin typeface="Georgia" pitchFamily="18" charset="0"/>
              </a:rPr>
            </a:br>
            <a:r>
              <a:rPr lang="en-US" sz="4200" b="1" smtClean="0">
                <a:solidFill>
                  <a:srgbClr val="002060"/>
                </a:solidFill>
                <a:latin typeface="Georgia" pitchFamily="18" charset="0"/>
              </a:rPr>
              <a:t>Contemporary Behavior</a:t>
            </a:r>
          </a:p>
        </p:txBody>
      </p:sp>
      <p:sp>
        <p:nvSpPr>
          <p:cNvPr id="19459" name="Rectangle 3"/>
          <p:cNvSpPr>
            <a:spLocks noGrp="1" noChangeArrowheads="1"/>
          </p:cNvSpPr>
          <p:nvPr>
            <p:ph type="body" idx="1"/>
          </p:nvPr>
        </p:nvSpPr>
        <p:spPr>
          <a:xfrm>
            <a:off x="457200" y="1371600"/>
            <a:ext cx="8229600" cy="4754563"/>
          </a:xfrm>
        </p:spPr>
        <p:txBody>
          <a:bodyPr/>
          <a:lstStyle/>
          <a:p>
            <a:pPr>
              <a:lnSpc>
                <a:spcPct val="90000"/>
              </a:lnSpc>
            </a:pPr>
            <a:r>
              <a:rPr lang="en-US" sz="2200" dirty="0" smtClean="0">
                <a:latin typeface="Georgia" pitchFamily="18" charset="0"/>
              </a:rPr>
              <a:t>Japanese history</a:t>
            </a:r>
          </a:p>
          <a:p>
            <a:pPr lvl="1">
              <a:lnSpc>
                <a:spcPct val="90000"/>
              </a:lnSpc>
            </a:pPr>
            <a:r>
              <a:rPr lang="en-US" sz="2000" dirty="0" smtClean="0">
                <a:latin typeface="Georgia" pitchFamily="18" charset="0"/>
              </a:rPr>
              <a:t>Seven centuries under the shogun feudal system</a:t>
            </a:r>
          </a:p>
          <a:p>
            <a:pPr lvl="1">
              <a:lnSpc>
                <a:spcPct val="90000"/>
              </a:lnSpc>
            </a:pPr>
            <a:r>
              <a:rPr lang="en-US" sz="2000" dirty="0" smtClean="0">
                <a:latin typeface="Georgia" pitchFamily="18" charset="0"/>
              </a:rPr>
              <a:t>Rise of new social classes</a:t>
            </a:r>
          </a:p>
          <a:p>
            <a:pPr lvl="1">
              <a:lnSpc>
                <a:spcPct val="90000"/>
              </a:lnSpc>
            </a:pPr>
            <a:r>
              <a:rPr lang="en-US" sz="2000" dirty="0" smtClean="0">
                <a:latin typeface="Georgia" pitchFamily="18" charset="0"/>
              </a:rPr>
              <a:t>Western influences</a:t>
            </a:r>
          </a:p>
          <a:p>
            <a:pPr lvl="1">
              <a:lnSpc>
                <a:spcPct val="90000"/>
              </a:lnSpc>
            </a:pPr>
            <a:r>
              <a:rPr lang="en-US" sz="2000" dirty="0" smtClean="0">
                <a:latin typeface="Georgia" pitchFamily="18" charset="0"/>
              </a:rPr>
              <a:t>Humiliation of World War II</a:t>
            </a:r>
          </a:p>
          <a:p>
            <a:pPr lvl="1">
              <a:lnSpc>
                <a:spcPct val="90000"/>
              </a:lnSpc>
            </a:pPr>
            <a:r>
              <a:rPr lang="en-US" sz="2000" dirty="0" smtClean="0">
                <a:latin typeface="Georgia" pitchFamily="18" charset="0"/>
              </a:rPr>
              <a:t>Involvement in the international community</a:t>
            </a:r>
          </a:p>
          <a:p>
            <a:pPr>
              <a:lnSpc>
                <a:spcPct val="90000"/>
              </a:lnSpc>
            </a:pPr>
            <a:r>
              <a:rPr lang="en-US" sz="2200" dirty="0" smtClean="0">
                <a:latin typeface="Georgia" pitchFamily="18" charset="0"/>
              </a:rPr>
              <a:t>Historically, loyalty and service, a sense of responsibility, and respect for discipline, training, and artistry were stressed to maintain stability and order</a:t>
            </a:r>
          </a:p>
          <a:p>
            <a:pPr>
              <a:lnSpc>
                <a:spcPct val="90000"/>
              </a:lnSpc>
            </a:pPr>
            <a:r>
              <a:rPr lang="en-US" sz="2200" dirty="0" smtClean="0">
                <a:latin typeface="Georgia" pitchFamily="18" charset="0"/>
              </a:rPr>
              <a:t>A historical perspective gives the foreigner a basis on which to begin developing cultural sensitivity and a better understanding of contemporary Japanese behavior</a:t>
            </a:r>
          </a:p>
        </p:txBody>
      </p:sp>
      <p:sp>
        <p:nvSpPr>
          <p:cNvPr id="7" name="Footer Placeholder 6"/>
          <p:cNvSpPr>
            <a:spLocks noGrp="1"/>
          </p:cNvSpPr>
          <p:nvPr>
            <p:ph type="ftr" sz="quarter" idx="11"/>
          </p:nvPr>
        </p:nvSpPr>
        <p:spPr/>
        <p:txBody>
          <a:bodyPr/>
          <a:lstStyle/>
          <a:p>
            <a:pPr>
              <a:defRPr/>
            </a:pPr>
            <a:r>
              <a:rPr lang="en-US" smtClean="0"/>
              <a:t>Roy Philip </a:t>
            </a:r>
            <a:endParaRPr lang="en-US"/>
          </a:p>
        </p:txBody>
      </p:sp>
      <p:sp>
        <p:nvSpPr>
          <p:cNvPr id="5" name="Slide Number Placeholder 4"/>
          <p:cNvSpPr txBox="1">
            <a:spLocks noGrp="1"/>
          </p:cNvSpPr>
          <p:nvPr/>
        </p:nvSpPr>
        <p:spPr>
          <a:xfrm>
            <a:off x="6553200" y="6356350"/>
            <a:ext cx="2133600" cy="365125"/>
          </a:xfrm>
          <a:prstGeom prst="rect">
            <a:avLst/>
          </a:prstGeom>
          <a:noFill/>
        </p:spPr>
        <p:txBody>
          <a:bodyPr anchor="ctr"/>
          <a:lstStyle/>
          <a:p>
            <a:pPr algn="r"/>
            <a:r>
              <a:rPr lang="en-US" sz="1200">
                <a:solidFill>
                  <a:srgbClr val="898989"/>
                </a:solidFill>
                <a:latin typeface="Calibri" pitchFamily="34" charset="0"/>
              </a:rPr>
              <a:t>3-</a:t>
            </a:r>
            <a:fld id="{47483626-E8D4-4196-9938-2B8A2C306109}" type="slidenum">
              <a:rPr lang="en-US" sz="1200">
                <a:solidFill>
                  <a:srgbClr val="898989"/>
                </a:solidFill>
                <a:latin typeface="Calibri" pitchFamily="34" charset="0"/>
              </a:rPr>
              <a:pPr algn="r"/>
              <a:t>4</a:t>
            </a:fld>
            <a:endParaRPr lang="en-US" sz="1200">
              <a:solidFill>
                <a:srgbClr val="898989"/>
              </a:solidFill>
              <a:latin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28600" y="0"/>
            <a:ext cx="8229600" cy="1219200"/>
          </a:xfrm>
        </p:spPr>
        <p:txBody>
          <a:bodyPr/>
          <a:lstStyle/>
          <a:p>
            <a:r>
              <a:rPr lang="en-US" b="1" smtClean="0">
                <a:solidFill>
                  <a:srgbClr val="002060"/>
                </a:solidFill>
                <a:latin typeface="Georgia" pitchFamily="18" charset="0"/>
              </a:rPr>
              <a:t>History is Subjective</a:t>
            </a:r>
          </a:p>
        </p:txBody>
      </p:sp>
      <p:sp>
        <p:nvSpPr>
          <p:cNvPr id="20483" name="Rectangle 3"/>
          <p:cNvSpPr>
            <a:spLocks noGrp="1" noChangeArrowheads="1"/>
          </p:cNvSpPr>
          <p:nvPr>
            <p:ph type="body" idx="1"/>
          </p:nvPr>
        </p:nvSpPr>
        <p:spPr>
          <a:xfrm>
            <a:off x="457200" y="1447800"/>
            <a:ext cx="8229600" cy="4678363"/>
          </a:xfrm>
        </p:spPr>
        <p:txBody>
          <a:bodyPr/>
          <a:lstStyle/>
          <a:p>
            <a:r>
              <a:rPr lang="en-US" sz="2800" dirty="0" smtClean="0">
                <a:latin typeface="Georgia" pitchFamily="18" charset="0"/>
              </a:rPr>
              <a:t>Historical events always are viewed from one’s own biases and </a:t>
            </a:r>
            <a:r>
              <a:rPr lang="en-US" sz="2800" dirty="0" err="1" smtClean="0">
                <a:latin typeface="Georgia" pitchFamily="18" charset="0"/>
              </a:rPr>
              <a:t>SRC</a:t>
            </a:r>
            <a:endParaRPr lang="en-US" sz="2800" dirty="0" smtClean="0">
              <a:latin typeface="Georgia" pitchFamily="18" charset="0"/>
            </a:endParaRPr>
          </a:p>
          <a:p>
            <a:r>
              <a:rPr lang="en-US" sz="2800" dirty="0" smtClean="0">
                <a:latin typeface="Georgia" pitchFamily="18" charset="0"/>
              </a:rPr>
              <a:t>A crucial element in understanding any nation’s business and political culture is the subjective perception of its history</a:t>
            </a:r>
          </a:p>
          <a:p>
            <a:pPr lvl="1"/>
            <a:r>
              <a:rPr lang="en-US" sz="2600" dirty="0" smtClean="0">
                <a:latin typeface="Georgia" pitchFamily="18" charset="0"/>
              </a:rPr>
              <a:t>Relationship between U.S. and Iran</a:t>
            </a:r>
          </a:p>
          <a:p>
            <a:pPr lvl="1"/>
            <a:r>
              <a:rPr lang="en-US" sz="2600" dirty="0" smtClean="0">
                <a:latin typeface="Georgia" pitchFamily="18" charset="0"/>
              </a:rPr>
              <a:t>Turkey and Israel</a:t>
            </a:r>
          </a:p>
          <a:p>
            <a:pPr lvl="1"/>
            <a:r>
              <a:rPr lang="en-US" sz="2600" dirty="0" smtClean="0">
                <a:latin typeface="Georgia" pitchFamily="18" charset="0"/>
              </a:rPr>
              <a:t>Pakistan and Bangladesh</a:t>
            </a:r>
          </a:p>
          <a:p>
            <a:pPr lvl="1"/>
            <a:r>
              <a:rPr lang="en-US" sz="2600" dirty="0" smtClean="0">
                <a:latin typeface="Georgia" pitchFamily="18" charset="0"/>
              </a:rPr>
              <a:t>North Korea and South Korea</a:t>
            </a:r>
          </a:p>
          <a:p>
            <a:pPr lvl="1"/>
            <a:r>
              <a:rPr lang="en-US" sz="2600" dirty="0" smtClean="0">
                <a:latin typeface="Georgia" pitchFamily="18" charset="0"/>
              </a:rPr>
              <a:t>Russia and USA</a:t>
            </a:r>
          </a:p>
        </p:txBody>
      </p:sp>
      <p:sp>
        <p:nvSpPr>
          <p:cNvPr id="7" name="Footer Placeholder 6"/>
          <p:cNvSpPr>
            <a:spLocks noGrp="1"/>
          </p:cNvSpPr>
          <p:nvPr>
            <p:ph type="ftr" sz="quarter" idx="11"/>
          </p:nvPr>
        </p:nvSpPr>
        <p:spPr/>
        <p:txBody>
          <a:bodyPr/>
          <a:lstStyle/>
          <a:p>
            <a:pPr>
              <a:defRPr/>
            </a:pPr>
            <a:r>
              <a:rPr lang="en-US" smtClean="0"/>
              <a:t>Roy Philip </a:t>
            </a:r>
            <a:endParaRPr lang="en-US"/>
          </a:p>
        </p:txBody>
      </p:sp>
      <p:sp>
        <p:nvSpPr>
          <p:cNvPr id="5" name="Slide Number Placeholder 4"/>
          <p:cNvSpPr txBox="1">
            <a:spLocks noGrp="1"/>
          </p:cNvSpPr>
          <p:nvPr/>
        </p:nvSpPr>
        <p:spPr>
          <a:xfrm>
            <a:off x="6553200" y="6356350"/>
            <a:ext cx="2133600" cy="365125"/>
          </a:xfrm>
          <a:prstGeom prst="rect">
            <a:avLst/>
          </a:prstGeom>
          <a:noFill/>
        </p:spPr>
        <p:txBody>
          <a:bodyPr anchor="ctr"/>
          <a:lstStyle/>
          <a:p>
            <a:pPr algn="r"/>
            <a:r>
              <a:rPr lang="en-US" sz="1200">
                <a:solidFill>
                  <a:srgbClr val="898989"/>
                </a:solidFill>
                <a:latin typeface="Calibri" pitchFamily="34" charset="0"/>
              </a:rPr>
              <a:t>3-</a:t>
            </a:r>
            <a:fld id="{21A6EEE7-F699-4240-8A59-F438028ACE32}" type="slidenum">
              <a:rPr lang="en-US" sz="1200">
                <a:solidFill>
                  <a:srgbClr val="898989"/>
                </a:solidFill>
                <a:latin typeface="Calibri" pitchFamily="34" charset="0"/>
              </a:rPr>
              <a:pPr algn="r"/>
              <a:t>5</a:t>
            </a:fld>
            <a:endParaRPr lang="en-US" sz="1200">
              <a:solidFill>
                <a:srgbClr val="898989"/>
              </a:solidFill>
              <a:latin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28600" y="0"/>
            <a:ext cx="8229600" cy="1219200"/>
          </a:xfrm>
        </p:spPr>
        <p:txBody>
          <a:bodyPr/>
          <a:lstStyle/>
          <a:p>
            <a:r>
              <a:rPr lang="en-US" sz="4000" b="1" smtClean="0">
                <a:solidFill>
                  <a:srgbClr val="002060"/>
                </a:solidFill>
                <a:latin typeface="Georgia" pitchFamily="18" charset="0"/>
              </a:rPr>
              <a:t>U.S. Intervention </a:t>
            </a:r>
            <a:br>
              <a:rPr lang="en-US" sz="4000" b="1" smtClean="0">
                <a:solidFill>
                  <a:srgbClr val="002060"/>
                </a:solidFill>
                <a:latin typeface="Georgia" pitchFamily="18" charset="0"/>
              </a:rPr>
            </a:br>
            <a:r>
              <a:rPr lang="en-US" sz="4000" b="1" smtClean="0">
                <a:solidFill>
                  <a:srgbClr val="002060"/>
                </a:solidFill>
                <a:latin typeface="Georgia" pitchFamily="18" charset="0"/>
              </a:rPr>
              <a:t>in Latin America Since 1945</a:t>
            </a:r>
          </a:p>
        </p:txBody>
      </p:sp>
      <p:pic>
        <p:nvPicPr>
          <p:cNvPr id="23555" name="Picture 4" descr="cat80063_ex0302"/>
          <p:cNvPicPr>
            <a:picLocks noChangeAspect="1" noChangeArrowheads="1"/>
          </p:cNvPicPr>
          <p:nvPr/>
        </p:nvPicPr>
        <p:blipFill>
          <a:blip r:embed="rId3" cstate="print"/>
          <a:srcRect/>
          <a:stretch>
            <a:fillRect/>
          </a:stretch>
        </p:blipFill>
        <p:spPr bwMode="auto">
          <a:xfrm>
            <a:off x="1143000" y="1981200"/>
            <a:ext cx="7239000" cy="4129088"/>
          </a:xfrm>
          <a:prstGeom prst="rect">
            <a:avLst/>
          </a:prstGeom>
          <a:noFill/>
          <a:ln w="9525">
            <a:noFill/>
            <a:miter lim="800000"/>
            <a:headEnd/>
            <a:tailEnd/>
          </a:ln>
        </p:spPr>
      </p:pic>
      <p:sp>
        <p:nvSpPr>
          <p:cNvPr id="23556" name="Rectangle 6"/>
          <p:cNvSpPr>
            <a:spLocks noChangeArrowheads="1"/>
          </p:cNvSpPr>
          <p:nvPr/>
        </p:nvSpPr>
        <p:spPr bwMode="auto">
          <a:xfrm>
            <a:off x="0" y="1600200"/>
            <a:ext cx="1479550" cy="369888"/>
          </a:xfrm>
          <a:prstGeom prst="rect">
            <a:avLst/>
          </a:prstGeom>
          <a:noFill/>
          <a:ln w="9525">
            <a:noFill/>
            <a:miter lim="800000"/>
            <a:headEnd/>
            <a:tailEnd/>
          </a:ln>
        </p:spPr>
        <p:txBody>
          <a:bodyPr wrap="none">
            <a:spAutoFit/>
          </a:bodyPr>
          <a:lstStyle/>
          <a:p>
            <a:r>
              <a:rPr lang="en-US" b="1" i="1">
                <a:latin typeface="Georgia" pitchFamily="18" charset="0"/>
              </a:rPr>
              <a:t>Exhibit 3.2</a:t>
            </a:r>
          </a:p>
        </p:txBody>
      </p:sp>
      <p:sp>
        <p:nvSpPr>
          <p:cNvPr id="9" name="Footer Placeholder 8"/>
          <p:cNvSpPr>
            <a:spLocks noGrp="1"/>
          </p:cNvSpPr>
          <p:nvPr>
            <p:ph type="ftr" sz="quarter" idx="11"/>
          </p:nvPr>
        </p:nvSpPr>
        <p:spPr/>
        <p:txBody>
          <a:bodyPr/>
          <a:lstStyle/>
          <a:p>
            <a:pPr>
              <a:defRPr/>
            </a:pPr>
            <a:r>
              <a:rPr lang="en-US" smtClean="0"/>
              <a:t>Roy Philip </a:t>
            </a:r>
            <a:endParaRPr lang="en-US"/>
          </a:p>
        </p:txBody>
      </p:sp>
      <p:sp>
        <p:nvSpPr>
          <p:cNvPr id="5" name="Slide Number Placeholder 4"/>
          <p:cNvSpPr txBox="1">
            <a:spLocks noGrp="1"/>
          </p:cNvSpPr>
          <p:nvPr/>
        </p:nvSpPr>
        <p:spPr>
          <a:xfrm>
            <a:off x="6553200" y="6356350"/>
            <a:ext cx="2133600" cy="365125"/>
          </a:xfrm>
          <a:prstGeom prst="rect">
            <a:avLst/>
          </a:prstGeom>
          <a:noFill/>
        </p:spPr>
        <p:txBody>
          <a:bodyPr anchor="ctr"/>
          <a:lstStyle/>
          <a:p>
            <a:pPr algn="r"/>
            <a:r>
              <a:rPr lang="en-US" sz="1200">
                <a:solidFill>
                  <a:srgbClr val="898989"/>
                </a:solidFill>
                <a:latin typeface="Calibri" pitchFamily="34" charset="0"/>
              </a:rPr>
              <a:t>3-</a:t>
            </a:r>
            <a:fld id="{6D2DF1AE-30B1-4A5F-9810-67B9F32539DE}" type="slidenum">
              <a:rPr lang="en-US" sz="1200">
                <a:solidFill>
                  <a:srgbClr val="898989"/>
                </a:solidFill>
                <a:latin typeface="Calibri" pitchFamily="34" charset="0"/>
              </a:rPr>
              <a:pPr algn="r"/>
              <a:t>6</a:t>
            </a:fld>
            <a:endParaRPr lang="en-US" sz="1200">
              <a:solidFill>
                <a:srgbClr val="898989"/>
              </a:solidFill>
              <a:latin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28600" y="0"/>
            <a:ext cx="8229600" cy="1219200"/>
          </a:xfrm>
        </p:spPr>
        <p:txBody>
          <a:bodyPr/>
          <a:lstStyle/>
          <a:p>
            <a:r>
              <a:rPr lang="en-US" sz="4200" b="1" smtClean="0">
                <a:solidFill>
                  <a:srgbClr val="002060"/>
                </a:solidFill>
                <a:latin typeface="Georgia" pitchFamily="18" charset="0"/>
              </a:rPr>
              <a:t>Geography and Global Markets</a:t>
            </a:r>
          </a:p>
        </p:txBody>
      </p:sp>
      <p:sp>
        <p:nvSpPr>
          <p:cNvPr id="24579" name="Rectangle 3"/>
          <p:cNvSpPr>
            <a:spLocks noGrp="1" noChangeArrowheads="1"/>
          </p:cNvSpPr>
          <p:nvPr>
            <p:ph type="body" idx="1"/>
          </p:nvPr>
        </p:nvSpPr>
        <p:spPr>
          <a:xfrm>
            <a:off x="457200" y="1447800"/>
            <a:ext cx="8229600" cy="4678363"/>
          </a:xfrm>
        </p:spPr>
        <p:txBody>
          <a:bodyPr/>
          <a:lstStyle/>
          <a:p>
            <a:r>
              <a:rPr lang="en-US" sz="2800" dirty="0" smtClean="0">
                <a:latin typeface="Georgia" pitchFamily="18" charset="0"/>
              </a:rPr>
              <a:t>Geography – an element of the uncontrollable environment that confronts every marketer</a:t>
            </a:r>
          </a:p>
          <a:p>
            <a:pPr lvl="1"/>
            <a:r>
              <a:rPr lang="en-US" sz="2600" dirty="0" smtClean="0">
                <a:latin typeface="Georgia" pitchFamily="18" charset="0"/>
              </a:rPr>
              <a:t>Affects a society’s culture and economy </a:t>
            </a:r>
          </a:p>
          <a:p>
            <a:pPr lvl="1"/>
            <a:r>
              <a:rPr lang="en-US" sz="2600" dirty="0" smtClean="0">
                <a:latin typeface="Georgia" pitchFamily="18" charset="0"/>
              </a:rPr>
              <a:t>Physical makeup limits a nation’s ability to supply its people’s needs </a:t>
            </a:r>
          </a:p>
          <a:p>
            <a:pPr lvl="1"/>
            <a:r>
              <a:rPr lang="en-US" sz="2400" dirty="0" smtClean="0">
                <a:latin typeface="Georgia" pitchFamily="18" charset="0"/>
              </a:rPr>
              <a:t>Geography, the study of Earth’s surface, climate, continents, countries, peoples, industries, and resources, is an element of the uncontrollable environment that confronts every marketer but which receives scant attention. </a:t>
            </a:r>
          </a:p>
          <a:p>
            <a:pPr lvl="1">
              <a:buNone/>
            </a:pPr>
            <a:endParaRPr lang="en-US" sz="2600" dirty="0" smtClean="0">
              <a:latin typeface="Georgia" pitchFamily="18" charset="0"/>
            </a:endParaRPr>
          </a:p>
        </p:txBody>
      </p:sp>
      <p:sp>
        <p:nvSpPr>
          <p:cNvPr id="7" name="Footer Placeholder 6"/>
          <p:cNvSpPr>
            <a:spLocks noGrp="1"/>
          </p:cNvSpPr>
          <p:nvPr>
            <p:ph type="ftr" sz="quarter" idx="11"/>
          </p:nvPr>
        </p:nvSpPr>
        <p:spPr/>
        <p:txBody>
          <a:bodyPr/>
          <a:lstStyle/>
          <a:p>
            <a:pPr>
              <a:defRPr/>
            </a:pPr>
            <a:r>
              <a:rPr lang="en-US" smtClean="0"/>
              <a:t>Roy Philip </a:t>
            </a:r>
            <a:endParaRPr lang="en-US"/>
          </a:p>
        </p:txBody>
      </p:sp>
      <p:sp>
        <p:nvSpPr>
          <p:cNvPr id="5" name="Slide Number Placeholder 4"/>
          <p:cNvSpPr txBox="1">
            <a:spLocks noGrp="1"/>
          </p:cNvSpPr>
          <p:nvPr/>
        </p:nvSpPr>
        <p:spPr>
          <a:xfrm>
            <a:off x="6553200" y="6356350"/>
            <a:ext cx="2133600" cy="365125"/>
          </a:xfrm>
          <a:prstGeom prst="rect">
            <a:avLst/>
          </a:prstGeom>
          <a:noFill/>
        </p:spPr>
        <p:txBody>
          <a:bodyPr anchor="ctr"/>
          <a:lstStyle/>
          <a:p>
            <a:pPr algn="r"/>
            <a:r>
              <a:rPr lang="en-US" sz="1200">
                <a:solidFill>
                  <a:srgbClr val="898989"/>
                </a:solidFill>
                <a:latin typeface="Calibri" pitchFamily="34" charset="0"/>
              </a:rPr>
              <a:t>3-</a:t>
            </a:r>
            <a:fld id="{1ABA77E4-9CF3-4477-A3D5-F4BD62E410F9}" type="slidenum">
              <a:rPr lang="en-US" sz="1200">
                <a:solidFill>
                  <a:srgbClr val="898989"/>
                </a:solidFill>
                <a:latin typeface="Calibri" pitchFamily="34" charset="0"/>
              </a:rPr>
              <a:pPr algn="r"/>
              <a:t>7</a:t>
            </a:fld>
            <a:endParaRPr lang="en-US" sz="1200">
              <a:solidFill>
                <a:srgbClr val="898989"/>
              </a:solidFill>
              <a:latin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28600" y="0"/>
            <a:ext cx="8229600" cy="1219200"/>
          </a:xfrm>
        </p:spPr>
        <p:txBody>
          <a:bodyPr/>
          <a:lstStyle/>
          <a:p>
            <a:r>
              <a:rPr lang="en-US" b="1" dirty="0" smtClean="0">
                <a:solidFill>
                  <a:srgbClr val="002060"/>
                </a:solidFill>
                <a:latin typeface="Georgia" pitchFamily="18" charset="0"/>
              </a:rPr>
              <a:t>Climate and Topography</a:t>
            </a:r>
          </a:p>
        </p:txBody>
      </p:sp>
      <p:sp>
        <p:nvSpPr>
          <p:cNvPr id="25603" name="Rectangle 3"/>
          <p:cNvSpPr>
            <a:spLocks noGrp="1" noChangeArrowheads="1"/>
          </p:cNvSpPr>
          <p:nvPr>
            <p:ph type="body" idx="1"/>
          </p:nvPr>
        </p:nvSpPr>
        <p:spPr>
          <a:xfrm>
            <a:off x="457200" y="1447800"/>
            <a:ext cx="8229600" cy="4678363"/>
          </a:xfrm>
        </p:spPr>
        <p:txBody>
          <a:bodyPr/>
          <a:lstStyle/>
          <a:p>
            <a:r>
              <a:rPr lang="en-US" sz="2400" dirty="0" smtClean="0">
                <a:latin typeface="Georgia" pitchFamily="18" charset="0"/>
              </a:rPr>
              <a:t>Altitude, humidity, and temperature extremes are climatic features that affect the uses and functions of products and equipment. Products that perform well in temperate zones may deteriorate rapidly or require special cooling or lubrication to function adequately in tropical zones</a:t>
            </a:r>
          </a:p>
          <a:p>
            <a:pPr lvl="1"/>
            <a:r>
              <a:rPr lang="en-US" sz="2400" dirty="0" err="1" smtClean="0">
                <a:latin typeface="Georgia" pitchFamily="18" charset="0"/>
              </a:rPr>
              <a:t>Gilgit</a:t>
            </a:r>
            <a:r>
              <a:rPr lang="en-US" sz="2400" dirty="0" smtClean="0">
                <a:latin typeface="Georgia" pitchFamily="18" charset="0"/>
              </a:rPr>
              <a:t> Airport</a:t>
            </a:r>
          </a:p>
          <a:p>
            <a:pPr lvl="1"/>
            <a:r>
              <a:rPr lang="en-US" sz="2400" dirty="0" smtClean="0">
                <a:latin typeface="Georgia" pitchFamily="18" charset="0"/>
              </a:rPr>
              <a:t>Nepal’s Airports</a:t>
            </a:r>
          </a:p>
          <a:p>
            <a:pPr lvl="1"/>
            <a:r>
              <a:rPr lang="en-US" sz="2400" dirty="0" smtClean="0">
                <a:latin typeface="Georgia" pitchFamily="18" charset="0"/>
              </a:rPr>
              <a:t>Africa’s weather and forests</a:t>
            </a:r>
          </a:p>
          <a:p>
            <a:pPr lvl="1"/>
            <a:r>
              <a:rPr lang="en-US" sz="2400" dirty="0" smtClean="0">
                <a:latin typeface="Georgia" pitchFamily="18" charset="0"/>
              </a:rPr>
              <a:t>Australia’s weather</a:t>
            </a:r>
          </a:p>
          <a:p>
            <a:pPr lvl="1"/>
            <a:r>
              <a:rPr lang="en-US" sz="2400" dirty="0" smtClean="0">
                <a:latin typeface="Georgia" pitchFamily="18" charset="0"/>
              </a:rPr>
              <a:t>Middle East’s humidity</a:t>
            </a:r>
          </a:p>
          <a:p>
            <a:pPr lvl="1"/>
            <a:endParaRPr lang="en-US" sz="2400" dirty="0" smtClean="0">
              <a:latin typeface="Georgia" pitchFamily="18" charset="0"/>
            </a:endParaRPr>
          </a:p>
          <a:p>
            <a:pPr lvl="1"/>
            <a:endParaRPr lang="en-US" sz="2400" dirty="0" smtClean="0">
              <a:latin typeface="Georgia" pitchFamily="18" charset="0"/>
            </a:endParaRPr>
          </a:p>
          <a:p>
            <a:pPr lvl="2"/>
            <a:endParaRPr lang="en-US" sz="2000" dirty="0" smtClean="0"/>
          </a:p>
        </p:txBody>
      </p:sp>
      <p:sp>
        <p:nvSpPr>
          <p:cNvPr id="7" name="Footer Placeholder 6"/>
          <p:cNvSpPr>
            <a:spLocks noGrp="1"/>
          </p:cNvSpPr>
          <p:nvPr>
            <p:ph type="ftr" sz="quarter" idx="11"/>
          </p:nvPr>
        </p:nvSpPr>
        <p:spPr/>
        <p:txBody>
          <a:bodyPr/>
          <a:lstStyle/>
          <a:p>
            <a:pPr>
              <a:defRPr/>
            </a:pPr>
            <a:r>
              <a:rPr lang="en-US" smtClean="0"/>
              <a:t>Roy Philip </a:t>
            </a:r>
            <a:endParaRPr lang="en-US"/>
          </a:p>
        </p:txBody>
      </p:sp>
      <p:sp>
        <p:nvSpPr>
          <p:cNvPr id="5" name="Slide Number Placeholder 4"/>
          <p:cNvSpPr txBox="1">
            <a:spLocks noGrp="1"/>
          </p:cNvSpPr>
          <p:nvPr/>
        </p:nvSpPr>
        <p:spPr>
          <a:xfrm>
            <a:off x="6553200" y="6356350"/>
            <a:ext cx="2133600" cy="365125"/>
          </a:xfrm>
          <a:prstGeom prst="rect">
            <a:avLst/>
          </a:prstGeom>
          <a:noFill/>
        </p:spPr>
        <p:txBody>
          <a:bodyPr anchor="ctr"/>
          <a:lstStyle/>
          <a:p>
            <a:pPr algn="r"/>
            <a:r>
              <a:rPr lang="en-US" sz="1200">
                <a:solidFill>
                  <a:srgbClr val="898989"/>
                </a:solidFill>
                <a:latin typeface="Calibri" pitchFamily="34" charset="0"/>
              </a:rPr>
              <a:t>3-</a:t>
            </a:r>
            <a:fld id="{D207C10F-6431-487B-A209-16E08C0AF110}" type="slidenum">
              <a:rPr lang="en-US" sz="1200">
                <a:solidFill>
                  <a:srgbClr val="898989"/>
                </a:solidFill>
                <a:latin typeface="Calibri" pitchFamily="34" charset="0"/>
              </a:rPr>
              <a:pPr algn="r"/>
              <a:t>8</a:t>
            </a:fld>
            <a:endParaRPr lang="en-US" sz="1200">
              <a:solidFill>
                <a:srgbClr val="898989"/>
              </a:solidFill>
              <a:latin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descr="center"/>
          <p:cNvPicPr>
            <a:picLocks noChangeAspect="1" noChangeArrowheads="1"/>
          </p:cNvPicPr>
          <p:nvPr/>
        </p:nvPicPr>
        <p:blipFill>
          <a:blip r:embed="rId3" cstate="print"/>
          <a:srcRect/>
          <a:stretch>
            <a:fillRect/>
          </a:stretch>
        </p:blipFill>
        <p:spPr bwMode="auto">
          <a:xfrm>
            <a:off x="0" y="0"/>
            <a:ext cx="5105400" cy="6858000"/>
          </a:xfrm>
          <a:prstGeom prst="rect">
            <a:avLst/>
          </a:prstGeom>
          <a:noFill/>
          <a:ln w="9525">
            <a:noFill/>
            <a:miter lim="800000"/>
            <a:headEnd/>
            <a:tailEnd/>
          </a:ln>
        </p:spPr>
      </p:pic>
      <p:pic>
        <p:nvPicPr>
          <p:cNvPr id="26628" name="Picture 2" descr="http://www.topnews.in/files/bangladesh-map1.jpg"/>
          <p:cNvPicPr>
            <a:picLocks noChangeAspect="1" noChangeArrowheads="1"/>
          </p:cNvPicPr>
          <p:nvPr/>
        </p:nvPicPr>
        <p:blipFill>
          <a:blip r:embed="rId4" cstate="print"/>
          <a:srcRect/>
          <a:stretch>
            <a:fillRect/>
          </a:stretch>
        </p:blipFill>
        <p:spPr bwMode="auto">
          <a:xfrm>
            <a:off x="5486400" y="1600200"/>
            <a:ext cx="3333750" cy="3352800"/>
          </a:xfrm>
          <a:prstGeom prst="rect">
            <a:avLst/>
          </a:prstGeom>
          <a:noFill/>
          <a:ln w="9525">
            <a:noFill/>
            <a:miter lim="800000"/>
            <a:headEnd/>
            <a:tailEnd/>
          </a:ln>
        </p:spPr>
      </p:pic>
      <p:sp>
        <p:nvSpPr>
          <p:cNvPr id="6" name="Oval 5"/>
          <p:cNvSpPr/>
          <p:nvPr/>
        </p:nvSpPr>
        <p:spPr>
          <a:xfrm>
            <a:off x="3352800" y="2133600"/>
            <a:ext cx="914400" cy="1371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200" b="1" kern="0" dirty="0">
              <a:solidFill>
                <a:srgbClr val="002060"/>
              </a:solidFill>
              <a:latin typeface="Georgia" pitchFamily="18" charset="0"/>
            </a:endParaRPr>
          </a:p>
        </p:txBody>
      </p:sp>
      <p:cxnSp>
        <p:nvCxnSpPr>
          <p:cNvPr id="10" name="Straight Arrow Connector 9"/>
          <p:cNvCxnSpPr>
            <a:stCxn id="6" idx="6"/>
          </p:cNvCxnSpPr>
          <p:nvPr/>
        </p:nvCxnSpPr>
        <p:spPr>
          <a:xfrm>
            <a:off x="4267200" y="2819400"/>
            <a:ext cx="17526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flipH="1" flipV="1">
            <a:off x="4991100" y="2628900"/>
            <a:ext cx="1752600" cy="0"/>
          </a:xfrm>
          <a:prstGeom prst="line">
            <a:avLst/>
          </a:prstGeom>
          <a:ln>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flipH="1" flipV="1">
            <a:off x="7696200" y="2667000"/>
            <a:ext cx="1828800" cy="0"/>
          </a:xfrm>
          <a:prstGeom prst="line">
            <a:avLst/>
          </a:prstGeom>
          <a:ln>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867400" y="1752600"/>
            <a:ext cx="2743200" cy="0"/>
          </a:xfrm>
          <a:prstGeom prst="line">
            <a:avLst/>
          </a:prstGeom>
          <a:ln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5" name="Slide Number Placeholder 4"/>
          <p:cNvSpPr txBox="1">
            <a:spLocks noGrp="1"/>
          </p:cNvSpPr>
          <p:nvPr/>
        </p:nvSpPr>
        <p:spPr>
          <a:xfrm>
            <a:off x="6553200" y="6356350"/>
            <a:ext cx="2133600" cy="365125"/>
          </a:xfrm>
          <a:prstGeom prst="rect">
            <a:avLst/>
          </a:prstGeom>
          <a:noFill/>
        </p:spPr>
        <p:txBody>
          <a:bodyPr anchor="ctr"/>
          <a:lstStyle/>
          <a:p>
            <a:pPr algn="r"/>
            <a:r>
              <a:rPr lang="en-US" sz="1200">
                <a:solidFill>
                  <a:srgbClr val="898989"/>
                </a:solidFill>
                <a:latin typeface="Calibri" pitchFamily="34" charset="0"/>
              </a:rPr>
              <a:t>3-</a:t>
            </a:r>
            <a:fld id="{E7E0C058-FB20-486B-8D65-51351AE8E8BC}" type="slidenum">
              <a:rPr lang="en-US" sz="1200">
                <a:solidFill>
                  <a:srgbClr val="898989"/>
                </a:solidFill>
                <a:latin typeface="Calibri" pitchFamily="34" charset="0"/>
              </a:rPr>
              <a:pPr algn="r"/>
              <a:t>9</a:t>
            </a:fld>
            <a:endParaRPr lang="en-US" sz="1200">
              <a:solidFill>
                <a:srgbClr val="898989"/>
              </a:solidFill>
              <a:latin typeface="Calibri"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1000"/>
                                        <p:tgtEl>
                                          <p:spTgt spid="10"/>
                                        </p:tgtEl>
                                      </p:cBhvr>
                                    </p:animEffect>
                                  </p:childTnLst>
                                </p:cTn>
                              </p:par>
                            </p:childTnLst>
                          </p:cTn>
                        </p:par>
                        <p:par>
                          <p:cTn id="11" fill="hold">
                            <p:stCondLst>
                              <p:cond delay="1000"/>
                            </p:stCondLst>
                            <p:childTnLst>
                              <p:par>
                                <p:cTn id="12" presetID="22" presetClass="entr" presetSubtype="4"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down)">
                                      <p:cBhvr>
                                        <p:cTn id="14" dur="1000"/>
                                        <p:tgtEl>
                                          <p:spTgt spid="13"/>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1000"/>
                                        <p:tgtEl>
                                          <p:spTgt spid="16"/>
                                        </p:tgtEl>
                                      </p:cBhvr>
                                    </p:animEffect>
                                  </p:childTnLst>
                                </p:cTn>
                              </p:par>
                            </p:childTnLst>
                          </p:cTn>
                        </p:par>
                        <p:par>
                          <p:cTn id="19" fill="hold">
                            <p:stCondLst>
                              <p:cond delay="3000"/>
                            </p:stCondLst>
                            <p:childTnLst>
                              <p:par>
                                <p:cTn id="20" presetID="22" presetClass="entr" presetSubtype="1"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up)">
                                      <p:cBhvr>
                                        <p:cTn id="2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3"/>
  <p:tag name="MMPROD_UIDATA" val="&lt;database version=&quot;7.0&quot;&gt;&lt;object type=&quot;1&quot; unique_id=&quot;10001&quot;&gt;&lt;object type=&quot;8&quot; unique_id=&quot;10852&quot;&gt;&lt;/object&gt;&lt;object type=&quot;2&quot; unique_id=&quot;10853&quot;&gt;&lt;object type=&quot;3&quot; unique_id=&quot;10854&quot;&gt;&lt;property id=&quot;20148&quot; value=&quot;5&quot;/&gt;&lt;property id=&quot;20300&quot; value=&quot;Slide 1&quot;/&gt;&lt;property id=&quot;20307&quot; value=&quot;256&quot;/&gt;&lt;/object&gt;&lt;object type=&quot;3&quot; unique_id=&quot;10855&quot;&gt;&lt;property id=&quot;20148&quot; value=&quot;5&quot;/&gt;&lt;property id=&quot;20300&quot; value=&quot;Slide 2 - &amp;quot;Introduction&amp;quot;&quot;/&gt;&lt;property id=&quot;20307&quot; value=&quot;257&quot;/&gt;&lt;/object&gt;&lt;object type=&quot;3&quot; unique_id=&quot;10856&quot;&gt;&lt;property id=&quot;20148&quot; value=&quot;5&quot;/&gt;&lt;property id=&quot;20300&quot; value=&quot;Slide 3 - &amp;quot;Overview &amp;quot;&quot;/&gt;&lt;property id=&quot;20307&quot; value=&quot;259&quot;/&gt;&lt;/object&gt;&lt;object type=&quot;3&quot; unique_id=&quot;10857&quot;&gt;&lt;property id=&quot;20148&quot; value=&quot;5&quot;/&gt;&lt;property id=&quot;20300&quot; value=&quot;Slide 4 - &amp;quot;Global Perspective&amp;#x0D;&amp;#x0A;Birth of a Nation – Panama in 67 Hours&amp;quot;&quot;/&gt;&lt;property id=&quot;20307&quot; value=&quot;260&quot;/&gt;&lt;/object&gt;&lt;object type=&quot;3&quot; unique_id=&quot;10858&quot;&gt;&lt;property id=&quot;20148&quot; value=&quot;5&quot;/&gt;&lt;property id=&quot;20300&quot; value=&quot;Slide 5 - &amp;quot;Panama Canal &amp;quot;&quot;/&gt;&lt;property id=&quot;20307&quot; value=&quot;303&quot;/&gt;&lt;/object&gt;&lt;object type=&quot;3&quot; unique_id=&quot;10859&quot;&gt;&lt;property id=&quot;20148&quot; value=&quot;5&quot;/&gt;&lt;property id=&quot;20300&quot; value=&quot;Slide 6&quot;/&gt;&lt;property id=&quot;20307&quot; value=&quot;261&quot;/&gt;&lt;/object&gt;&lt;object type=&quot;3&quot; unique_id=&quot;10860&quot;&gt;&lt;property id=&quot;20148&quot; value=&quot;5&quot;/&gt;&lt;property id=&quot;20300&quot; value=&quot;Slide 7&quot;/&gt;&lt;property id=&quot;20307&quot; value=&quot;262&quot;/&gt;&lt;/object&gt;&lt;object type=&quot;3&quot; unique_id=&quot;10861&quot;&gt;&lt;property id=&quot;20148&quot; value=&quot;5&quot;/&gt;&lt;property id=&quot;20300&quot; value=&quot;Slide 8&quot;/&gt;&lt;property id=&quot;20307&quot; value=&quot;263&quot;/&gt;&lt;/object&gt;&lt;object type=&quot;3&quot; unique_id=&quot;10862&quot;&gt;&lt;property id=&quot;20148&quot; value=&quot;5&quot;/&gt;&lt;property id=&quot;20300&quot; value=&quot;Slide 9 - &amp;quot;History Perspective &amp;#x0D;&amp;#x0A;in Global Business&amp;quot;&quot;/&gt;&lt;property id=&quot;20307&quot; value=&quot;270&quot;/&gt;&lt;/object&gt;&lt;object type=&quot;3&quot; unique_id=&quot;10863&quot;&gt;&lt;property id=&quot;20148&quot; value=&quot;5&quot;/&gt;&lt;property id=&quot;20300&quot; value=&quot;Slide 10 - &amp;quot;History and &amp;#x0D;&amp;#x0A;Contemporary Behavior&amp;quot;&quot;/&gt;&lt;property id=&quot;20307&quot; value=&quot;271&quot;/&gt;&lt;/object&gt;&lt;object type=&quot;3&quot; unique_id=&quot;10864&quot;&gt;&lt;property id=&quot;20148&quot; value=&quot;5&quot;/&gt;&lt;property id=&quot;20300&quot; value=&quot;Slide 11 - &amp;quot;History is Subjective&amp;quot;&quot;/&gt;&lt;property id=&quot;20307&quot; value=&quot;272&quot;/&gt;&lt;/object&gt;&lt;object type=&quot;3&quot; unique_id=&quot;10865&quot;&gt;&lt;property id=&quot;20148&quot; value=&quot;5&quot;/&gt;&lt;property id=&quot;20300&quot; value=&quot;Slide 12 - &amp;quot;Territorial Expansion &amp;#x0D;&amp;#x0A;of United States from 1783&amp;quot;&quot;/&gt;&lt;property id=&quot;20307&quot; value=&quot;273&quot;/&gt;&lt;/object&gt;&lt;object type=&quot;3&quot; unique_id=&quot;10866&quot;&gt;&lt;property id=&quot;20148&quot; value=&quot;5&quot;/&gt;&lt;property id=&quot;20300&quot; value=&quot;Slide 13 - &amp;quot;Manifest Destiny &amp;#x0D;&amp;#x0A;and the Monroe Doctrine&amp;quot;&quot;/&gt;&lt;property id=&quot;20307&quot; value=&quot;274&quot;/&gt;&lt;/object&gt;&lt;object type=&quot;3&quot; unique_id=&quot;10867&quot;&gt;&lt;property id=&quot;20148&quot; value=&quot;5&quot;/&gt;&lt;property id=&quot;20300&quot; value=&quot;Slide 14 - &amp;quot;U.S. Intervention &amp;#x0D;&amp;#x0A;in Latin America Since 1945&amp;quot;&quot;/&gt;&lt;property id=&quot;20307&quot; value=&quot;275&quot;/&gt;&lt;/object&gt;&lt;object type=&quot;3&quot; unique_id=&quot;10868&quot;&gt;&lt;property id=&quot;20148&quot; value=&quot;5&quot;/&gt;&lt;property id=&quot;20300&quot; value=&quot;Slide 15 - &amp;quot;Geography and Global Markets&amp;quot;&quot;/&gt;&lt;property id=&quot;20307&quot; value=&quot;276&quot;/&gt;&lt;/object&gt;&lt;object type=&quot;3&quot; unique_id=&quot;10869&quot;&gt;&lt;property id=&quot;20148&quot; value=&quot;5&quot;/&gt;&lt;property id=&quot;20300&quot; value=&quot;Slide 16 - &amp;quot;Climate and Topography&amp;quot;&quot;/&gt;&lt;property id=&quot;20307&quot; value=&quot;277&quot;/&gt;&lt;/object&gt;&lt;object type=&quot;3&quot; unique_id=&quot;10870&quot;&gt;&lt;property id=&quot;20148&quot; value=&quot;5&quot;/&gt;&lt;property id=&quot;20300&quot; value=&quot;Slide 17&quot;/&gt;&lt;property id=&quot;20307&quot; value=&quot;278&quot;/&gt;&lt;/object&gt;&lt;object type=&quot;3&quot; unique_id=&quot;10871&quot;&gt;&lt;property id=&quot;20148&quot; value=&quot;5&quot;/&gt;&lt;property id=&quot;20300&quot; value=&quot;Slide 18&quot;/&gt;&lt;property id=&quot;20307&quot; value=&quot;280&quot;/&gt;&lt;/object&gt;&lt;object type=&quot;3&quot; unique_id=&quot;10872&quot;&gt;&lt;property id=&quot;20148&quot; value=&quot;5&quot;/&gt;&lt;property id=&quot;20300&quot; value=&quot;Slide 19&quot;/&gt;&lt;property id=&quot;20307&quot; value=&quot;279&quot;/&gt;&lt;/object&gt;&lt;object type=&quot;3&quot; unique_id=&quot;10873&quot;&gt;&lt;property id=&quot;20148&quot; value=&quot;5&quot;/&gt;&lt;property id=&quot;20300&quot; value=&quot;Slide 20&quot;/&gt;&lt;property id=&quot;20307&quot; value=&quot;282&quot;/&gt;&lt;/object&gt;&lt;object type=&quot;3&quot; unique_id=&quot;10874&quot;&gt;&lt;property id=&quot;20148&quot; value=&quot;5&quot;/&gt;&lt;property id=&quot;20300&quot; value=&quot;Slide 21 - &amp;quot;Geography, Nature &amp;#x0D;&amp;#x0A;and Economic Growth&amp;quot;&quot;/&gt;&lt;property id=&quot;20307&quot; value=&quot;283&quot;/&gt;&lt;/object&gt;&lt;object type=&quot;3&quot; unique_id=&quot;10875&quot;&gt;&lt;property id=&quot;20148&quot; value=&quot;5&quot;/&gt;&lt;property id=&quot;20300&quot; value=&quot;Slide 22 - &amp;quot;Social Responsibility &amp;#x0D;&amp;#x0A;and Environmental Management&amp;quot;&quot;/&gt;&lt;property id=&quot;20307&quot; value=&quot;284&quot;/&gt;&lt;/object&gt;&lt;object type=&quot;3&quot; unique_id=&quot;10876&quot;&gt;&lt;property id=&quot;20148&quot; value=&quot;5&quot;/&gt;&lt;property id=&quot;20300&quot; value=&quot;Slide 23 - &amp;quot;A Comparison of Green-House Gas Emission Rates and Pledges for Reductions&amp;quot;&quot;/&gt;&lt;property id=&quot;20307&quot; value=&quot;304&quot;/&gt;&lt;/object&gt;&lt;object type=&quot;3&quot; unique_id=&quot;10877&quot;&gt;&lt;property id=&quot;20148&quot; value=&quot;5&quot;/&gt;&lt;property id=&quot;20300&quot; value=&quot;Slide 24 - &amp;quot;Resources (1 of 2)&amp;quot;&quot;/&gt;&lt;property id=&quot;20307&quot; value=&quot;285&quot;/&gt;&lt;/object&gt;&lt;object type=&quot;3&quot; unique_id=&quot;10878&quot;&gt;&lt;property id=&quot;20148&quot; value=&quot;5&quot;/&gt;&lt;property id=&quot;20300&quot; value=&quot;Slide 25 - &amp;quot;Resources (2 of 2)&amp;quot;&quot;/&gt;&lt;property id=&quot;20307&quot; value=&quot;286&quot;/&gt;&lt;/object&gt;&lt;object type=&quot;3&quot; unique_id=&quot;10879&quot;&gt;&lt;property id=&quot;20148&quot; value=&quot;5&quot;/&gt;&lt;property id=&quot;20300&quot; value=&quot;Slide 26 - &amp;quot;World Energy Consumption&amp;quot;&quot;/&gt;&lt;property id=&quot;20307&quot; value=&quot;310&quot;/&gt;&lt;/object&gt;&lt;object type=&quot;3&quot; unique_id=&quot;10880&quot;&gt;&lt;property id=&quot;20148&quot; value=&quot;5&quot;/&gt;&lt;property id=&quot;20300&quot; value=&quot;Slide 27 - &amp;quot;World Energy Consumption&amp;quot;&quot;/&gt;&lt;property id=&quot;20307&quot; value=&quot;305&quot;/&gt;&lt;/object&gt;&lt;object type=&quot;3&quot; unique_id=&quot;10881&quot;&gt;&lt;property id=&quot;20148&quot; value=&quot;5&quot;/&gt;&lt;property id=&quot;20300&quot; value=&quot;Slide 28 - &amp;quot;Dynamics of Global&amp;#x0D;&amp;#x0A;Population Trends&amp;quot;&quot;/&gt;&lt;property id=&quot;20307&quot; value=&quot;289&quot;/&gt;&lt;/object&gt;&lt;object type=&quot;3&quot; unique_id=&quot;10882&quot;&gt;&lt;property id=&quot;20148&quot; value=&quot;5&quot;/&gt;&lt;property id=&quot;20300&quot; value=&quot;Slide 29 - &amp;quot;World Population by Region – 2005-2050&amp;#x0D;&amp;#x0A;Life Expectancy at Birth – 2005-2010 (millions)&amp;quot;&quot;/&gt;&lt;property id=&quot;20307&quot; value=&quot;306&quot;/&gt;&lt;/object&gt;&lt;object type=&quot;3&quot; unique_id=&quot;10883&quot;&gt;&lt;property id=&quot;20148&quot; value=&quot;5&quot;/&gt;&lt;property id=&quot;20300&quot; value=&quot;Slide 30 - &amp;quot;Controlling &amp;#x0D;&amp;#x0A;Population Growth&amp;quot;&quot;/&gt;&lt;property id=&quot;20307&quot; value=&quot;291&quot;/&gt;&lt;/object&gt;&lt;object type=&quot;3&quot; unique_id=&quot;10884&quot;&gt;&lt;property id=&quot;20148&quot; value=&quot;5&quot;/&gt;&lt;property id=&quot;20300&quot; value=&quot;Slide 31 - &amp;quot;Rural/Urban Migration&amp;quot;&quot;/&gt;&lt;property id=&quot;20307&quot; value=&quot;312&quot;/&gt;&lt;/object&gt;&lt;object type=&quot;3&quot; unique_id=&quot;10885&quot;&gt;&lt;property id=&quot;20148&quot; value=&quot;5&quot;/&gt;&lt;property id=&quot;20300&quot; value=&quot;Slide 32 - &amp;quot;Population Decline and Aging&amp;quot;&quot;/&gt;&lt;property id=&quot;20307&quot; value=&quot;292&quot;/&gt;&lt;/object&gt;&lt;object type=&quot;3&quot; unique_id=&quot;10886&quot;&gt;&lt;property id=&quot;20148&quot; value=&quot;5&quot;/&gt;&lt;property id=&quot;20300&quot; value=&quot;Slide 33 - &amp;quot;Age Density for World &amp;#x0D;&amp;#x0A;and Selected Countries&amp;quot;&quot;/&gt;&lt;property id=&quot;20307&quot; value=&quot;307&quot;/&gt;&lt;/object&gt;&lt;object type=&quot;3&quot; unique_id=&quot;10887&quot;&gt;&lt;property id=&quot;20148&quot; value=&quot;5&quot;/&gt;&lt;property id=&quot;20300&quot; value=&quot;Slide 34 - &amp;quot;Worker Shortage &amp;#x0D;&amp;#x0A;and Immigration&amp;quot;&quot;/&gt;&lt;property id=&quot;20307&quot; value=&quot;294&quot;/&gt;&lt;/object&gt;&lt;object type=&quot;3&quot; unique_id=&quot;10888&quot;&gt;&lt;property id=&quot;20148&quot; value=&quot;5&quot;/&gt;&lt;property id=&quot;20300&quot; value=&quot;Slide 35 - &amp;quot;World Trade Routes&amp;quot;&quot;/&gt;&lt;property id=&quot;20307&quot; value=&quot;297&quot;/&gt;&lt;/object&gt;&lt;object type=&quot;3&quot; unique_id=&quot;10889&quot;&gt;&lt;property id=&quot;20148&quot; value=&quot;5&quot;/&gt;&lt;property id=&quot;20300&quot; value=&quot;Slide 36 - &amp;quot;Communication Links&amp;quot;&quot;/&gt;&lt;property id=&quot;20307&quot; value=&quot;313&quot;/&gt;&lt;/object&gt;&lt;object type=&quot;3&quot; unique_id=&quot;10890&quot;&gt;&lt;property id=&quot;20148&quot; value=&quot;5&quot;/&gt;&lt;property id=&quot;20300&quot; value=&quot;Slide 37 - &amp;quot;Summary (1 of 2)&amp;quot;&quot;/&gt;&lt;property id=&quot;20307&quot; value=&quot;299&quot;/&gt;&lt;/object&gt;&lt;object type=&quot;3&quot; unique_id=&quot;10891&quot;&gt;&lt;property id=&quot;20148&quot; value=&quot;5&quot;/&gt;&lt;property id=&quot;20300&quot; value=&quot;Slide 38 - &amp;quot;Summary (2 of 2)&amp;quot;&quot;/&gt;&lt;property id=&quot;20307&quot; value=&quot;302&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CC99"/>
        </a:solidFill>
      </a:spPr>
      <a:bodyPr anchor="ctr"/>
      <a:lstStyle>
        <a:defPPr algn="ctr" fontAlgn="auto">
          <a:spcBef>
            <a:spcPts val="0"/>
          </a:spcBef>
          <a:spcAft>
            <a:spcPts val="0"/>
          </a:spcAft>
          <a:defRPr sz="3200" b="1" kern="0" dirty="0">
            <a:solidFill>
              <a:srgbClr val="002060"/>
            </a:solidFill>
            <a:latin typeface="Georgia" pitchFamily="18" charset="0"/>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1108</TotalTime>
  <Words>4528</Words>
  <Application>Microsoft Office PowerPoint</Application>
  <PresentationFormat>On-screen Show (4:3)</PresentationFormat>
  <Paragraphs>253</Paragraphs>
  <Slides>27</Slides>
  <Notes>26</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Slide 1</vt:lpstr>
      <vt:lpstr>Introduction</vt:lpstr>
      <vt:lpstr>History Perspective  in Global Business</vt:lpstr>
      <vt:lpstr>History and  Contemporary Behavior</vt:lpstr>
      <vt:lpstr>History is Subjective</vt:lpstr>
      <vt:lpstr>U.S. Intervention  in Latin America Since 1945</vt:lpstr>
      <vt:lpstr>Geography and Global Markets</vt:lpstr>
      <vt:lpstr>Climate and Topography</vt:lpstr>
      <vt:lpstr>Slide 9</vt:lpstr>
      <vt:lpstr>Geography, Nature  and Economic Growth</vt:lpstr>
      <vt:lpstr>Social Responsibility  and Environmental Management</vt:lpstr>
      <vt:lpstr>Resources (1 of 2)</vt:lpstr>
      <vt:lpstr>Resources (2 of 2)</vt:lpstr>
      <vt:lpstr>World Energy Consumption</vt:lpstr>
      <vt:lpstr>World Energy Consumption</vt:lpstr>
      <vt:lpstr>Dynamics of Global Population Trends</vt:lpstr>
      <vt:lpstr>World Population by Region – 2005-2050 Life Expectancy at Birth – 2005-2010 (millions)</vt:lpstr>
      <vt:lpstr>Controlling  Population Growth</vt:lpstr>
      <vt:lpstr>Rural/Urban Migration</vt:lpstr>
      <vt:lpstr>Population Decline and Aging</vt:lpstr>
      <vt:lpstr>Age Density for World  and Selected Countries</vt:lpstr>
      <vt:lpstr>Worker Shortage  and Immigration</vt:lpstr>
      <vt:lpstr>World Trade Routes</vt:lpstr>
      <vt:lpstr>Communication Links</vt:lpstr>
      <vt:lpstr>Question for Class What is the role of Culture, population and geography on International Business? </vt:lpstr>
      <vt:lpstr>Summary (1 of 2)</vt:lpstr>
      <vt:lpstr>Summary (2 of 2)</vt:lpstr>
    </vt:vector>
  </TitlesOfParts>
  <Company>Trevecca Nazarene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RPhilip</dc:creator>
  <cp:lastModifiedBy>Aasir</cp:lastModifiedBy>
  <cp:revision>94</cp:revision>
  <dcterms:created xsi:type="dcterms:W3CDTF">2010-05-22T15:22:27Z</dcterms:created>
  <dcterms:modified xsi:type="dcterms:W3CDTF">2019-12-10T07:31:36Z</dcterms:modified>
</cp:coreProperties>
</file>