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89" r:id="rId2"/>
    <p:sldId id="390" r:id="rId3"/>
    <p:sldId id="391" r:id="rId4"/>
    <p:sldId id="392" r:id="rId5"/>
    <p:sldId id="393" r:id="rId6"/>
    <p:sldId id="394" r:id="rId7"/>
    <p:sldId id="395" r:id="rId8"/>
    <p:sldId id="396" r:id="rId9"/>
    <p:sldId id="397" r:id="rId10"/>
    <p:sldId id="398" r:id="rId11"/>
    <p:sldId id="399" r:id="rId12"/>
    <p:sldId id="400" r:id="rId13"/>
    <p:sldId id="401" r:id="rId14"/>
    <p:sldId id="402" r:id="rId15"/>
    <p:sldId id="403" r:id="rId16"/>
    <p:sldId id="404" r:id="rId17"/>
    <p:sldId id="405" r:id="rId18"/>
    <p:sldId id="406"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B283BE7-C89E-442C-974D-FCBD537836AD}"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2270311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283BE7-C89E-442C-974D-FCBD537836AD}"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2133762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283BE7-C89E-442C-974D-FCBD537836AD}"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FDEDA-290E-441A-BE3E-3BA24647B15D}"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569415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283BE7-C89E-442C-974D-FCBD537836AD}"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33156353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283BE7-C89E-442C-974D-FCBD537836AD}"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FDEDA-290E-441A-BE3E-3BA24647B15D}"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651067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283BE7-C89E-442C-974D-FCBD537836AD}"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20693407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B283BE7-C89E-442C-974D-FCBD537836AD}"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28606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B283BE7-C89E-442C-974D-FCBD537836AD}"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1750310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B283BE7-C89E-442C-974D-FCBD537836AD}"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21183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283BE7-C89E-442C-974D-FCBD537836AD}"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866386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B283BE7-C89E-442C-974D-FCBD537836AD}" type="datetimeFigureOut">
              <a:rPr lang="en-US" smtClean="0"/>
              <a:pPr/>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3614911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B283BE7-C89E-442C-974D-FCBD537836AD}" type="datetimeFigureOut">
              <a:rPr lang="en-US" smtClean="0"/>
              <a:pPr/>
              <a:t>5/4/2020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4155755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B283BE7-C89E-442C-974D-FCBD537836AD}" type="datetimeFigureOut">
              <a:rPr lang="en-US" smtClean="0"/>
              <a:pPr/>
              <a:t>5/4/2020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577759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83BE7-C89E-442C-974D-FCBD537836AD}" type="datetimeFigureOut">
              <a:rPr lang="en-US" smtClean="0"/>
              <a:pPr/>
              <a:t>5/4/2020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3427012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283BE7-C89E-442C-974D-FCBD537836AD}" type="datetimeFigureOut">
              <a:rPr lang="en-US" smtClean="0"/>
              <a:pPr/>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1240514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283BE7-C89E-442C-974D-FCBD537836AD}" type="datetimeFigureOut">
              <a:rPr lang="en-US" smtClean="0"/>
              <a:pPr/>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2163698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283BE7-C89E-442C-974D-FCBD537836AD}" type="datetimeFigureOut">
              <a:rPr lang="en-US" smtClean="0"/>
              <a:pPr/>
              <a:t>5/4/2020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EAFDEDA-290E-441A-BE3E-3BA24647B15D}" type="slidenum">
              <a:rPr lang="en-US" smtClean="0"/>
              <a:pPr/>
              <a:t>‹#›</a:t>
            </a:fld>
            <a:endParaRPr lang="en-US"/>
          </a:p>
        </p:txBody>
      </p:sp>
    </p:spTree>
    <p:extLst>
      <p:ext uri="{BB962C8B-B14F-4D97-AF65-F5344CB8AC3E}">
        <p14:creationId xmlns:p14="http://schemas.microsoft.com/office/powerpoint/2010/main" val="12528993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017431"/>
            <a:ext cx="7766936" cy="3033405"/>
          </a:xfrm>
        </p:spPr>
        <p:txBody>
          <a:bodyPr/>
          <a:lstStyle/>
          <a:p>
            <a:pPr algn="ctr"/>
            <a:r>
              <a:rPr lang="en-US" sz="4400" dirty="0" smtClean="0"/>
              <a:t>POISION DECONTAMINATION METHODS</a:t>
            </a:r>
            <a:endParaRPr lang="en-US" sz="4400" dirty="0"/>
          </a:p>
        </p:txBody>
      </p:sp>
    </p:spTree>
    <p:extLst>
      <p:ext uri="{BB962C8B-B14F-4D97-AF65-F5344CB8AC3E}">
        <p14:creationId xmlns:p14="http://schemas.microsoft.com/office/powerpoint/2010/main" val="14780094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CONTRAINDICATIONS:     </a:t>
            </a:r>
            <a:br>
              <a:rPr lang="en-US" dirty="0"/>
            </a:br>
            <a:endParaRPr lang="en-US" dirty="0"/>
          </a:p>
        </p:txBody>
      </p:sp>
      <p:sp>
        <p:nvSpPr>
          <p:cNvPr id="3" name="Content Placeholder 2"/>
          <p:cNvSpPr>
            <a:spLocks noGrp="1"/>
          </p:cNvSpPr>
          <p:nvPr>
            <p:ph idx="1"/>
          </p:nvPr>
        </p:nvSpPr>
        <p:spPr>
          <a:xfrm>
            <a:off x="535666" y="1387856"/>
            <a:ext cx="8596668" cy="4974307"/>
          </a:xfrm>
        </p:spPr>
        <p:txBody>
          <a:bodyPr>
            <a:noAutofit/>
          </a:bodyPr>
          <a:lstStyle/>
          <a:p>
            <a:r>
              <a:rPr lang="en-US" sz="2400" dirty="0" smtClean="0"/>
              <a:t>Gastric </a:t>
            </a:r>
            <a:r>
              <a:rPr lang="en-US" sz="2400" dirty="0"/>
              <a:t>lavage is contraindicated in the following situations: </a:t>
            </a:r>
            <a:endParaRPr lang="en-US" sz="2400" dirty="0" smtClean="0"/>
          </a:p>
          <a:p>
            <a:r>
              <a:rPr lang="en-US" sz="2400" dirty="0" smtClean="0"/>
              <a:t>A </a:t>
            </a:r>
            <a:r>
              <a:rPr lang="en-US" sz="2400" dirty="0"/>
              <a:t>corrosive agent has been ingested (</a:t>
            </a:r>
            <a:r>
              <a:rPr lang="en-US" sz="2400" dirty="0" err="1"/>
              <a:t>orogastric</a:t>
            </a:r>
            <a:r>
              <a:rPr lang="en-US" sz="2400" dirty="0"/>
              <a:t> tube insertion increases the risk of esophageal perforation) </a:t>
            </a:r>
            <a:endParaRPr lang="en-US" sz="2400" dirty="0" smtClean="0"/>
          </a:p>
          <a:p>
            <a:r>
              <a:rPr lang="en-US" sz="2400" dirty="0" smtClean="0"/>
              <a:t>Low </a:t>
            </a:r>
            <a:r>
              <a:rPr lang="en-US" sz="2400" dirty="0"/>
              <a:t>viscosity hydrocarbons have been ingested (</a:t>
            </a:r>
            <a:r>
              <a:rPr lang="en-US" sz="2400" dirty="0" err="1"/>
              <a:t>orogastric</a:t>
            </a:r>
            <a:r>
              <a:rPr lang="en-US" sz="2400" dirty="0"/>
              <a:t> tube insertion increases the risk of aspiration) </a:t>
            </a:r>
            <a:endParaRPr lang="en-US" sz="2400" dirty="0" smtClean="0"/>
          </a:p>
          <a:p>
            <a:r>
              <a:rPr lang="en-US" sz="2400" dirty="0" smtClean="0"/>
              <a:t>A </a:t>
            </a:r>
            <a:r>
              <a:rPr lang="en-US" sz="2400" dirty="0"/>
              <a:t>depressed mental status is present and the patient has not been </a:t>
            </a:r>
            <a:r>
              <a:rPr lang="en-US" sz="2400" dirty="0" err="1"/>
              <a:t>endotracheally</a:t>
            </a:r>
            <a:r>
              <a:rPr lang="en-US" sz="2400" dirty="0"/>
              <a:t> </a:t>
            </a:r>
            <a:r>
              <a:rPr lang="en-US" sz="2400" dirty="0" smtClean="0"/>
              <a:t>intubated</a:t>
            </a:r>
            <a:endParaRPr lang="en-US" sz="2400" dirty="0"/>
          </a:p>
          <a:p>
            <a:r>
              <a:rPr lang="en-US" sz="2400" dirty="0" smtClean="0"/>
              <a:t>The </a:t>
            </a:r>
            <a:r>
              <a:rPr lang="en-US" sz="2400" dirty="0"/>
              <a:t>patient is at risk for hemorrhage or perforation due to esophageal or gastric pathology or recent surgery the patient is unable to cooperate with the </a:t>
            </a:r>
            <a:r>
              <a:rPr lang="en-US" sz="2400" dirty="0" smtClean="0"/>
              <a:t>procedure</a:t>
            </a:r>
            <a:endParaRPr lang="en-US" sz="2400" dirty="0"/>
          </a:p>
        </p:txBody>
      </p:sp>
    </p:spTree>
    <p:extLst>
      <p:ext uri="{BB962C8B-B14F-4D97-AF65-F5344CB8AC3E}">
        <p14:creationId xmlns:p14="http://schemas.microsoft.com/office/powerpoint/2010/main" val="7949452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COMPLICATIONS:     </a:t>
            </a:r>
            <a:br>
              <a:rPr lang="en-US" dirty="0"/>
            </a:br>
            <a:endParaRPr lang="en-US" dirty="0"/>
          </a:p>
        </p:txBody>
      </p:sp>
      <p:sp>
        <p:nvSpPr>
          <p:cNvPr id="3" name="Content Placeholder 2"/>
          <p:cNvSpPr>
            <a:spLocks noGrp="1"/>
          </p:cNvSpPr>
          <p:nvPr>
            <p:ph idx="1"/>
          </p:nvPr>
        </p:nvSpPr>
        <p:spPr>
          <a:xfrm>
            <a:off x="677334" y="1506828"/>
            <a:ext cx="8596668" cy="4919729"/>
          </a:xfrm>
        </p:spPr>
        <p:txBody>
          <a:bodyPr>
            <a:noAutofit/>
          </a:bodyPr>
          <a:lstStyle/>
          <a:p>
            <a:r>
              <a:rPr lang="en-US" sz="2800" dirty="0" smtClean="0"/>
              <a:t>Gastric </a:t>
            </a:r>
            <a:r>
              <a:rPr lang="en-US" sz="2800" dirty="0"/>
              <a:t>lavage is associated with an increased risk of aspiration and ICU admission. </a:t>
            </a:r>
            <a:endParaRPr lang="en-US" sz="2800" dirty="0" smtClean="0"/>
          </a:p>
          <a:p>
            <a:r>
              <a:rPr lang="en-US" sz="2800" dirty="0" smtClean="0"/>
              <a:t>Other </a:t>
            </a:r>
            <a:r>
              <a:rPr lang="en-US" sz="2800" dirty="0"/>
              <a:t>complications of gastric lavage include laryngospasm, hypoxia and </a:t>
            </a:r>
            <a:r>
              <a:rPr lang="en-US" sz="2800" dirty="0" err="1" smtClean="0"/>
              <a:t>hypercapnia</a:t>
            </a:r>
            <a:r>
              <a:rPr lang="en-US" sz="2800" dirty="0" smtClean="0"/>
              <a:t>.</a:t>
            </a:r>
          </a:p>
          <a:p>
            <a:r>
              <a:rPr lang="en-US" sz="2800" dirty="0" smtClean="0"/>
              <a:t>esophageal </a:t>
            </a:r>
            <a:r>
              <a:rPr lang="en-US" sz="2800" dirty="0"/>
              <a:t>and gastric </a:t>
            </a:r>
            <a:r>
              <a:rPr lang="en-US" sz="2800" dirty="0" smtClean="0"/>
              <a:t>erosions</a:t>
            </a:r>
          </a:p>
          <a:p>
            <a:r>
              <a:rPr lang="en-US" sz="2800" dirty="0" smtClean="0"/>
              <a:t>bleeding</a:t>
            </a:r>
            <a:r>
              <a:rPr lang="en-US" sz="2800" dirty="0"/>
              <a:t>, perforation, inadvertent tracheal insertion and pulmonary </a:t>
            </a:r>
            <a:r>
              <a:rPr lang="en-US" sz="2800" dirty="0" smtClean="0"/>
              <a:t>lavage</a:t>
            </a:r>
          </a:p>
          <a:p>
            <a:r>
              <a:rPr lang="en-US" sz="2800" dirty="0" smtClean="0"/>
              <a:t> </a:t>
            </a:r>
            <a:r>
              <a:rPr lang="en-US" sz="2800" dirty="0"/>
              <a:t>cardiac arrhythmias, cardiac ischemia, pneumothorax, fluid and electrolyte imbalances, and hypothermia.</a:t>
            </a:r>
          </a:p>
        </p:txBody>
      </p:sp>
    </p:spTree>
    <p:extLst>
      <p:ext uri="{BB962C8B-B14F-4D97-AF65-F5344CB8AC3E}">
        <p14:creationId xmlns:p14="http://schemas.microsoft.com/office/powerpoint/2010/main" val="1537803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SYRUP OF IPECAC </a:t>
            </a:r>
            <a:br>
              <a:rPr lang="en-US" dirty="0"/>
            </a:br>
            <a:endParaRPr lang="en-US" dirty="0"/>
          </a:p>
        </p:txBody>
      </p:sp>
      <p:sp>
        <p:nvSpPr>
          <p:cNvPr id="3" name="Content Placeholder 2"/>
          <p:cNvSpPr>
            <a:spLocks noGrp="1"/>
          </p:cNvSpPr>
          <p:nvPr>
            <p:ph idx="1"/>
          </p:nvPr>
        </p:nvSpPr>
        <p:spPr>
          <a:xfrm>
            <a:off x="677334" y="1429555"/>
            <a:ext cx="8596668" cy="4611807"/>
          </a:xfrm>
        </p:spPr>
        <p:txBody>
          <a:bodyPr>
            <a:noAutofit/>
          </a:bodyPr>
          <a:lstStyle/>
          <a:p>
            <a:r>
              <a:rPr lang="en-US" sz="2800" dirty="0" smtClean="0"/>
              <a:t>Syrup </a:t>
            </a:r>
            <a:r>
              <a:rPr lang="en-US" sz="2800" dirty="0"/>
              <a:t>of ipecac, which contains the alkaloids emetine and cephaline, induces emesis in more than 90 percent of overdose patients with a mean time of onset of 20 minutes. </a:t>
            </a:r>
            <a:endParaRPr lang="en-US" sz="2800" dirty="0" smtClean="0"/>
          </a:p>
          <a:p>
            <a:r>
              <a:rPr lang="en-US" sz="2800" dirty="0" smtClean="0"/>
              <a:t>There </a:t>
            </a:r>
            <a:r>
              <a:rPr lang="en-US" sz="2800" dirty="0"/>
              <a:t>has been a greater than eight-fold reduction in the use of ipecac for poisoning since 1985; less than 1 percent of all toxic ingestions were treated with </a:t>
            </a:r>
            <a:r>
              <a:rPr lang="en-US" sz="2800" dirty="0" smtClean="0"/>
              <a:t>ipecac. </a:t>
            </a:r>
            <a:endParaRPr lang="en-US" sz="2800" dirty="0"/>
          </a:p>
        </p:txBody>
      </p:sp>
    </p:spTree>
    <p:extLst>
      <p:ext uri="{BB962C8B-B14F-4D97-AF65-F5344CB8AC3E}">
        <p14:creationId xmlns:p14="http://schemas.microsoft.com/office/powerpoint/2010/main" val="21012101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Dose</a:t>
            </a:r>
            <a:endParaRPr lang="en-US" dirty="0"/>
          </a:p>
        </p:txBody>
      </p:sp>
      <p:sp>
        <p:nvSpPr>
          <p:cNvPr id="3" name="Content Placeholder 2"/>
          <p:cNvSpPr>
            <a:spLocks noGrp="1"/>
          </p:cNvSpPr>
          <p:nvPr>
            <p:ph idx="1"/>
          </p:nvPr>
        </p:nvSpPr>
        <p:spPr>
          <a:xfrm>
            <a:off x="677334" y="1455313"/>
            <a:ext cx="8596668" cy="4586049"/>
          </a:xfrm>
        </p:spPr>
        <p:txBody>
          <a:bodyPr/>
          <a:lstStyle/>
          <a:p>
            <a:pPr marL="0" indent="0">
              <a:buNone/>
            </a:pPr>
            <a:endParaRPr lang="en-US" dirty="0"/>
          </a:p>
          <a:p>
            <a:r>
              <a:rPr lang="en-US" sz="2800" dirty="0" smtClean="0"/>
              <a:t>The </a:t>
            </a:r>
            <a:r>
              <a:rPr lang="en-US" sz="2800" dirty="0"/>
              <a:t>adult dose is 30 mL by mouth with 240 mL (8 </a:t>
            </a:r>
            <a:r>
              <a:rPr lang="en-US" sz="2800" dirty="0" err="1"/>
              <a:t>oz</a:t>
            </a:r>
            <a:r>
              <a:rPr lang="en-US" sz="2800" dirty="0"/>
              <a:t>) of water. </a:t>
            </a:r>
            <a:endParaRPr lang="en-US" sz="2800" dirty="0" smtClean="0"/>
          </a:p>
          <a:p>
            <a:r>
              <a:rPr lang="en-US" sz="2800" dirty="0" smtClean="0"/>
              <a:t>The </a:t>
            </a:r>
            <a:r>
              <a:rPr lang="en-US" sz="2800" dirty="0"/>
              <a:t>recommended dose is 10 mL for infants’ 6–12 </a:t>
            </a:r>
            <a:r>
              <a:rPr lang="en-US" sz="2800" dirty="0" smtClean="0"/>
              <a:t>months </a:t>
            </a:r>
            <a:r>
              <a:rPr lang="en-US" sz="2800" dirty="0"/>
              <a:t>of </a:t>
            </a:r>
            <a:r>
              <a:rPr lang="en-US" sz="2800" dirty="0" smtClean="0"/>
              <a:t>age.</a:t>
            </a:r>
          </a:p>
          <a:p>
            <a:r>
              <a:rPr lang="en-US" sz="2800" dirty="0" smtClean="0"/>
              <a:t>15 </a:t>
            </a:r>
            <a:r>
              <a:rPr lang="en-US" sz="2800" dirty="0"/>
              <a:t>mL for children age 1– 12 </a:t>
            </a:r>
            <a:r>
              <a:rPr lang="en-US" sz="2800" dirty="0" smtClean="0"/>
              <a:t>years. </a:t>
            </a:r>
            <a:endParaRPr lang="en-US" sz="2800" dirty="0"/>
          </a:p>
          <a:p>
            <a:r>
              <a:rPr lang="en-US" sz="2800" dirty="0" smtClean="0"/>
              <a:t> </a:t>
            </a:r>
            <a:r>
              <a:rPr lang="en-US" sz="2800" dirty="0"/>
              <a:t>should not be used in infants younger than 6 month.</a:t>
            </a:r>
          </a:p>
        </p:txBody>
      </p:sp>
    </p:spTree>
    <p:extLst>
      <p:ext uri="{BB962C8B-B14F-4D97-AF65-F5344CB8AC3E}">
        <p14:creationId xmlns:p14="http://schemas.microsoft.com/office/powerpoint/2010/main" val="4267473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051775"/>
          </a:xfrm>
        </p:spPr>
        <p:txBody>
          <a:bodyPr>
            <a:normAutofit fontScale="90000"/>
          </a:bodyPr>
          <a:lstStyle/>
          <a:p>
            <a:r>
              <a:rPr lang="en-US" dirty="0"/>
              <a:t>EFFICACY:     </a:t>
            </a:r>
            <a:br>
              <a:rPr lang="en-US" dirty="0"/>
            </a:br>
            <a:endParaRPr lang="en-US" dirty="0"/>
          </a:p>
        </p:txBody>
      </p:sp>
      <p:sp>
        <p:nvSpPr>
          <p:cNvPr id="3" name="Content Placeholder 2"/>
          <p:cNvSpPr>
            <a:spLocks noGrp="1"/>
          </p:cNvSpPr>
          <p:nvPr>
            <p:ph idx="1"/>
          </p:nvPr>
        </p:nvSpPr>
        <p:spPr>
          <a:xfrm>
            <a:off x="677334" y="1249251"/>
            <a:ext cx="8596668" cy="4792111"/>
          </a:xfrm>
        </p:spPr>
        <p:txBody>
          <a:bodyPr>
            <a:normAutofit/>
          </a:bodyPr>
          <a:lstStyle/>
          <a:p>
            <a:r>
              <a:rPr lang="en-US" sz="2400" dirty="0" smtClean="0"/>
              <a:t>Experimental </a:t>
            </a:r>
            <a:r>
              <a:rPr lang="en-US" sz="2400" dirty="0"/>
              <a:t>studies in animals and human volunteers show that recovery of ingested material is highly variable and rapidly diminishes with time. </a:t>
            </a:r>
            <a:endParaRPr lang="en-US" sz="2400" dirty="0" smtClean="0"/>
          </a:p>
          <a:p>
            <a:r>
              <a:rPr lang="en-US" sz="2400" dirty="0" smtClean="0"/>
              <a:t>Ipecac </a:t>
            </a:r>
            <a:r>
              <a:rPr lang="en-US" sz="2400" dirty="0"/>
              <a:t>is less effective than activated charcoal and approximately equivalent to gastric lavage in reducing poison absorption. </a:t>
            </a:r>
          </a:p>
          <a:p>
            <a:r>
              <a:rPr lang="en-US" sz="2400" dirty="0"/>
              <a:t>The utility of ipecac in conjunction with other decontamination modalities is not well supported by experimental data. Four clinical studies have shown no improvement in patient outcomes from the administration of ipecac before activated charcoal versus activated charcoal alone.</a:t>
            </a:r>
          </a:p>
        </p:txBody>
      </p:sp>
    </p:spTree>
    <p:extLst>
      <p:ext uri="{BB962C8B-B14F-4D97-AF65-F5344CB8AC3E}">
        <p14:creationId xmlns:p14="http://schemas.microsoft.com/office/powerpoint/2010/main" val="15526235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INDICATIONS:</a:t>
            </a:r>
            <a:br>
              <a:rPr lang="en-US" dirty="0"/>
            </a:br>
            <a:endParaRPr lang="en-US" dirty="0"/>
          </a:p>
        </p:txBody>
      </p:sp>
      <p:sp>
        <p:nvSpPr>
          <p:cNvPr id="3" name="Content Placeholder 2"/>
          <p:cNvSpPr>
            <a:spLocks noGrp="1"/>
          </p:cNvSpPr>
          <p:nvPr>
            <p:ph idx="1"/>
          </p:nvPr>
        </p:nvSpPr>
        <p:spPr>
          <a:xfrm>
            <a:off x="677334" y="1365161"/>
            <a:ext cx="8596668" cy="4676201"/>
          </a:xfrm>
        </p:spPr>
        <p:txBody>
          <a:bodyPr>
            <a:noAutofit/>
          </a:bodyPr>
          <a:lstStyle/>
          <a:p>
            <a:r>
              <a:rPr lang="en-US" sz="2800" dirty="0" smtClean="0"/>
              <a:t>Ipecac </a:t>
            </a:r>
            <a:r>
              <a:rPr lang="en-US" sz="2800" dirty="0"/>
              <a:t>should not be administered routinely in the management of poisoned patients since there is no evidence from clinical studies that ipecac improves outcome</a:t>
            </a:r>
            <a:r>
              <a:rPr lang="en-US" sz="2800" dirty="0" smtClean="0"/>
              <a:t>.</a:t>
            </a:r>
          </a:p>
          <a:p>
            <a:r>
              <a:rPr lang="en-US" sz="2800" dirty="0" smtClean="0"/>
              <a:t> </a:t>
            </a:r>
            <a:r>
              <a:rPr lang="en-US" sz="2800" dirty="0"/>
              <a:t>It may be considered in an alert, conscious patient who has ingested a substantial amount of a toxic substance within 60 minutes of presentation. Thus, its primary utility is in the home or pre-hospital setting immediately following a witnessed ingestion</a:t>
            </a:r>
          </a:p>
        </p:txBody>
      </p:sp>
    </p:spTree>
    <p:extLst>
      <p:ext uri="{BB962C8B-B14F-4D97-AF65-F5344CB8AC3E}">
        <p14:creationId xmlns:p14="http://schemas.microsoft.com/office/powerpoint/2010/main" val="34720325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CONTRAINDICATIONS</a:t>
            </a:r>
          </a:p>
        </p:txBody>
      </p:sp>
      <p:sp>
        <p:nvSpPr>
          <p:cNvPr id="3" name="Content Placeholder 2"/>
          <p:cNvSpPr>
            <a:spLocks noGrp="1"/>
          </p:cNvSpPr>
          <p:nvPr>
            <p:ph idx="1"/>
          </p:nvPr>
        </p:nvSpPr>
        <p:spPr>
          <a:xfrm>
            <a:off x="677334" y="1313645"/>
            <a:ext cx="8596668" cy="5544355"/>
          </a:xfrm>
        </p:spPr>
        <p:txBody>
          <a:bodyPr>
            <a:normAutofit/>
          </a:bodyPr>
          <a:lstStyle/>
          <a:p>
            <a:pPr marL="0" indent="0">
              <a:buNone/>
            </a:pPr>
            <a:endParaRPr lang="en-US" dirty="0"/>
          </a:p>
          <a:p>
            <a:r>
              <a:rPr lang="en-US" dirty="0"/>
              <a:t> </a:t>
            </a:r>
            <a:r>
              <a:rPr lang="en-US" sz="2400" dirty="0"/>
              <a:t>Ipecac is contraindicated in the following situations; </a:t>
            </a:r>
            <a:endParaRPr lang="en-US" sz="2400" dirty="0" smtClean="0"/>
          </a:p>
          <a:p>
            <a:r>
              <a:rPr lang="en-US" sz="2400" dirty="0" smtClean="0"/>
              <a:t> </a:t>
            </a:r>
            <a:r>
              <a:rPr lang="en-US" sz="2400" dirty="0"/>
              <a:t>Depressed mental status is present (e.g. coma, seizure). </a:t>
            </a:r>
          </a:p>
          <a:p>
            <a:r>
              <a:rPr lang="en-US" sz="2400" dirty="0" smtClean="0"/>
              <a:t>A </a:t>
            </a:r>
            <a:r>
              <a:rPr lang="en-US" sz="2400" dirty="0"/>
              <a:t>substance which may compromise airway protective reflexes within one hour has been ingested (e.g. rapidly acting central nervous system </a:t>
            </a:r>
            <a:r>
              <a:rPr lang="en-US" sz="2400" dirty="0" smtClean="0"/>
              <a:t>depressants)</a:t>
            </a:r>
          </a:p>
          <a:p>
            <a:r>
              <a:rPr lang="en-US" sz="2400" dirty="0" smtClean="0"/>
              <a:t>A </a:t>
            </a:r>
            <a:r>
              <a:rPr lang="en-US" sz="2400" dirty="0"/>
              <a:t>corrosive agent has been </a:t>
            </a:r>
            <a:r>
              <a:rPr lang="en-US" sz="2400" dirty="0" smtClean="0"/>
              <a:t>ingested</a:t>
            </a:r>
            <a:endParaRPr lang="en-US" sz="2400" dirty="0"/>
          </a:p>
          <a:p>
            <a:r>
              <a:rPr lang="en-US" sz="2400" dirty="0" smtClean="0"/>
              <a:t> </a:t>
            </a:r>
            <a:r>
              <a:rPr lang="en-US" sz="2400" dirty="0"/>
              <a:t>Low viscosity hydrocarbons have been ingested, yielding a high risk of aspiration if vomiting </a:t>
            </a:r>
            <a:r>
              <a:rPr lang="en-US" sz="2400" dirty="0" smtClean="0"/>
              <a:t>occurs</a:t>
            </a:r>
            <a:endParaRPr lang="en-US" sz="2400" dirty="0"/>
          </a:p>
          <a:p>
            <a:r>
              <a:rPr lang="en-US" sz="2400" dirty="0" smtClean="0"/>
              <a:t> </a:t>
            </a:r>
            <a:r>
              <a:rPr lang="en-US" sz="2400" dirty="0"/>
              <a:t>Repeated vomiting poses a health danger (e.g. patients have undergone recent GI surgery, are elderly and debilitated, are in the third trimester of pregnancy, or have severe hypertension)</a:t>
            </a:r>
          </a:p>
        </p:txBody>
      </p:sp>
    </p:spTree>
    <p:extLst>
      <p:ext uri="{BB962C8B-B14F-4D97-AF65-F5344CB8AC3E}">
        <p14:creationId xmlns:p14="http://schemas.microsoft.com/office/powerpoint/2010/main" val="42760715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COMPLICATIONS </a:t>
            </a:r>
            <a:br>
              <a:rPr lang="en-US" dirty="0"/>
            </a:br>
            <a:endParaRPr lang="en-US" dirty="0"/>
          </a:p>
        </p:txBody>
      </p:sp>
      <p:sp>
        <p:nvSpPr>
          <p:cNvPr id="3" name="Content Placeholder 2"/>
          <p:cNvSpPr>
            <a:spLocks noGrp="1"/>
          </p:cNvSpPr>
          <p:nvPr>
            <p:ph idx="1"/>
          </p:nvPr>
        </p:nvSpPr>
        <p:spPr/>
        <p:txBody>
          <a:bodyPr>
            <a:normAutofit/>
          </a:bodyPr>
          <a:lstStyle/>
          <a:p>
            <a:r>
              <a:rPr lang="en-US" sz="2800" dirty="0" smtClean="0"/>
              <a:t>Ipecac </a:t>
            </a:r>
            <a:r>
              <a:rPr lang="en-US" sz="2800" dirty="0"/>
              <a:t>administration may result in protracted vomiting in a substantial number of patients and may result in delayed administration of activated charcoal and oral antidotes such as </a:t>
            </a:r>
            <a:r>
              <a:rPr lang="en-US" sz="2800" dirty="0" smtClean="0"/>
              <a:t>N-acetyl-cysteine</a:t>
            </a:r>
            <a:r>
              <a:rPr lang="en-US" sz="2800" dirty="0"/>
              <a:t>.</a:t>
            </a:r>
          </a:p>
        </p:txBody>
      </p:sp>
    </p:spTree>
    <p:extLst>
      <p:ext uri="{BB962C8B-B14F-4D97-AF65-F5344CB8AC3E}">
        <p14:creationId xmlns:p14="http://schemas.microsoft.com/office/powerpoint/2010/main" val="26587450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a:t>
            </a:r>
            <a:r>
              <a:rPr lang="en-US" dirty="0"/>
              <a:t> WHOLE BOWEL IRRIGATION</a:t>
            </a:r>
            <a:br>
              <a:rPr lang="en-US" dirty="0"/>
            </a:br>
            <a:endParaRPr lang="en-US" dirty="0"/>
          </a:p>
        </p:txBody>
      </p:sp>
      <p:sp>
        <p:nvSpPr>
          <p:cNvPr id="3" name="Content Placeholder 2"/>
          <p:cNvSpPr>
            <a:spLocks noGrp="1"/>
          </p:cNvSpPr>
          <p:nvPr>
            <p:ph idx="1"/>
          </p:nvPr>
        </p:nvSpPr>
        <p:spPr>
          <a:xfrm>
            <a:off x="677334" y="1493949"/>
            <a:ext cx="8596668" cy="4547413"/>
          </a:xfrm>
        </p:spPr>
        <p:txBody>
          <a:bodyPr>
            <a:noAutofit/>
          </a:bodyPr>
          <a:lstStyle/>
          <a:p>
            <a:r>
              <a:rPr lang="en-US" sz="2800" dirty="0" smtClean="0"/>
              <a:t>Whole </a:t>
            </a:r>
            <a:r>
              <a:rPr lang="en-US" sz="2800" dirty="0"/>
              <a:t>bowel irrigation (WBI) refers to the enteral administration of a polyethylene glycol balanced electrolyte solution (PEG-ELS) in order to rapidly cleanse the GI tract of its contents and prevent intoxicant absorption</a:t>
            </a:r>
            <a:r>
              <a:rPr lang="en-US" sz="2800" dirty="0" smtClean="0"/>
              <a:t>.</a:t>
            </a:r>
          </a:p>
          <a:p>
            <a:r>
              <a:rPr lang="en-US" sz="2800" dirty="0" smtClean="0"/>
              <a:t> </a:t>
            </a:r>
            <a:r>
              <a:rPr lang="en-US" sz="2800" dirty="0"/>
              <a:t>WBI provides an effective means of GI decontamination following ingestion of drug packets, sustained-release or enteric-coated preparations, or agents not well adsorbed by activated charcoal</a:t>
            </a:r>
          </a:p>
        </p:txBody>
      </p:sp>
    </p:spTree>
    <p:extLst>
      <p:ext uri="{BB962C8B-B14F-4D97-AF65-F5344CB8AC3E}">
        <p14:creationId xmlns:p14="http://schemas.microsoft.com/office/powerpoint/2010/main" val="1842875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2.GASTRIC </a:t>
            </a:r>
            <a:r>
              <a:rPr lang="en-US" dirty="0"/>
              <a:t>LAVAGE</a:t>
            </a:r>
            <a:br>
              <a:rPr lang="en-US" dirty="0"/>
            </a:br>
            <a:endParaRPr lang="en-US" dirty="0"/>
          </a:p>
        </p:txBody>
      </p:sp>
      <p:sp>
        <p:nvSpPr>
          <p:cNvPr id="3" name="Content Placeholder 2"/>
          <p:cNvSpPr>
            <a:spLocks noGrp="1"/>
          </p:cNvSpPr>
          <p:nvPr>
            <p:ph idx="1"/>
          </p:nvPr>
        </p:nvSpPr>
        <p:spPr>
          <a:xfrm>
            <a:off x="677334" y="1545465"/>
            <a:ext cx="8596668" cy="4495897"/>
          </a:xfrm>
        </p:spPr>
        <p:txBody>
          <a:bodyPr>
            <a:normAutofit/>
          </a:bodyPr>
          <a:lstStyle/>
          <a:p>
            <a:r>
              <a:rPr lang="en-US" sz="2800" dirty="0" smtClean="0"/>
              <a:t>Gastric </a:t>
            </a:r>
            <a:r>
              <a:rPr lang="en-US" sz="2800" dirty="0"/>
              <a:t>lavage was a time-honored element of the management of poisoned patients, but its routine use is no longer recommended by the American Academy of Clinical Toxicology or the European Association of Poisons </a:t>
            </a:r>
            <a:r>
              <a:rPr lang="en-US" sz="2800" dirty="0" err="1"/>
              <a:t>Centres</a:t>
            </a:r>
            <a:r>
              <a:rPr lang="en-US" sz="2800" dirty="0"/>
              <a:t> and Clinical Toxicologists</a:t>
            </a:r>
          </a:p>
        </p:txBody>
      </p:sp>
    </p:spTree>
    <p:extLst>
      <p:ext uri="{BB962C8B-B14F-4D97-AF65-F5344CB8AC3E}">
        <p14:creationId xmlns:p14="http://schemas.microsoft.com/office/powerpoint/2010/main" val="2783186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TECHNIQUE:</a:t>
            </a:r>
          </a:p>
        </p:txBody>
      </p:sp>
      <p:sp>
        <p:nvSpPr>
          <p:cNvPr id="3" name="Content Placeholder 2"/>
          <p:cNvSpPr>
            <a:spLocks noGrp="1"/>
          </p:cNvSpPr>
          <p:nvPr>
            <p:ph idx="1"/>
          </p:nvPr>
        </p:nvSpPr>
        <p:spPr/>
        <p:txBody>
          <a:bodyPr>
            <a:normAutofit/>
          </a:bodyPr>
          <a:lstStyle/>
          <a:p>
            <a:r>
              <a:rPr lang="en-US" sz="2800" dirty="0" smtClean="0"/>
              <a:t>Gastric </a:t>
            </a:r>
            <a:r>
              <a:rPr lang="en-US" sz="2800" dirty="0"/>
              <a:t>lavage is performed with the patient in the left lateral decubitus position with the head in a 15º Trendelenburg position. </a:t>
            </a:r>
            <a:endParaRPr lang="en-US" sz="2800" dirty="0" smtClean="0"/>
          </a:p>
          <a:p>
            <a:r>
              <a:rPr lang="en-US" sz="2800" dirty="0" smtClean="0"/>
              <a:t>Prior </a:t>
            </a:r>
            <a:r>
              <a:rPr lang="en-US" sz="2800" dirty="0"/>
              <a:t>endotracheal intubation is not necessary in an awake cooperative </a:t>
            </a:r>
            <a:r>
              <a:rPr lang="en-US" sz="2800" dirty="0" smtClean="0"/>
              <a:t>patient</a:t>
            </a:r>
          </a:p>
          <a:p>
            <a:r>
              <a:rPr lang="en-US" sz="2800" dirty="0" smtClean="0"/>
              <a:t>and </a:t>
            </a:r>
            <a:r>
              <a:rPr lang="en-US" sz="2800" dirty="0"/>
              <a:t>the presence of a cuffed endotracheal tube does not preclude aspiration</a:t>
            </a:r>
          </a:p>
        </p:txBody>
      </p:sp>
    </p:spTree>
    <p:extLst>
      <p:ext uri="{BB962C8B-B14F-4D97-AF65-F5344CB8AC3E}">
        <p14:creationId xmlns:p14="http://schemas.microsoft.com/office/powerpoint/2010/main" val="1610735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798490" y="528034"/>
            <a:ext cx="8641724" cy="5513991"/>
          </a:xfrm>
          <a:prstGeom prst="rect">
            <a:avLst/>
          </a:prstGeom>
        </p:spPr>
      </p:pic>
    </p:spTree>
    <p:extLst>
      <p:ext uri="{BB962C8B-B14F-4D97-AF65-F5344CB8AC3E}">
        <p14:creationId xmlns:p14="http://schemas.microsoft.com/office/powerpoint/2010/main" val="267293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37883"/>
            <a:ext cx="8596668" cy="5603480"/>
          </a:xfrm>
        </p:spPr>
        <p:txBody>
          <a:bodyPr>
            <a:normAutofit/>
          </a:bodyPr>
          <a:lstStyle/>
          <a:p>
            <a:r>
              <a:rPr lang="en-US" sz="2800" dirty="0"/>
              <a:t>Although placement of a 36 to 40 French </a:t>
            </a:r>
            <a:r>
              <a:rPr lang="en-US" sz="2800" dirty="0" smtClean="0"/>
              <a:t>oro-gastric </a:t>
            </a:r>
            <a:r>
              <a:rPr lang="en-US" sz="2800" dirty="0"/>
              <a:t>tube in adults or a 24 to 28 French </a:t>
            </a:r>
            <a:r>
              <a:rPr lang="en-US" sz="2800" dirty="0" smtClean="0"/>
              <a:t>oro-gastric </a:t>
            </a:r>
            <a:r>
              <a:rPr lang="en-US" sz="2800" dirty="0"/>
              <a:t>tube in children is routinely </a:t>
            </a:r>
            <a:r>
              <a:rPr lang="en-US" sz="2800" dirty="0" smtClean="0"/>
              <a:t>recommended</a:t>
            </a:r>
          </a:p>
          <a:p>
            <a:pPr marL="0" indent="0">
              <a:buNone/>
            </a:pPr>
            <a:endParaRPr lang="en-US" sz="2800" dirty="0" smtClean="0"/>
          </a:p>
          <a:p>
            <a:r>
              <a:rPr lang="en-US" sz="2800" dirty="0" smtClean="0"/>
              <a:t>use </a:t>
            </a:r>
            <a:r>
              <a:rPr lang="en-US" sz="2800" dirty="0"/>
              <a:t>of a 16 to 18 French tube placed orally or nasally has not been proven less effective </a:t>
            </a:r>
            <a:endParaRPr lang="en-US" sz="2800" dirty="0" smtClean="0"/>
          </a:p>
          <a:p>
            <a:r>
              <a:rPr lang="en-US" sz="2800" dirty="0"/>
              <a:t> During gastric lavage, drug is usually recovered in dissolved form and not as intact pills because most pills will not fit through the holes of the largest tubes. </a:t>
            </a:r>
          </a:p>
        </p:txBody>
      </p:sp>
    </p:spTree>
    <p:extLst>
      <p:ext uri="{BB962C8B-B14F-4D97-AF65-F5344CB8AC3E}">
        <p14:creationId xmlns:p14="http://schemas.microsoft.com/office/powerpoint/2010/main" val="2914481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50761"/>
            <a:ext cx="8596668" cy="5590601"/>
          </a:xfrm>
        </p:spPr>
        <p:txBody>
          <a:bodyPr>
            <a:normAutofit/>
          </a:bodyPr>
          <a:lstStyle/>
          <a:p>
            <a:r>
              <a:rPr lang="en-US" sz="2800" dirty="0" smtClean="0"/>
              <a:t>Stomach </a:t>
            </a:r>
            <a:r>
              <a:rPr lang="en-US" sz="2800" dirty="0"/>
              <a:t>contents should then be removed and gastric lavage performed by gravitational instillation and drainage of multiple sequential aliquots of 200 to 300 mL of warmed normal saline or tap water</a:t>
            </a:r>
            <a:r>
              <a:rPr lang="en-US" sz="2800" dirty="0" smtClean="0"/>
              <a:t>.</a:t>
            </a:r>
          </a:p>
          <a:p>
            <a:r>
              <a:rPr lang="en-US" sz="2800" dirty="0" smtClean="0"/>
              <a:t> </a:t>
            </a:r>
            <a:r>
              <a:rPr lang="en-US" sz="2800" dirty="0"/>
              <a:t>Lavage should be continued until the effluent is relatively clear; 5 liters of fluid are usually sufficient to achieve this goal. </a:t>
            </a:r>
            <a:endParaRPr lang="en-US" sz="2800" dirty="0" smtClean="0"/>
          </a:p>
          <a:p>
            <a:r>
              <a:rPr lang="en-US" sz="2800" dirty="0" smtClean="0"/>
              <a:t>The </a:t>
            </a:r>
            <a:r>
              <a:rPr lang="en-US" sz="2800" dirty="0"/>
              <a:t>entire procedure is both technically difficult and time-consuming. </a:t>
            </a:r>
          </a:p>
        </p:txBody>
      </p:sp>
    </p:spTree>
    <p:extLst>
      <p:ext uri="{BB962C8B-B14F-4D97-AF65-F5344CB8AC3E}">
        <p14:creationId xmlns:p14="http://schemas.microsoft.com/office/powerpoint/2010/main" val="3739136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EFFICACY:</a:t>
            </a:r>
            <a:br>
              <a:rPr lang="en-US" dirty="0"/>
            </a:br>
            <a:endParaRPr lang="en-US" dirty="0"/>
          </a:p>
        </p:txBody>
      </p:sp>
      <p:sp>
        <p:nvSpPr>
          <p:cNvPr id="3" name="Content Placeholder 2"/>
          <p:cNvSpPr>
            <a:spLocks noGrp="1"/>
          </p:cNvSpPr>
          <p:nvPr>
            <p:ph idx="1"/>
          </p:nvPr>
        </p:nvSpPr>
        <p:spPr>
          <a:xfrm>
            <a:off x="677334" y="1313645"/>
            <a:ext cx="8596668" cy="4727717"/>
          </a:xfrm>
        </p:spPr>
        <p:txBody>
          <a:bodyPr>
            <a:normAutofit lnSpcReduction="10000"/>
          </a:bodyPr>
          <a:lstStyle/>
          <a:p>
            <a:r>
              <a:rPr lang="en-US" sz="2400" dirty="0" smtClean="0"/>
              <a:t>Controlled </a:t>
            </a:r>
            <a:r>
              <a:rPr lang="en-US" sz="2400" dirty="0"/>
              <a:t>studies in animals and human volunteers have shown that gastric lavage decreases the absorption of ingested poison by an average of 26 percent when performed 30 minutes after ingestion, and 12 percent when performed at 60 minutes. </a:t>
            </a:r>
            <a:endParaRPr lang="en-US" sz="2400" dirty="0" smtClean="0"/>
          </a:p>
          <a:p>
            <a:r>
              <a:rPr lang="en-US" sz="2400" dirty="0" smtClean="0"/>
              <a:t>A </a:t>
            </a:r>
            <a:r>
              <a:rPr lang="en-US" sz="2400" dirty="0"/>
              <a:t>different study in which poisoned patients underwent Endoscopy following gastric lavage found that 88 percent of patients had residual solid material in the stomach</a:t>
            </a:r>
            <a:r>
              <a:rPr lang="en-US" sz="2400" dirty="0" smtClean="0"/>
              <a:t>.</a:t>
            </a:r>
          </a:p>
          <a:p>
            <a:r>
              <a:rPr lang="en-US" sz="2400" dirty="0" smtClean="0"/>
              <a:t> </a:t>
            </a:r>
            <a:r>
              <a:rPr lang="en-US" sz="2400" dirty="0"/>
              <a:t>A controlled human volunteer study also suggested that the physical force of gastric lavage can propel gastric contents into the small bowel and may thereby promote absorption of the drugs.</a:t>
            </a:r>
          </a:p>
          <a:p>
            <a:endParaRPr lang="en-US" dirty="0"/>
          </a:p>
        </p:txBody>
      </p:sp>
    </p:spTree>
    <p:extLst>
      <p:ext uri="{BB962C8B-B14F-4D97-AF65-F5344CB8AC3E}">
        <p14:creationId xmlns:p14="http://schemas.microsoft.com/office/powerpoint/2010/main" val="779500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66671"/>
            <a:ext cx="8596668" cy="5474692"/>
          </a:xfrm>
        </p:spPr>
        <p:txBody>
          <a:bodyPr>
            <a:normAutofit/>
          </a:bodyPr>
          <a:lstStyle/>
          <a:p>
            <a:r>
              <a:rPr lang="en-US" sz="2800" dirty="0"/>
              <a:t>Gastric lavage is less effective than activated charcoal in reducing the absorption of simulated toxins but is roughly equivalent in efficacy to ipecac. Gastric</a:t>
            </a:r>
          </a:p>
          <a:p>
            <a:r>
              <a:rPr lang="en-US" sz="2800" dirty="0" smtClean="0"/>
              <a:t>lavage </a:t>
            </a:r>
            <a:r>
              <a:rPr lang="en-US" sz="2800" dirty="0"/>
              <a:t>in combination with activated charcoal (administered either following lavage or both before and following lavage) is more effective in reducing drug absorption than activated charcoal given alone, but studies have not confirmed a clinical benefit of gastric lavage. </a:t>
            </a:r>
          </a:p>
        </p:txBody>
      </p:sp>
    </p:spTree>
    <p:extLst>
      <p:ext uri="{BB962C8B-B14F-4D97-AF65-F5344CB8AC3E}">
        <p14:creationId xmlns:p14="http://schemas.microsoft.com/office/powerpoint/2010/main" val="3471303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INDICATIONS:     </a:t>
            </a:r>
            <a:br>
              <a:rPr lang="en-US" dirty="0"/>
            </a:br>
            <a:endParaRPr lang="en-US" dirty="0"/>
          </a:p>
        </p:txBody>
      </p:sp>
      <p:sp>
        <p:nvSpPr>
          <p:cNvPr id="3" name="Content Placeholder 2"/>
          <p:cNvSpPr>
            <a:spLocks noGrp="1"/>
          </p:cNvSpPr>
          <p:nvPr>
            <p:ph idx="1"/>
          </p:nvPr>
        </p:nvSpPr>
        <p:spPr>
          <a:xfrm>
            <a:off x="677334" y="1249251"/>
            <a:ext cx="8596668" cy="5422005"/>
          </a:xfrm>
        </p:spPr>
        <p:txBody>
          <a:bodyPr>
            <a:noAutofit/>
          </a:bodyPr>
          <a:lstStyle/>
          <a:p>
            <a:r>
              <a:rPr lang="en-US" sz="2800" dirty="0" smtClean="0"/>
              <a:t>The </a:t>
            </a:r>
            <a:r>
              <a:rPr lang="en-US" sz="2800" dirty="0"/>
              <a:t>American Academy of Clinical Toxicology and the European Association of Poisons Centers and Clinical Toxicologists state that gastric lavage may be of benefit and is acceptable if a patient has ingested a potentially toxic amount of a substance and the procedure can be performed within one hour of ingestion </a:t>
            </a:r>
            <a:endParaRPr lang="en-US" sz="2800" dirty="0" smtClean="0"/>
          </a:p>
          <a:p>
            <a:r>
              <a:rPr lang="en-US" sz="2800" dirty="0" smtClean="0"/>
              <a:t> </a:t>
            </a:r>
            <a:r>
              <a:rPr lang="en-US" sz="2800" dirty="0"/>
              <a:t>Its use is not excluded in patients who present greater than one hour following ingestion, particularly when agents that are highly toxic and not bound well by activated charcoal have been ingested. </a:t>
            </a:r>
          </a:p>
        </p:txBody>
      </p:sp>
    </p:spTree>
    <p:extLst>
      <p:ext uri="{BB962C8B-B14F-4D97-AF65-F5344CB8AC3E}">
        <p14:creationId xmlns:p14="http://schemas.microsoft.com/office/powerpoint/2010/main" val="385002032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750</TotalTime>
  <Words>1111</Words>
  <Application>Microsoft Office PowerPoint</Application>
  <PresentationFormat>Widescreen</PresentationFormat>
  <Paragraphs>64</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Trebuchet MS</vt:lpstr>
      <vt:lpstr>Wingdings 3</vt:lpstr>
      <vt:lpstr>Facet</vt:lpstr>
      <vt:lpstr>POISION DECONTAMINATION METHODS</vt:lpstr>
      <vt:lpstr>2.GASTRIC LAVAGE </vt:lpstr>
      <vt:lpstr>TECHNIQUE:</vt:lpstr>
      <vt:lpstr>PowerPoint Presentation</vt:lpstr>
      <vt:lpstr>PowerPoint Presentation</vt:lpstr>
      <vt:lpstr>PowerPoint Presentation</vt:lpstr>
      <vt:lpstr>EFFICACY: </vt:lpstr>
      <vt:lpstr>PowerPoint Presentation</vt:lpstr>
      <vt:lpstr>INDICATIONS:      </vt:lpstr>
      <vt:lpstr>CONTRAINDICATIONS:      </vt:lpstr>
      <vt:lpstr>COMPLICATIONS:      </vt:lpstr>
      <vt:lpstr>3. SYRUP OF IPECAC  </vt:lpstr>
      <vt:lpstr>Dose</vt:lpstr>
      <vt:lpstr>EFFICACY:      </vt:lpstr>
      <vt:lpstr>INDICATIONS: </vt:lpstr>
      <vt:lpstr>CONTRAINDICATIONS</vt:lpstr>
      <vt:lpstr>COMPLICATIONS  </vt:lpstr>
      <vt:lpstr>4. WHOLE BOWEL IRRIGATION </vt:lpstr>
    </vt:vector>
  </TitlesOfParts>
  <Company>CtrlSoft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TOXICOLOGY </dc:title>
  <dc:creator>AB</dc:creator>
  <cp:lastModifiedBy>Rashid</cp:lastModifiedBy>
  <cp:revision>156</cp:revision>
  <dcterms:created xsi:type="dcterms:W3CDTF">2020-04-01T06:13:17Z</dcterms:created>
  <dcterms:modified xsi:type="dcterms:W3CDTF">2020-05-04T04:30:01Z</dcterms:modified>
</cp:coreProperties>
</file>