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443" r:id="rId4"/>
    <p:sldId id="525" r:id="rId5"/>
    <p:sldId id="526" r:id="rId6"/>
    <p:sldId id="527" r:id="rId7"/>
    <p:sldId id="528" r:id="rId8"/>
    <p:sldId id="529" r:id="rId9"/>
    <p:sldId id="530" r:id="rId10"/>
    <p:sldId id="531" r:id="rId11"/>
    <p:sldId id="481" r:id="rId12"/>
    <p:sldId id="483" r:id="rId13"/>
    <p:sldId id="482" r:id="rId14"/>
    <p:sldId id="488" r:id="rId15"/>
    <p:sldId id="524" r:id="rId16"/>
    <p:sldId id="490" r:id="rId17"/>
    <p:sldId id="492" r:id="rId18"/>
    <p:sldId id="493" r:id="rId19"/>
    <p:sldId id="499" r:id="rId20"/>
    <p:sldId id="502" r:id="rId21"/>
    <p:sldId id="500" r:id="rId22"/>
    <p:sldId id="503" r:id="rId23"/>
    <p:sldId id="501" r:id="rId24"/>
    <p:sldId id="504" r:id="rId25"/>
    <p:sldId id="505" r:id="rId26"/>
    <p:sldId id="507" r:id="rId27"/>
    <p:sldId id="511" r:id="rId28"/>
    <p:sldId id="509" r:id="rId29"/>
    <p:sldId id="510" r:id="rId30"/>
    <p:sldId id="512" r:id="rId31"/>
    <p:sldId id="513" r:id="rId32"/>
    <p:sldId id="514" r:id="rId33"/>
    <p:sldId id="515" r:id="rId34"/>
    <p:sldId id="516" r:id="rId35"/>
    <p:sldId id="37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D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3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34FCE-C642-42CC-9B4E-517A21924883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49034-379E-4C9A-AC4C-E7A8467B2D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876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9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35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6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2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3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35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7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89C0C-5964-4878-AD1A-50AF1D018B74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C7B3D-9E54-4751-A217-9A6F65851E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77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58" y="1836125"/>
            <a:ext cx="11272345" cy="3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4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7293"/>
            <a:ext cx="10515600" cy="589228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C5 convertase and MAC</a:t>
            </a:r>
            <a:endParaRPr lang="en-US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C3b binds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convertase (C4bC2a), to form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C5 convertase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(C4bC2aC3b).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convertase then cleaves C5 into C5a and C5b.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C3a, C5a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its cognate C5a receptor (C5aR) to attract leukocytes.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Subsequent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between C5b and other terminal components C6, C7, C8, and C9 form the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membrane attack complex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C5b-9 complex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forms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plasma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membrane that result in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cytolysis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(bursting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microbial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due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inflow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extracellular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through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channels).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984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641"/>
            <a:ext cx="10515600" cy="659058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 of Complement System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Opsonization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phagocytosis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of complement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cascade,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C3b,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strongly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activates phagocytosis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both neutrophils and macrophages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causing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cells to engulf the bacteria to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antigen-antibody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complexes are attached.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opsonization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Lysis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most important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products of complement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 is the lytic complex,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combination of multiple complement factors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designated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C5b6789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direct effect of rupturing the cell membranes of bacteria or other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invading organisms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Agglutination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products also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surfaces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organisms, causing them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adhere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one another, thus promoting agglutination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929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7031"/>
            <a:ext cx="10515600" cy="420969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Neutralization of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viruses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enzymes and other complement products can attack the structures of some viruses and thereby render them nonvirulent.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Chemotaxis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C5a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initiates chemotaxis of neutrophils and macrophages, thus causing large numbers of these phagocytes to migrate into the tissue area adjacent to the antigenic agent.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3016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320" y="471277"/>
            <a:ext cx="10515600" cy="59899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Activation of mast cells and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basophils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Fragments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C3a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C4a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C5a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 mast cells and basophils,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causing them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release histamine, heparin, and several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 substances into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fluids.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local blood flow, increased leakage of fluid and plasma protein into the tissue,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other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tissue reactions that help inactivate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immobilize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antigenic agent.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factors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role in inflammation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allergy.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Inflammatory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</a:p>
          <a:p>
            <a:pPr marL="0" indent="0" algn="just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effects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activation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 and basophils, several other complement products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inflammation.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cause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already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blood flow to increase still further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capillary leakage of proteins to be increased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</a:p>
          <a:p>
            <a:pPr marL="457200" indent="-457200">
              <a:buAutoNum type="arabicParenBoth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interstitial fluid proteins to coagulate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tissue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spaces, thus preventing movement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invading organism through the tissues.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9852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8739"/>
            <a:ext cx="10515600" cy="53229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Lectin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lectin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macrophages that digest microbes release chemicals that cause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liver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produce proteins called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lectins.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Lectins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carbohydrates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surface of microbes, ultimately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causing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</a:t>
            </a:r>
            <a:endParaRPr lang="en-US" sz="24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pathway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involve antibodies.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initiated by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lipid–carbohydrate complexes on the surface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microbes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complement protein factors B, D, and P.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interaction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activates C3.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758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748" y="163902"/>
            <a:ext cx="7110549" cy="658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19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4608"/>
            <a:ext cx="10515600" cy="615063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iller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large granular cell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plays 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role in defense mechanism of the body.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type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lymphocyte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called the non-T, non-B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cell. It is derived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bone marrow.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is said to be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line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defense in specific immunity, particularly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against viruses.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kills the invading organisms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of body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prior sensitization.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phagocytic cell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its granules contain hydrolytic enzymes such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perforins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granzymes.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hydrolytic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enzymes play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important role in the lysis of cells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invading organisms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05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0932"/>
            <a:ext cx="10515600" cy="35540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Natural Killer (NK) Cell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Destroys the viruses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Destroys the viral infected or damaged cells,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might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tumors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Destroys the malignant cells and prevents development of cancerous tumors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Secretes cytokines such 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interferons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colony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stimulating factor (GM-CSF)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TNF-α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99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88511"/>
            <a:ext cx="10515600" cy="564212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Cytokines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Cytokines are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hormone-like small proteins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acting as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intercellular messengers (cell signaling molecules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to specific receptors of target cells.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non-antibody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are secreted by WBCs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other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cells.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 function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activation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general immune system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Cytokines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distinct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cell-signaling molecules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growth factors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hormones.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67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162" y="353683"/>
            <a:ext cx="8497019" cy="621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3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8957"/>
            <a:ext cx="10515600" cy="64266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Immunization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as the procedure by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prepared to fight against a specific disease.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used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induce the immune resistance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specific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 two types: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Passive immunization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Active immunization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Passive immunization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or immunity is produced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challenging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immune system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done 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 of serum or gamma globulins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who is already immunized (affected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disease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a non-immune person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is acquired either naturally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artificially</a:t>
            </a:r>
          </a:p>
          <a:p>
            <a:pPr marL="0" indent="0">
              <a:buNone/>
            </a:pPr>
            <a:r>
              <a:rPr lang="en-US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immunization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immunization or immunity is acquired by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activating immune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the body.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 against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 by producing antibodies following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antigens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immunity is acquired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either naturally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artificially.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889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336"/>
          <a:stretch/>
        </p:blipFill>
        <p:spPr>
          <a:xfrm>
            <a:off x="2009955" y="1035170"/>
            <a:ext cx="8108830" cy="503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40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31321"/>
            <a:ext cx="10515600" cy="6072996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Immune Deficiency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iseases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Acquired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Deficiency Syndrome (AIDS)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Autoimmune disease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autoimmune diseases are: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Insulin-dependent diabetes mellitus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Myasthenia gravis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Graves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Rheumatoid arthritis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899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22050"/>
            <a:ext cx="10515600" cy="13255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ALLERGY AND IMMUNOLOGICAL HYPERSENSITIVITY REACTIONS</a:t>
            </a:r>
            <a:b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60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9883"/>
            <a:ext cx="10515600" cy="6047117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term allergy means hypersensitivity.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defined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abnormal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 to a chemical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agent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(allergen).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exposure to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allergen,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immune response does not normally produce any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in the body.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Sensitization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an initial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allergen is required for the reaction.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subsequent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exposure to the allergen causes variety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inflammatory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responses. These responses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allergic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reactions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hypersensitivity reactions may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innate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acquired.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are mediated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mostly by antibodies and 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conditions, T cells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symptoms include sneezing, itching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skin rashes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allergic conditions are: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Food allergy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Allergic rhinitis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Bronchial asthma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Urticaria.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15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8337"/>
            <a:ext cx="10515600" cy="642668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Allergens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 that produces the manifestations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allergy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called an allergen.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an antigen 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protein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any other type of substance.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physical agents (Cold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heat, light, pressure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radiation) 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allergy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Allergens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introduced by: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Contact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(Chemical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substances, metals,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animals, plants)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Inhalation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(Pollen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grains, fungi, dust, smoke,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perfumes,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disagreeable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odor)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Ingestion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(food e.g., wheat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egg,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milk,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chocolate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Injection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(drugs e.g., aspirin, antibiotics)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5.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Infections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(Parasites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bacteria, viruses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fungi)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832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8296"/>
            <a:ext cx="10515600" cy="56076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 Hypersensitive Reactions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Immunological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hypersensitive reactions to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give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rise to several allergic conditions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autoimmune diseases.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Hypersensitive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 are classified into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five types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 or anaphylactic reactions.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 or cytotoxic reactions.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III or antibody-mediated reactions.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IV or cell-mediated reactions.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V or stimulatory/blocking reactions.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3315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735" y="819509"/>
            <a:ext cx="7962182" cy="537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509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8051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</a:t>
            </a:r>
            <a:endParaRPr lang="en-US" sz="36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019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9561"/>
            <a:ext cx="10515600" cy="6650966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nonspecific, defensive response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body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tissue damage.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attempt to dispose of microbes, toxins, or foreign material at the site of injury, to prevent their spread to other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to prepare the site for tissue repair in an attempt to restore tissue homeostasis.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conditions that may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 inflammation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pathogens, abrasions, chemical irritations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disturbances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extreme temperatures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four characteristic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signs and symptoms of inflammation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Redness (Rubor)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ain (Dolor)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 (Calor)  </a:t>
            </a: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welling (Tumor). 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cause loss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function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injured area,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site and extent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injury.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three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stages: </a:t>
            </a:r>
            <a:endParaRPr lang="en-US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increased permeability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blood vessels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Emigration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(movement) of phagocytes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interstitial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20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3314" y="1316689"/>
            <a:ext cx="7494917" cy="4351338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IMMUNITY</a:t>
            </a:r>
            <a:endParaRPr lang="en-US" sz="3200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Ambreen Malik Uttra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Pharm-D (Gold Medal), M.Phil. Pharmacology (Gold Medal), </a:t>
            </a:r>
          </a:p>
          <a:p>
            <a:pPr marL="0" indent="0" algn="ctr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</a:t>
            </a:r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Pharmacology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(Pharmacology)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College of Pharmacy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University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Sargodha</a:t>
            </a:r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653" y="1988142"/>
            <a:ext cx="3048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19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36424"/>
            <a:ext cx="10515600" cy="6883879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and Increased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ermeability of Blood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essels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Vasodilation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allows more blood to flow through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damaged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area, and increased permeability permits defensive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teins such as antibodies and clotting factors to enter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injured area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blood.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blood flow also helps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remove microbial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toxins and dead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substances that contribute to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vasodilation, increased permeability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other aspects of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inflammatory response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following: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Histamine</a:t>
            </a:r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injury, mast cells in connective tissue and basophils and platelets in blood release histamine.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Neutrophils and macrophages attracted to the site of injury also stimulate the release of histamine, which causes vasodilation and increased permeability of blood vessels.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188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24602"/>
            <a:ext cx="10515600" cy="63662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Kinins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polypeptides formed in blood from inactive precursors called kininogens induce vasodilation and increased permeability and serve as chemotactic agents for phagocytes e.g., bradykinin.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Prostaglandins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(PGs)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lipids, especially those of E series, are released by damaged cells and intensify the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 of histamine and kinins.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PGs also may stimulate the emigration of phagocytes through capillary walls.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Leukotrienes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(LTs)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by basophils and mast cells,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LTs cause increased permeability. 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also function in adherence of phagocytes to pathogens and as chemotactic agents that attract phagocytes.</a:t>
            </a:r>
          </a:p>
          <a:p>
            <a:pPr marL="0" indent="0">
              <a:buNone/>
            </a:pP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Complement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components of complement system stimulate histamine release, attract neutrophils by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chemotaxis, and promote phagocytosis; some components can also destroy bacteria.</a:t>
            </a:r>
            <a:b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130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33567"/>
            <a:ext cx="10515600" cy="49688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redness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 from large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blood that accumulates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Edema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results from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permeability of blood vessels, which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permits more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fluid to move from blood plasma into tissue spaces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prime symptom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inflammation, which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injury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neurons and from toxic chemicals released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microbes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Kinins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affect some nerve endings, causing much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associated with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Prostaglandins intensify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prolong the pain associated with inflammation.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 may also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due to increased pressure from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edema.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654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6046"/>
            <a:ext cx="10515600" cy="59009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Emigration of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hagocytes 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093" y="1043797"/>
            <a:ext cx="5115465" cy="56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95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45713"/>
            <a:ext cx="10515600" cy="468414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Fever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abnormally high body temperature that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occurs because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hypothalamic thermostat is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reset.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commonly occurs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infection and inflammation.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toxins elevate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temperature, sometimes by triggering release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fever-causing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cytokines such as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IL-1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macrophages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body temperature intensifies the effects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interferons, inhibits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growth of some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microbes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speeds up body reactions that aid repair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6186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931"/>
            <a:ext cx="10515600" cy="671996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 or Immunoglobulins</a:t>
            </a:r>
            <a:endParaRPr lang="en-US" sz="2400" u="sng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is defined as a protein that is produced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lymphocytes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the presence of an antigen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gamma globulin in nature and it is also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immunoglobulin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(Ig).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Immunoglobulins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20%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plasma proteins.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Antibodies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types of antibodies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IgA (Ig alpha)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IgD (Ig delta)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IgE (Ig epsilon)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IgG (Ig gamma)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IgM (Ig mu).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these antibodies, IgG forms 75%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body.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03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452" y="327806"/>
            <a:ext cx="10515600" cy="579740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chain of the antibody includes two regions: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 region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region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of Different Antibodies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plays a role in localized defense mechanism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external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secretions like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tear.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IgD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involved in recognition of the antigen by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lymphocytes.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IgE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involved in allergic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reactions.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complement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fixation.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responsible for complement fixation.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Actions of Antibodies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protect the body from invading organisms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two ways: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direct actions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complement system.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484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2797"/>
            <a:ext cx="10515600" cy="626277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Actions of Antibodies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directly inactivate the invading organism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any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 following methods: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Agglutination: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this, the foreign bodies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RBCs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bacteria with antigens on their surfaces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held together in a clump by the antibodies.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Precipitation: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this, the soluble antigens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 tetanus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toxin are converted into insoluble forms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precipitated.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Neutralization: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this, the antibodies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cover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toxic sites of antigenic products.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iv. Lysis: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done by the most potent antibodies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These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antibodies rupture the cell membrane of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organisms and then destroy them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112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704" y="293300"/>
            <a:ext cx="10729824" cy="619376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Actions of Antibodies </a:t>
            </a:r>
            <a:r>
              <a:rPr lang="en-US" sz="20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 Complement </a:t>
            </a:r>
            <a:r>
              <a:rPr lang="en-US" sz="2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indirect actions of antibodies are stronger than direct actions and play more important role in defense mechanism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 than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actions.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enhances/accelerates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various activities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fight against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invading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organisms.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“Complement” is a collective term that describes a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 of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20-30 proteins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(many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which are enzyme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precursors) produced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liver and found circulating in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blood plasma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within tissues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out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body. 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rincipal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actors in this system are 11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proteins designated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C1q C1r C1s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through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C9, B,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these enzymes are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inactive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and are activated in three ways: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Classical pathway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Lectin pathway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Alternate pathway.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890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100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Cascade of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Reactions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uring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ctivation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lassic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athway 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omplement</a:t>
            </a:r>
            <a: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24" y="1285335"/>
            <a:ext cx="6694997" cy="515570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87731" y="1551179"/>
            <a:ext cx="434771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C3b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binds to the surface of a microbe and receptors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phagocytes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C3b.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C3b enhances </a:t>
            </a: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phagocytosis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coating a microbe, a process called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opsonization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Opsonization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attachment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phagocyte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microbe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C5a bind to mast cells and cause them to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release histamine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increases blood vessel permeability during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inflammation. 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attracts phagocytes to the site of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inflammation (chemotaxis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35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660"/>
            <a:ext cx="10515600" cy="646979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Classic Pathway</a:t>
            </a:r>
            <a:r>
              <a:rPr lang="en-US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classical complement pathway can be initiated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of antigen-antibody complexes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C1q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protein. The globular regions of C1q recognize and bind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region of antibody isotypes IgG or IgM. 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Formation of C3 convertase</a:t>
            </a:r>
            <a:endParaRPr lang="en-US" sz="2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binding of C1q leads to conformational changes and activation of serine protease C1r.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activated C1r then cleaves and activates the serine protease C1s. 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activated C1s cleaves C4 into C4a and C4b, and C2 into C2a and C2b. The larger and active fragments, C4b and C2a form C4bC2a, a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convertase.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 convertase then cleaves C3 into C3a and C3b. While C3a interacts with its C3a receptor (C3aR) to recruit leukocytes, C3b contributes to further downstream complement activation.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1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6531</TotalTime>
  <Words>1517</Words>
  <Application>Microsoft Office PowerPoint</Application>
  <PresentationFormat>Widescreen</PresentationFormat>
  <Paragraphs>171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Cascade of Reactions During Activation of Classic Pathway of Complement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ALLERGY AND IMMUNOLOGICAL HYPERSENSITIVITY REACTIONS </vt:lpstr>
      <vt:lpstr>PowerPoint Presentation</vt:lpstr>
      <vt:lpstr>PowerPoint Presentation</vt:lpstr>
      <vt:lpstr>PowerPoint Presentation</vt:lpstr>
      <vt:lpstr>PowerPoint Presentation</vt:lpstr>
      <vt:lpstr>INFLAMMATION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AMBREEN UTTRA</dc:creator>
  <cp:lastModifiedBy>DR AMBREEN UTTRA</cp:lastModifiedBy>
  <cp:revision>1315</cp:revision>
  <dcterms:created xsi:type="dcterms:W3CDTF">2017-04-30T08:55:03Z</dcterms:created>
  <dcterms:modified xsi:type="dcterms:W3CDTF">2020-03-16T10:10:57Z</dcterms:modified>
</cp:coreProperties>
</file>