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5"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425A4B-0697-409E-BE4E-019E2E1C8EA8}"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367050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425A4B-0697-409E-BE4E-019E2E1C8EA8}"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199663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425A4B-0697-409E-BE4E-019E2E1C8EA8}"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1628772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425A4B-0697-409E-BE4E-019E2E1C8EA8}"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220691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5A4B-0697-409E-BE4E-019E2E1C8EA8}" type="datetimeFigureOut">
              <a:rPr lang="en-GB" smtClean="0"/>
              <a:t>13/04/2020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77268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425A4B-0697-409E-BE4E-019E2E1C8EA8}"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225667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425A4B-0697-409E-BE4E-019E2E1C8EA8}" type="datetimeFigureOut">
              <a:rPr lang="en-GB" smtClean="0"/>
              <a:t>13/04/2020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382095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425A4B-0697-409E-BE4E-019E2E1C8EA8}" type="datetimeFigureOut">
              <a:rPr lang="en-GB" smtClean="0"/>
              <a:t>13/04/2020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330236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25A4B-0697-409E-BE4E-019E2E1C8EA8}" type="datetimeFigureOut">
              <a:rPr lang="en-GB" smtClean="0"/>
              <a:t>13/04/2020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764019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5A4B-0697-409E-BE4E-019E2E1C8EA8}"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373030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5A4B-0697-409E-BE4E-019E2E1C8EA8}" type="datetimeFigureOut">
              <a:rPr lang="en-GB" smtClean="0"/>
              <a:t>13/04/2020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EF4063-04CC-4854-B429-95C136968268}" type="slidenum">
              <a:rPr lang="en-GB" smtClean="0"/>
              <a:t>‹#›</a:t>
            </a:fld>
            <a:endParaRPr lang="en-GB"/>
          </a:p>
        </p:txBody>
      </p:sp>
    </p:spTree>
    <p:extLst>
      <p:ext uri="{BB962C8B-B14F-4D97-AF65-F5344CB8AC3E}">
        <p14:creationId xmlns:p14="http://schemas.microsoft.com/office/powerpoint/2010/main" val="381861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25A4B-0697-409E-BE4E-019E2E1C8EA8}" type="datetimeFigureOut">
              <a:rPr lang="en-GB" smtClean="0"/>
              <a:t>13/04/2020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F4063-04CC-4854-B429-95C136968268}" type="slidenum">
              <a:rPr lang="en-GB" smtClean="0"/>
              <a:t>‹#›</a:t>
            </a:fld>
            <a:endParaRPr lang="en-GB"/>
          </a:p>
        </p:txBody>
      </p:sp>
    </p:spTree>
    <p:extLst>
      <p:ext uri="{BB962C8B-B14F-4D97-AF65-F5344CB8AC3E}">
        <p14:creationId xmlns:p14="http://schemas.microsoft.com/office/powerpoint/2010/main" val="349245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learningscoop.fi/principal-academ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P</a:t>
            </a:r>
            <a:r>
              <a:rPr lang="en-GB" b="1" dirty="0" smtClean="0"/>
              <a:t>edagogical </a:t>
            </a:r>
            <a:r>
              <a:rPr lang="en-GB" b="1" dirty="0"/>
              <a:t>leadership?</a:t>
            </a:r>
            <a:br>
              <a:rPr lang="en-GB" b="1" dirty="0"/>
            </a:b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21405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PL Activities</a:t>
            </a:r>
            <a:endParaRPr lang="en-GB" dirty="0"/>
          </a:p>
        </p:txBody>
      </p:sp>
      <p:sp>
        <p:nvSpPr>
          <p:cNvPr id="3" name="Content Placeholder 2"/>
          <p:cNvSpPr>
            <a:spLocks noGrp="1"/>
          </p:cNvSpPr>
          <p:nvPr>
            <p:ph idx="1"/>
          </p:nvPr>
        </p:nvSpPr>
        <p:spPr/>
        <p:txBody>
          <a:bodyPr/>
          <a:lstStyle/>
          <a:p>
            <a:r>
              <a:rPr lang="en-GB" smtClean="0"/>
              <a:t>Seminars/Webinars</a:t>
            </a:r>
            <a:endParaRPr lang="en-GB" dirty="0"/>
          </a:p>
          <a:p>
            <a:r>
              <a:rPr lang="en-GB" dirty="0"/>
              <a:t>Workshops</a:t>
            </a:r>
          </a:p>
          <a:p>
            <a:r>
              <a:rPr lang="en-GB" dirty="0"/>
              <a:t>Team teaching</a:t>
            </a:r>
          </a:p>
          <a:p>
            <a:r>
              <a:rPr lang="en-GB" dirty="0"/>
              <a:t>Buddy/Peer coaching/Mentoring</a:t>
            </a:r>
          </a:p>
          <a:p>
            <a:r>
              <a:rPr lang="en-GB" dirty="0"/>
              <a:t>Triads</a:t>
            </a:r>
          </a:p>
          <a:p>
            <a:r>
              <a:rPr lang="en-GB" dirty="0"/>
              <a:t>Lesson Study</a:t>
            </a:r>
          </a:p>
          <a:p>
            <a:endParaRPr lang="en-GB" dirty="0"/>
          </a:p>
        </p:txBody>
      </p:sp>
    </p:spTree>
    <p:extLst>
      <p:ext uri="{BB962C8B-B14F-4D97-AF65-F5344CB8AC3E}">
        <p14:creationId xmlns:p14="http://schemas.microsoft.com/office/powerpoint/2010/main" val="766107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36104"/>
          </a:xfrm>
        </p:spPr>
        <p:txBody>
          <a:bodyPr>
            <a:normAutofit/>
          </a:bodyPr>
          <a:lstStyle/>
          <a:p>
            <a:r>
              <a:rPr lang="en-GB" dirty="0" smtClean="0"/>
              <a:t>Seminars</a:t>
            </a:r>
            <a:endParaRPr lang="en-GB" dirty="0"/>
          </a:p>
        </p:txBody>
      </p:sp>
      <p:sp>
        <p:nvSpPr>
          <p:cNvPr id="3" name="Content Placeholder 2"/>
          <p:cNvSpPr>
            <a:spLocks noGrp="1"/>
          </p:cNvSpPr>
          <p:nvPr>
            <p:ph idx="1"/>
          </p:nvPr>
        </p:nvSpPr>
        <p:spPr>
          <a:xfrm>
            <a:off x="251520" y="908720"/>
            <a:ext cx="8712968" cy="5760640"/>
          </a:xfrm>
        </p:spPr>
        <p:txBody>
          <a:bodyPr>
            <a:normAutofit fontScale="92500" lnSpcReduction="20000"/>
          </a:bodyPr>
          <a:lstStyle/>
          <a:p>
            <a:r>
              <a:rPr lang="en-GB" sz="3600" dirty="0"/>
              <a:t>Verbal presentation of a topic by a speaker on a </a:t>
            </a:r>
            <a:r>
              <a:rPr lang="en-GB" sz="3600" dirty="0" smtClean="0"/>
              <a:t>topic </a:t>
            </a:r>
            <a:r>
              <a:rPr lang="en-GB" sz="3600" dirty="0"/>
              <a:t>in which they have in-depth knowledge or </a:t>
            </a:r>
            <a:r>
              <a:rPr lang="en-GB" sz="3600" dirty="0" smtClean="0"/>
              <a:t>experience</a:t>
            </a:r>
            <a:endParaRPr lang="en-GB" sz="3600" dirty="0"/>
          </a:p>
          <a:p>
            <a:r>
              <a:rPr lang="en-GB" sz="3600" dirty="0"/>
              <a:t>Power point presentations may be used</a:t>
            </a:r>
          </a:p>
          <a:p>
            <a:r>
              <a:rPr lang="en-GB" sz="3600" dirty="0" err="1"/>
              <a:t>Handouts</a:t>
            </a:r>
            <a:r>
              <a:rPr lang="en-GB" sz="3600" dirty="0"/>
              <a:t> may also be given out to the audience</a:t>
            </a:r>
          </a:p>
          <a:p>
            <a:r>
              <a:rPr lang="en-GB" sz="3600" dirty="0"/>
              <a:t>A topic can be fully explored/developed and large </a:t>
            </a:r>
            <a:r>
              <a:rPr lang="en-GB" sz="3600" dirty="0" smtClean="0"/>
              <a:t>content delivered</a:t>
            </a:r>
          </a:p>
          <a:p>
            <a:r>
              <a:rPr lang="en-GB" sz="4000" dirty="0"/>
              <a:t>Limitation of </a:t>
            </a:r>
            <a:r>
              <a:rPr lang="en-GB" sz="4000" dirty="0" smtClean="0"/>
              <a:t>seminars: Audience </a:t>
            </a:r>
            <a:r>
              <a:rPr lang="en-GB" sz="4000" dirty="0"/>
              <a:t>are passive participants except for </a:t>
            </a:r>
            <a:br>
              <a:rPr lang="en-GB" sz="4000" dirty="0"/>
            </a:br>
            <a:r>
              <a:rPr lang="en-GB" sz="4000" dirty="0"/>
              <a:t>questions they may ask at the end of the </a:t>
            </a:r>
            <a:r>
              <a:rPr lang="en-GB" sz="4000" dirty="0" smtClean="0"/>
              <a:t>seminar</a:t>
            </a:r>
            <a:endParaRPr lang="en-GB" sz="4000" dirty="0"/>
          </a:p>
          <a:p>
            <a:endParaRPr lang="en-GB" dirty="0"/>
          </a:p>
        </p:txBody>
      </p:sp>
    </p:spTree>
    <p:extLst>
      <p:ext uri="{BB962C8B-B14F-4D97-AF65-F5344CB8AC3E}">
        <p14:creationId xmlns:p14="http://schemas.microsoft.com/office/powerpoint/2010/main" val="1456600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778098"/>
          </a:xfrm>
        </p:spPr>
        <p:txBody>
          <a:bodyPr/>
          <a:lstStyle/>
          <a:p>
            <a:r>
              <a:rPr lang="en-GB" dirty="0"/>
              <a:t>Webinars</a:t>
            </a:r>
          </a:p>
        </p:txBody>
      </p:sp>
      <p:sp>
        <p:nvSpPr>
          <p:cNvPr id="3" name="Content Placeholder 2"/>
          <p:cNvSpPr>
            <a:spLocks noGrp="1"/>
          </p:cNvSpPr>
          <p:nvPr>
            <p:ph idx="1"/>
          </p:nvPr>
        </p:nvSpPr>
        <p:spPr>
          <a:xfrm>
            <a:off x="107504" y="692696"/>
            <a:ext cx="9036496" cy="5904656"/>
          </a:xfrm>
        </p:spPr>
        <p:txBody>
          <a:bodyPr>
            <a:noAutofit/>
          </a:bodyPr>
          <a:lstStyle/>
          <a:p>
            <a:pPr>
              <a:spcBef>
                <a:spcPts val="600"/>
              </a:spcBef>
            </a:pPr>
            <a:r>
              <a:rPr lang="en-GB" sz="3600" dirty="0"/>
              <a:t>Online presentation of a topic by a speaker on a </a:t>
            </a:r>
            <a:r>
              <a:rPr lang="en-GB" sz="3600" dirty="0" smtClean="0"/>
              <a:t>topic </a:t>
            </a:r>
            <a:r>
              <a:rPr lang="en-GB" sz="3600" dirty="0"/>
              <a:t>in which they have in-depth knowledge or </a:t>
            </a:r>
            <a:r>
              <a:rPr lang="en-GB" sz="3600" dirty="0" smtClean="0"/>
              <a:t>experience</a:t>
            </a:r>
            <a:endParaRPr lang="en-GB" sz="3600" dirty="0"/>
          </a:p>
          <a:p>
            <a:pPr>
              <a:spcBef>
                <a:spcPts val="600"/>
              </a:spcBef>
            </a:pPr>
            <a:r>
              <a:rPr lang="en-GB" sz="3600" dirty="0"/>
              <a:t>A topic can be fully explored/developed and large content delivered</a:t>
            </a:r>
          </a:p>
          <a:p>
            <a:pPr>
              <a:spcBef>
                <a:spcPts val="600"/>
              </a:spcBef>
            </a:pPr>
            <a:r>
              <a:rPr lang="en-GB" sz="3600" dirty="0" smtClean="0"/>
              <a:t>Power </a:t>
            </a:r>
            <a:r>
              <a:rPr lang="en-GB" sz="3600" dirty="0"/>
              <a:t>point presentations may be used</a:t>
            </a:r>
          </a:p>
          <a:p>
            <a:pPr>
              <a:spcBef>
                <a:spcPts val="600"/>
              </a:spcBef>
            </a:pPr>
            <a:r>
              <a:rPr lang="en-GB" sz="3600" dirty="0" err="1"/>
              <a:t>Handouts</a:t>
            </a:r>
            <a:r>
              <a:rPr lang="en-GB" sz="3600" dirty="0"/>
              <a:t> may also be accessed by the audience</a:t>
            </a:r>
          </a:p>
          <a:p>
            <a:pPr>
              <a:spcBef>
                <a:spcPts val="600"/>
              </a:spcBef>
            </a:pPr>
            <a:r>
              <a:rPr lang="en-GB" sz="3600" dirty="0" smtClean="0"/>
              <a:t>Limitation </a:t>
            </a:r>
            <a:r>
              <a:rPr lang="en-GB" sz="3600" dirty="0"/>
              <a:t>of </a:t>
            </a:r>
            <a:r>
              <a:rPr lang="en-GB" sz="3600" dirty="0" smtClean="0"/>
              <a:t>seminars: </a:t>
            </a:r>
            <a:r>
              <a:rPr lang="en-GB" dirty="0"/>
              <a:t>Audience are passive participants except for </a:t>
            </a:r>
            <a:r>
              <a:rPr lang="en-GB" dirty="0" smtClean="0"/>
              <a:t>questions </a:t>
            </a:r>
            <a:r>
              <a:rPr lang="en-GB" dirty="0"/>
              <a:t>they may ask at the end of the </a:t>
            </a:r>
            <a:r>
              <a:rPr lang="en-GB" dirty="0" smtClean="0"/>
              <a:t>webinar</a:t>
            </a:r>
            <a:endParaRPr lang="en-GB" dirty="0"/>
          </a:p>
        </p:txBody>
      </p:sp>
    </p:spTree>
    <p:extLst>
      <p:ext uri="{BB962C8B-B14F-4D97-AF65-F5344CB8AC3E}">
        <p14:creationId xmlns:p14="http://schemas.microsoft.com/office/powerpoint/2010/main" val="3412525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922114"/>
          </a:xfrm>
        </p:spPr>
        <p:txBody>
          <a:bodyPr>
            <a:normAutofit/>
          </a:bodyPr>
          <a:lstStyle/>
          <a:p>
            <a:r>
              <a:rPr lang="en-GB" dirty="0" smtClean="0"/>
              <a:t>Workshop</a:t>
            </a:r>
            <a:endParaRPr lang="en-GB" dirty="0"/>
          </a:p>
        </p:txBody>
      </p:sp>
      <p:sp>
        <p:nvSpPr>
          <p:cNvPr id="3" name="Content Placeholder 2"/>
          <p:cNvSpPr>
            <a:spLocks noGrp="1"/>
          </p:cNvSpPr>
          <p:nvPr>
            <p:ph idx="1"/>
          </p:nvPr>
        </p:nvSpPr>
        <p:spPr>
          <a:xfrm>
            <a:off x="323528" y="836712"/>
            <a:ext cx="8686800" cy="6021288"/>
          </a:xfrm>
        </p:spPr>
        <p:txBody>
          <a:bodyPr>
            <a:normAutofit/>
          </a:bodyPr>
          <a:lstStyle/>
          <a:p>
            <a:r>
              <a:rPr lang="en-GB" sz="4000" dirty="0"/>
              <a:t>Involves teachers working in small groups (4-5) </a:t>
            </a:r>
            <a:r>
              <a:rPr lang="en-GB" sz="4000" dirty="0" smtClean="0"/>
              <a:t>on </a:t>
            </a:r>
            <a:r>
              <a:rPr lang="en-GB" sz="4000" dirty="0"/>
              <a:t>a practical activity leading to a product e.g. </a:t>
            </a:r>
            <a:r>
              <a:rPr lang="en-GB" sz="4000" dirty="0" smtClean="0"/>
              <a:t>a </a:t>
            </a:r>
            <a:r>
              <a:rPr lang="en-GB" sz="4000" dirty="0"/>
              <a:t>teaching resource or teaching strategy</a:t>
            </a:r>
          </a:p>
          <a:p>
            <a:r>
              <a:rPr lang="en-GB" sz="4000" dirty="0"/>
              <a:t>Brief presentation is done followed by hands </a:t>
            </a:r>
            <a:r>
              <a:rPr lang="en-GB" sz="4000" dirty="0" smtClean="0"/>
              <a:t>on </a:t>
            </a:r>
            <a:r>
              <a:rPr lang="en-GB" sz="4000" dirty="0"/>
              <a:t>activity by the teachers</a:t>
            </a:r>
          </a:p>
          <a:p>
            <a:r>
              <a:rPr lang="en-GB" sz="4000" dirty="0"/>
              <a:t>Groups present their products or make </a:t>
            </a:r>
            <a:br>
              <a:rPr lang="en-GB" sz="4000" dirty="0"/>
            </a:br>
            <a:r>
              <a:rPr lang="en-GB" sz="4000" dirty="0"/>
              <a:t>presentations of their work as a </a:t>
            </a:r>
            <a:r>
              <a:rPr lang="en-GB" sz="4000" dirty="0" smtClean="0"/>
              <a:t>group</a:t>
            </a:r>
            <a:endParaRPr lang="en-GB" sz="4000" dirty="0"/>
          </a:p>
        </p:txBody>
      </p:sp>
    </p:spTree>
    <p:extLst>
      <p:ext uri="{BB962C8B-B14F-4D97-AF65-F5344CB8AC3E}">
        <p14:creationId xmlns:p14="http://schemas.microsoft.com/office/powerpoint/2010/main" val="4291672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smtClean="0"/>
              <a:t>Advantages &amp; Disadvantages</a:t>
            </a:r>
            <a:endParaRPr lang="en-GB" b="1" dirty="0"/>
          </a:p>
        </p:txBody>
      </p:sp>
      <p:sp>
        <p:nvSpPr>
          <p:cNvPr id="3" name="Content Placeholder 2"/>
          <p:cNvSpPr>
            <a:spLocks noGrp="1"/>
          </p:cNvSpPr>
          <p:nvPr>
            <p:ph idx="1"/>
          </p:nvPr>
        </p:nvSpPr>
        <p:spPr>
          <a:xfrm>
            <a:off x="179512" y="836712"/>
            <a:ext cx="8784976" cy="5904656"/>
          </a:xfrm>
        </p:spPr>
        <p:txBody>
          <a:bodyPr>
            <a:normAutofit lnSpcReduction="10000"/>
          </a:bodyPr>
          <a:lstStyle/>
          <a:p>
            <a:r>
              <a:rPr lang="en-GB" sz="4000" dirty="0"/>
              <a:t>Advantage</a:t>
            </a:r>
          </a:p>
          <a:p>
            <a:r>
              <a:rPr lang="en-GB" sz="4000" dirty="0"/>
              <a:t>Teachers are actively involved and learning is </a:t>
            </a:r>
            <a:r>
              <a:rPr lang="en-GB" sz="4000" dirty="0" smtClean="0"/>
              <a:t>experiential. Products </a:t>
            </a:r>
            <a:r>
              <a:rPr lang="en-GB" sz="4000" dirty="0"/>
              <a:t>of the workshop can be used as teaching </a:t>
            </a:r>
            <a:r>
              <a:rPr lang="en-GB" sz="4000" dirty="0" smtClean="0"/>
              <a:t>resource </a:t>
            </a:r>
            <a:r>
              <a:rPr lang="en-GB" sz="4000" dirty="0"/>
              <a:t>in the school</a:t>
            </a:r>
          </a:p>
          <a:p>
            <a:r>
              <a:rPr lang="en-GB" sz="4000" dirty="0"/>
              <a:t>Disadvantage</a:t>
            </a:r>
          </a:p>
          <a:p>
            <a:r>
              <a:rPr lang="en-GB" sz="4000" dirty="0"/>
              <a:t>Time consuming for detailed planning</a:t>
            </a:r>
          </a:p>
          <a:p>
            <a:r>
              <a:rPr lang="en-GB" sz="4000" dirty="0"/>
              <a:t>Where items are used they may be expensive</a:t>
            </a:r>
          </a:p>
          <a:p>
            <a:endParaRPr lang="en-GB" dirty="0"/>
          </a:p>
        </p:txBody>
      </p:sp>
    </p:spTree>
    <p:extLst>
      <p:ext uri="{BB962C8B-B14F-4D97-AF65-F5344CB8AC3E}">
        <p14:creationId xmlns:p14="http://schemas.microsoft.com/office/powerpoint/2010/main" val="1059218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936104"/>
          </a:xfrm>
        </p:spPr>
        <p:txBody>
          <a:bodyPr/>
          <a:lstStyle/>
          <a:p>
            <a:r>
              <a:rPr lang="en-GB" dirty="0"/>
              <a:t>TEAM TEACHING</a:t>
            </a:r>
          </a:p>
        </p:txBody>
      </p:sp>
      <p:sp>
        <p:nvSpPr>
          <p:cNvPr id="3" name="Content Placeholder 2"/>
          <p:cNvSpPr>
            <a:spLocks noGrp="1"/>
          </p:cNvSpPr>
          <p:nvPr>
            <p:ph idx="1"/>
          </p:nvPr>
        </p:nvSpPr>
        <p:spPr>
          <a:xfrm>
            <a:off x="179512" y="908720"/>
            <a:ext cx="8784976" cy="5760640"/>
          </a:xfrm>
        </p:spPr>
        <p:txBody>
          <a:bodyPr>
            <a:normAutofit/>
          </a:bodyPr>
          <a:lstStyle/>
          <a:p>
            <a:r>
              <a:rPr lang="en-GB" sz="4000" dirty="0">
                <a:solidFill>
                  <a:srgbClr val="FF0000"/>
                </a:solidFill>
              </a:rPr>
              <a:t>Involves teachers working in small groups (4-5) </a:t>
            </a:r>
            <a:r>
              <a:rPr lang="en-GB" sz="4000" dirty="0" smtClean="0">
                <a:solidFill>
                  <a:srgbClr val="FF0000"/>
                </a:solidFill>
              </a:rPr>
              <a:t>on </a:t>
            </a:r>
            <a:r>
              <a:rPr lang="en-GB" sz="4000" dirty="0">
                <a:solidFill>
                  <a:srgbClr val="FF0000"/>
                </a:solidFill>
              </a:rPr>
              <a:t>a practical activity leading to a product e.g. </a:t>
            </a:r>
            <a:r>
              <a:rPr lang="en-GB" sz="4000" dirty="0" smtClean="0">
                <a:solidFill>
                  <a:srgbClr val="FF0000"/>
                </a:solidFill>
              </a:rPr>
              <a:t>a </a:t>
            </a:r>
            <a:r>
              <a:rPr lang="en-GB" sz="4000" dirty="0">
                <a:solidFill>
                  <a:srgbClr val="FF0000"/>
                </a:solidFill>
              </a:rPr>
              <a:t>teaching resource or teaching strategy</a:t>
            </a:r>
          </a:p>
          <a:p>
            <a:r>
              <a:rPr lang="en-GB" sz="4000" dirty="0">
                <a:solidFill>
                  <a:srgbClr val="FF0000"/>
                </a:solidFill>
              </a:rPr>
              <a:t>Brief presentation is done followed by hands </a:t>
            </a:r>
            <a:r>
              <a:rPr lang="en-GB" sz="4000" dirty="0" smtClean="0">
                <a:solidFill>
                  <a:srgbClr val="FF0000"/>
                </a:solidFill>
              </a:rPr>
              <a:t>on </a:t>
            </a:r>
            <a:r>
              <a:rPr lang="en-GB" sz="4000" dirty="0">
                <a:solidFill>
                  <a:srgbClr val="FF0000"/>
                </a:solidFill>
              </a:rPr>
              <a:t>activity by the teachers</a:t>
            </a:r>
          </a:p>
          <a:p>
            <a:r>
              <a:rPr lang="en-GB" sz="4000" dirty="0">
                <a:solidFill>
                  <a:srgbClr val="FF0000"/>
                </a:solidFill>
              </a:rPr>
              <a:t>Groups present their products or make </a:t>
            </a:r>
            <a:br>
              <a:rPr lang="en-GB" sz="4000" dirty="0">
                <a:solidFill>
                  <a:srgbClr val="FF0000"/>
                </a:solidFill>
              </a:rPr>
            </a:br>
            <a:r>
              <a:rPr lang="en-GB" sz="4000" dirty="0">
                <a:solidFill>
                  <a:srgbClr val="FF0000"/>
                </a:solidFill>
              </a:rPr>
              <a:t>presentations of their work as a group</a:t>
            </a:r>
          </a:p>
          <a:p>
            <a:endParaRPr lang="en-GB" dirty="0"/>
          </a:p>
        </p:txBody>
      </p:sp>
    </p:spTree>
    <p:extLst>
      <p:ext uri="{BB962C8B-B14F-4D97-AF65-F5344CB8AC3E}">
        <p14:creationId xmlns:p14="http://schemas.microsoft.com/office/powerpoint/2010/main" val="3514829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GB" b="1" dirty="0" smtClean="0"/>
              <a:t>Advantages &amp; Disadvantages</a:t>
            </a:r>
            <a:endParaRPr lang="en-GB" dirty="0"/>
          </a:p>
        </p:txBody>
      </p:sp>
      <p:sp>
        <p:nvSpPr>
          <p:cNvPr id="3" name="Content Placeholder 2"/>
          <p:cNvSpPr>
            <a:spLocks noGrp="1"/>
          </p:cNvSpPr>
          <p:nvPr>
            <p:ph idx="1"/>
          </p:nvPr>
        </p:nvSpPr>
        <p:spPr>
          <a:xfrm>
            <a:off x="179512" y="1268760"/>
            <a:ext cx="8784976" cy="4857403"/>
          </a:xfrm>
        </p:spPr>
        <p:txBody>
          <a:bodyPr>
            <a:noAutofit/>
          </a:bodyPr>
          <a:lstStyle/>
          <a:p>
            <a:r>
              <a:rPr lang="en-GB" sz="3600" b="1" dirty="0"/>
              <a:t>Advantages</a:t>
            </a:r>
          </a:p>
          <a:p>
            <a:r>
              <a:rPr lang="en-GB" sz="3600" dirty="0"/>
              <a:t>Teachers are actively involved and learning is </a:t>
            </a:r>
            <a:r>
              <a:rPr lang="en-GB" sz="3600" dirty="0" smtClean="0"/>
              <a:t>experiential</a:t>
            </a:r>
            <a:endParaRPr lang="en-GB" sz="3600" dirty="0"/>
          </a:p>
          <a:p>
            <a:r>
              <a:rPr lang="en-GB" sz="3600" dirty="0"/>
              <a:t>Products of the workshop can be used as teaching </a:t>
            </a:r>
            <a:r>
              <a:rPr lang="en-GB" sz="3600" dirty="0" smtClean="0"/>
              <a:t>resource </a:t>
            </a:r>
            <a:r>
              <a:rPr lang="en-GB" sz="3600" dirty="0"/>
              <a:t>in the school</a:t>
            </a:r>
          </a:p>
          <a:p>
            <a:r>
              <a:rPr lang="en-GB" sz="3600" b="1" dirty="0"/>
              <a:t>Disadvantage</a:t>
            </a:r>
          </a:p>
          <a:p>
            <a:r>
              <a:rPr lang="en-GB" sz="3600" dirty="0"/>
              <a:t>Time consuming for detailed planning</a:t>
            </a:r>
          </a:p>
          <a:p>
            <a:r>
              <a:rPr lang="en-GB" sz="3600" dirty="0"/>
              <a:t>Where items are used they may be </a:t>
            </a:r>
            <a:r>
              <a:rPr lang="en-GB" sz="3600" dirty="0" smtClean="0"/>
              <a:t>expensive</a:t>
            </a:r>
            <a:endParaRPr lang="en-GB" sz="3600" dirty="0"/>
          </a:p>
        </p:txBody>
      </p:sp>
    </p:spTree>
    <p:extLst>
      <p:ext uri="{BB962C8B-B14F-4D97-AF65-F5344CB8AC3E}">
        <p14:creationId xmlns:p14="http://schemas.microsoft.com/office/powerpoint/2010/main" val="2023001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936104"/>
          </a:xfrm>
        </p:spPr>
        <p:txBody>
          <a:bodyPr/>
          <a:lstStyle/>
          <a:p>
            <a:r>
              <a:rPr lang="en-GB" dirty="0"/>
              <a:t>PEER COACHING</a:t>
            </a:r>
          </a:p>
        </p:txBody>
      </p:sp>
      <p:sp>
        <p:nvSpPr>
          <p:cNvPr id="3" name="Content Placeholder 2"/>
          <p:cNvSpPr>
            <a:spLocks noGrp="1"/>
          </p:cNvSpPr>
          <p:nvPr>
            <p:ph idx="1"/>
          </p:nvPr>
        </p:nvSpPr>
        <p:spPr>
          <a:xfrm>
            <a:off x="179512" y="908720"/>
            <a:ext cx="8784976" cy="5760640"/>
          </a:xfrm>
        </p:spPr>
        <p:txBody>
          <a:bodyPr>
            <a:normAutofit/>
          </a:bodyPr>
          <a:lstStyle/>
          <a:p>
            <a:r>
              <a:rPr lang="en-GB" sz="4000" dirty="0"/>
              <a:t>Involves teachers working in small groups (4-5) </a:t>
            </a:r>
            <a:r>
              <a:rPr lang="en-GB" sz="4000" dirty="0" smtClean="0"/>
              <a:t> on </a:t>
            </a:r>
            <a:r>
              <a:rPr lang="en-GB" sz="4000" dirty="0"/>
              <a:t>a practical activity leading to a product e.g. </a:t>
            </a:r>
            <a:r>
              <a:rPr lang="en-GB" sz="4000" dirty="0" smtClean="0"/>
              <a:t>a </a:t>
            </a:r>
            <a:r>
              <a:rPr lang="en-GB" sz="4000" dirty="0"/>
              <a:t>teaching resource or teaching strategy</a:t>
            </a:r>
          </a:p>
          <a:p>
            <a:r>
              <a:rPr lang="en-GB" sz="4000" dirty="0"/>
              <a:t>Brief presentation is done followed by hands </a:t>
            </a:r>
            <a:r>
              <a:rPr lang="en-GB" sz="4000" dirty="0" smtClean="0"/>
              <a:t>on </a:t>
            </a:r>
            <a:r>
              <a:rPr lang="en-GB" sz="4000" dirty="0"/>
              <a:t>activity by the teachers</a:t>
            </a:r>
          </a:p>
          <a:p>
            <a:r>
              <a:rPr lang="en-GB" sz="4000" dirty="0"/>
              <a:t>Groups present their products or make </a:t>
            </a:r>
            <a:br>
              <a:rPr lang="en-GB" sz="4000" dirty="0"/>
            </a:br>
            <a:r>
              <a:rPr lang="en-GB" sz="4000" dirty="0"/>
              <a:t>presentations of their work as a group</a:t>
            </a:r>
          </a:p>
          <a:p>
            <a:endParaRPr lang="en-GB" dirty="0"/>
          </a:p>
        </p:txBody>
      </p:sp>
    </p:spTree>
    <p:extLst>
      <p:ext uri="{BB962C8B-B14F-4D97-AF65-F5344CB8AC3E}">
        <p14:creationId xmlns:p14="http://schemas.microsoft.com/office/powerpoint/2010/main" val="708486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b="1" dirty="0" smtClean="0"/>
              <a:t>Advantages &amp; Disadvantages</a:t>
            </a:r>
            <a:endParaRPr lang="en-GB" dirty="0"/>
          </a:p>
        </p:txBody>
      </p:sp>
      <p:sp>
        <p:nvSpPr>
          <p:cNvPr id="3" name="Content Placeholder 2"/>
          <p:cNvSpPr>
            <a:spLocks noGrp="1"/>
          </p:cNvSpPr>
          <p:nvPr>
            <p:ph idx="1"/>
          </p:nvPr>
        </p:nvSpPr>
        <p:spPr>
          <a:xfrm>
            <a:off x="179512" y="836712"/>
            <a:ext cx="8856984" cy="5832648"/>
          </a:xfrm>
        </p:spPr>
        <p:txBody>
          <a:bodyPr>
            <a:normAutofit lnSpcReduction="10000"/>
          </a:bodyPr>
          <a:lstStyle/>
          <a:p>
            <a:r>
              <a:rPr lang="en-GB" sz="3600" b="1" dirty="0"/>
              <a:t>Advantage</a:t>
            </a:r>
          </a:p>
          <a:p>
            <a:r>
              <a:rPr lang="en-GB" sz="3600" dirty="0"/>
              <a:t>Teachers are actively involved and learning is </a:t>
            </a:r>
            <a:br>
              <a:rPr lang="en-GB" sz="3600" dirty="0"/>
            </a:br>
            <a:r>
              <a:rPr lang="en-GB" sz="3600" dirty="0"/>
              <a:t>experiential</a:t>
            </a:r>
          </a:p>
          <a:p>
            <a:r>
              <a:rPr lang="en-GB" sz="3600" dirty="0"/>
              <a:t>Products of the workshop can be used as teaching </a:t>
            </a:r>
            <a:r>
              <a:rPr lang="en-GB" sz="3600" dirty="0" smtClean="0"/>
              <a:t>resource </a:t>
            </a:r>
            <a:r>
              <a:rPr lang="en-GB" sz="3600" dirty="0"/>
              <a:t>in the school</a:t>
            </a:r>
          </a:p>
          <a:p>
            <a:r>
              <a:rPr lang="en-GB" sz="3600" b="1" dirty="0"/>
              <a:t>Disadvantage</a:t>
            </a:r>
          </a:p>
          <a:p>
            <a:r>
              <a:rPr lang="en-GB" sz="3600" dirty="0"/>
              <a:t>Time consuming for detailed planning</a:t>
            </a:r>
          </a:p>
          <a:p>
            <a:r>
              <a:rPr lang="en-GB" sz="3600" dirty="0"/>
              <a:t>Where items are used they may be expensive</a:t>
            </a:r>
          </a:p>
          <a:p>
            <a:endParaRPr lang="en-GB" dirty="0"/>
          </a:p>
        </p:txBody>
      </p:sp>
    </p:spTree>
    <p:extLst>
      <p:ext uri="{BB962C8B-B14F-4D97-AF65-F5344CB8AC3E}">
        <p14:creationId xmlns:p14="http://schemas.microsoft.com/office/powerpoint/2010/main" val="3976829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50106"/>
          </a:xfrm>
        </p:spPr>
        <p:txBody>
          <a:bodyPr/>
          <a:lstStyle/>
          <a:p>
            <a:r>
              <a:rPr lang="en-GB" b="1" dirty="0"/>
              <a:t>TRIADS</a:t>
            </a:r>
          </a:p>
        </p:txBody>
      </p:sp>
      <p:sp>
        <p:nvSpPr>
          <p:cNvPr id="3" name="Content Placeholder 2"/>
          <p:cNvSpPr>
            <a:spLocks noGrp="1"/>
          </p:cNvSpPr>
          <p:nvPr>
            <p:ph idx="1"/>
          </p:nvPr>
        </p:nvSpPr>
        <p:spPr>
          <a:xfrm>
            <a:off x="107504" y="836712"/>
            <a:ext cx="8856984" cy="6021288"/>
          </a:xfrm>
        </p:spPr>
        <p:txBody>
          <a:bodyPr>
            <a:noAutofit/>
          </a:bodyPr>
          <a:lstStyle/>
          <a:p>
            <a:r>
              <a:rPr lang="en-GB" sz="4400" dirty="0"/>
              <a:t>Involves teachers working in groups of three.</a:t>
            </a:r>
          </a:p>
          <a:p>
            <a:r>
              <a:rPr lang="en-GB" sz="4400" dirty="0"/>
              <a:t>They are involved in sharing issues in their </a:t>
            </a:r>
            <a:r>
              <a:rPr lang="en-GB" sz="4400" dirty="0" smtClean="0"/>
              <a:t>learning </a:t>
            </a:r>
            <a:r>
              <a:rPr lang="en-GB" sz="4400" dirty="0"/>
              <a:t>they visit each other classes and learn </a:t>
            </a:r>
            <a:r>
              <a:rPr lang="en-GB" sz="4400" dirty="0" smtClean="0"/>
              <a:t>from </a:t>
            </a:r>
            <a:r>
              <a:rPr lang="en-GB" sz="4400" dirty="0"/>
              <a:t>each other.</a:t>
            </a:r>
          </a:p>
          <a:p>
            <a:r>
              <a:rPr lang="en-GB" sz="4400" dirty="0"/>
              <a:t>They share good practice and track each others </a:t>
            </a:r>
            <a:r>
              <a:rPr lang="en-GB" sz="4400" dirty="0" smtClean="0"/>
              <a:t>practice.</a:t>
            </a:r>
            <a:endParaRPr lang="en-GB" sz="4400" dirty="0"/>
          </a:p>
        </p:txBody>
      </p:sp>
    </p:spTree>
    <p:extLst>
      <p:ext uri="{BB962C8B-B14F-4D97-AF65-F5344CB8AC3E}">
        <p14:creationId xmlns:p14="http://schemas.microsoft.com/office/powerpoint/2010/main" val="275454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Schools are led and managed exceptionally well. It is the principals and headmasters who lay the foundation for equality and trust in schools. It is those people who make sure that teachers and students can perform at their best and achieve outstanding results. </a:t>
            </a:r>
          </a:p>
          <a:p>
            <a:endParaRPr lang="en-GB" dirty="0"/>
          </a:p>
        </p:txBody>
      </p:sp>
    </p:spTree>
    <p:extLst>
      <p:ext uri="{BB962C8B-B14F-4D97-AF65-F5344CB8AC3E}">
        <p14:creationId xmlns:p14="http://schemas.microsoft.com/office/powerpoint/2010/main" val="3418514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smtClean="0"/>
              <a:t>Advantages &amp; Disadvantages</a:t>
            </a:r>
            <a:endParaRPr lang="en-GB" dirty="0"/>
          </a:p>
        </p:txBody>
      </p:sp>
      <p:sp>
        <p:nvSpPr>
          <p:cNvPr id="3" name="Content Placeholder 2"/>
          <p:cNvSpPr>
            <a:spLocks noGrp="1"/>
          </p:cNvSpPr>
          <p:nvPr>
            <p:ph idx="1"/>
          </p:nvPr>
        </p:nvSpPr>
        <p:spPr>
          <a:xfrm>
            <a:off x="107504" y="908720"/>
            <a:ext cx="8964488" cy="5832648"/>
          </a:xfrm>
        </p:spPr>
        <p:txBody>
          <a:bodyPr>
            <a:normAutofit lnSpcReduction="10000"/>
          </a:bodyPr>
          <a:lstStyle/>
          <a:p>
            <a:r>
              <a:rPr lang="en-GB" sz="3600" b="1" dirty="0"/>
              <a:t>Advantage</a:t>
            </a:r>
          </a:p>
          <a:p>
            <a:r>
              <a:rPr lang="en-GB" sz="3600" dirty="0"/>
              <a:t>Teachers are actively involved and learning is </a:t>
            </a:r>
            <a:br>
              <a:rPr lang="en-GB" sz="3600" dirty="0"/>
            </a:br>
            <a:r>
              <a:rPr lang="en-GB" sz="3600" dirty="0"/>
              <a:t>experiential and cordial</a:t>
            </a:r>
          </a:p>
          <a:p>
            <a:r>
              <a:rPr lang="en-GB" sz="3600" dirty="0"/>
              <a:t>There is elements of safe environments to take </a:t>
            </a:r>
            <a:br>
              <a:rPr lang="en-GB" sz="3600" dirty="0"/>
            </a:br>
            <a:r>
              <a:rPr lang="en-GB" sz="3600" dirty="0"/>
              <a:t>risks</a:t>
            </a:r>
          </a:p>
          <a:p>
            <a:r>
              <a:rPr lang="en-GB" sz="3600" b="1" dirty="0"/>
              <a:t>Disadvantage</a:t>
            </a:r>
          </a:p>
          <a:p>
            <a:r>
              <a:rPr lang="en-GB" sz="3600" dirty="0"/>
              <a:t>Common time might not be available.</a:t>
            </a:r>
          </a:p>
          <a:p>
            <a:r>
              <a:rPr lang="en-GB" sz="3600" dirty="0"/>
              <a:t>Bonding in the triads.</a:t>
            </a:r>
          </a:p>
          <a:p>
            <a:r>
              <a:rPr lang="en-GB" sz="3600" dirty="0"/>
              <a:t>Divergent focus</a:t>
            </a:r>
          </a:p>
          <a:p>
            <a:endParaRPr lang="en-GB" dirty="0"/>
          </a:p>
        </p:txBody>
      </p:sp>
    </p:spTree>
    <p:extLst>
      <p:ext uri="{BB962C8B-B14F-4D97-AF65-F5344CB8AC3E}">
        <p14:creationId xmlns:p14="http://schemas.microsoft.com/office/powerpoint/2010/main" val="2288216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GB" dirty="0"/>
              <a:t>LESSON STUDY</a:t>
            </a:r>
          </a:p>
        </p:txBody>
      </p:sp>
      <p:sp>
        <p:nvSpPr>
          <p:cNvPr id="3" name="Content Placeholder 2"/>
          <p:cNvSpPr>
            <a:spLocks noGrp="1"/>
          </p:cNvSpPr>
          <p:nvPr>
            <p:ph idx="1"/>
          </p:nvPr>
        </p:nvSpPr>
        <p:spPr>
          <a:xfrm>
            <a:off x="179512" y="908720"/>
            <a:ext cx="8784976" cy="5616624"/>
          </a:xfrm>
        </p:spPr>
        <p:txBody>
          <a:bodyPr>
            <a:normAutofit/>
          </a:bodyPr>
          <a:lstStyle/>
          <a:p>
            <a:r>
              <a:rPr lang="en-GB" sz="4000" dirty="0"/>
              <a:t>A teacher looks through their lesson and they </a:t>
            </a:r>
            <a:br>
              <a:rPr lang="en-GB" sz="4000" dirty="0"/>
            </a:br>
            <a:r>
              <a:rPr lang="en-GB" sz="4000" dirty="0"/>
              <a:t>evaluate its effectiveness.</a:t>
            </a:r>
          </a:p>
          <a:p>
            <a:r>
              <a:rPr lang="en-GB" sz="4000" dirty="0"/>
              <a:t>They review the lesson and try to improve the </a:t>
            </a:r>
            <a:br>
              <a:rPr lang="en-GB" sz="4000" dirty="0"/>
            </a:br>
            <a:r>
              <a:rPr lang="en-GB" sz="4000" dirty="0"/>
              <a:t>lesson presentation.</a:t>
            </a:r>
          </a:p>
          <a:p>
            <a:r>
              <a:rPr lang="en-GB" sz="4000" dirty="0"/>
              <a:t>They track the improvement of the lesson</a:t>
            </a:r>
            <a:r>
              <a:rPr lang="en-GB" sz="4000" dirty="0" smtClean="0"/>
              <a:t>.</a:t>
            </a:r>
            <a:endParaRPr lang="en-GB" sz="4000" dirty="0"/>
          </a:p>
        </p:txBody>
      </p:sp>
    </p:spTree>
    <p:extLst>
      <p:ext uri="{BB962C8B-B14F-4D97-AF65-F5344CB8AC3E}">
        <p14:creationId xmlns:p14="http://schemas.microsoft.com/office/powerpoint/2010/main" val="2360673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b="1" dirty="0" smtClean="0"/>
              <a:t>Advantages &amp; Disadvantages</a:t>
            </a:r>
            <a:endParaRPr lang="en-GB" dirty="0"/>
          </a:p>
        </p:txBody>
      </p:sp>
      <p:sp>
        <p:nvSpPr>
          <p:cNvPr id="3" name="Content Placeholder 2"/>
          <p:cNvSpPr>
            <a:spLocks noGrp="1"/>
          </p:cNvSpPr>
          <p:nvPr>
            <p:ph idx="1"/>
          </p:nvPr>
        </p:nvSpPr>
        <p:spPr>
          <a:xfrm>
            <a:off x="179512" y="836712"/>
            <a:ext cx="8784976" cy="5832648"/>
          </a:xfrm>
        </p:spPr>
        <p:txBody>
          <a:bodyPr>
            <a:normAutofit lnSpcReduction="10000"/>
          </a:bodyPr>
          <a:lstStyle/>
          <a:p>
            <a:r>
              <a:rPr lang="en-GB" sz="4000" b="1" dirty="0"/>
              <a:t>Advantages</a:t>
            </a:r>
          </a:p>
          <a:p>
            <a:r>
              <a:rPr lang="en-GB" sz="4000" dirty="0"/>
              <a:t>Allows the teacher to evaluate their teaching.</a:t>
            </a:r>
          </a:p>
          <a:p>
            <a:r>
              <a:rPr lang="en-GB" sz="4000" dirty="0"/>
              <a:t>Allow the teacher to improve their lesson.</a:t>
            </a:r>
          </a:p>
          <a:p>
            <a:r>
              <a:rPr lang="en-GB" sz="4000" dirty="0"/>
              <a:t>Provides autonomy to the teacher</a:t>
            </a:r>
          </a:p>
          <a:p>
            <a:r>
              <a:rPr lang="en-GB" sz="4000" b="1" dirty="0"/>
              <a:t>Disadvantage</a:t>
            </a:r>
          </a:p>
          <a:p>
            <a:r>
              <a:rPr lang="en-GB" sz="4000" dirty="0"/>
              <a:t>Needs self discipline</a:t>
            </a:r>
          </a:p>
          <a:p>
            <a:r>
              <a:rPr lang="en-GB" sz="4000" dirty="0"/>
              <a:t>Time consuming</a:t>
            </a:r>
          </a:p>
          <a:p>
            <a:endParaRPr lang="en-GB" dirty="0"/>
          </a:p>
        </p:txBody>
      </p:sp>
    </p:spTree>
    <p:extLst>
      <p:ext uri="{BB962C8B-B14F-4D97-AF65-F5344CB8AC3E}">
        <p14:creationId xmlns:p14="http://schemas.microsoft.com/office/powerpoint/2010/main" val="2924137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GB" b="1" dirty="0"/>
              <a:t>What is pedagogical leadership</a:t>
            </a:r>
            <a:r>
              <a:rPr lang="en-GB" b="1" dirty="0" smtClean="0"/>
              <a:t>?</a:t>
            </a:r>
            <a:endParaRPr lang="en-GB" dirty="0"/>
          </a:p>
        </p:txBody>
      </p:sp>
      <p:sp>
        <p:nvSpPr>
          <p:cNvPr id="3" name="Content Placeholder 2"/>
          <p:cNvSpPr>
            <a:spLocks noGrp="1"/>
          </p:cNvSpPr>
          <p:nvPr>
            <p:ph idx="1"/>
          </p:nvPr>
        </p:nvSpPr>
        <p:spPr>
          <a:xfrm>
            <a:off x="179512" y="980728"/>
            <a:ext cx="8856984" cy="5760640"/>
          </a:xfrm>
        </p:spPr>
        <p:txBody>
          <a:bodyPr>
            <a:normAutofit/>
          </a:bodyPr>
          <a:lstStyle/>
          <a:p>
            <a:pPr marL="0" indent="0">
              <a:buNone/>
            </a:pPr>
            <a:r>
              <a:rPr lang="en-GB" sz="4000" dirty="0" smtClean="0"/>
              <a:t>It</a:t>
            </a:r>
            <a:r>
              <a:rPr lang="en-GB" sz="4000" dirty="0"/>
              <a:t> is the study of the teaching and learning process. Leadership is often defined as the act of leading or guiding individuals or groups. If we are to combine these two we are offered the notion of pedagogical leadership as leading or guiding the study of the teaching and learning process (Coughlin &amp; Baird </a:t>
            </a:r>
            <a:r>
              <a:rPr lang="en-GB" sz="4000" dirty="0" smtClean="0"/>
              <a:t>2013).</a:t>
            </a:r>
            <a:endParaRPr lang="en-GB" sz="4000" dirty="0"/>
          </a:p>
        </p:txBody>
      </p:sp>
    </p:spTree>
    <p:extLst>
      <p:ext uri="{BB962C8B-B14F-4D97-AF65-F5344CB8AC3E}">
        <p14:creationId xmlns:p14="http://schemas.microsoft.com/office/powerpoint/2010/main" val="333835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GB" dirty="0" smtClean="0"/>
              <a:t>Pedagogical leader</a:t>
            </a:r>
            <a:endParaRPr lang="en-GB" dirty="0"/>
          </a:p>
        </p:txBody>
      </p:sp>
      <p:sp>
        <p:nvSpPr>
          <p:cNvPr id="3" name="Content Placeholder 2"/>
          <p:cNvSpPr>
            <a:spLocks noGrp="1"/>
          </p:cNvSpPr>
          <p:nvPr>
            <p:ph idx="1"/>
          </p:nvPr>
        </p:nvSpPr>
        <p:spPr>
          <a:xfrm>
            <a:off x="323528" y="1196752"/>
            <a:ext cx="8686800" cy="5544616"/>
          </a:xfrm>
        </p:spPr>
        <p:txBody>
          <a:bodyPr>
            <a:noAutofit/>
          </a:bodyPr>
          <a:lstStyle/>
          <a:p>
            <a:r>
              <a:rPr lang="en-GB" sz="3600" dirty="0"/>
              <a:t>Pedagogical leader can be considered to be a person who by his actions, speeches or otherwise promotes pedagogical activity. Pedagogical leadership requires special readiness and ability based on the hidden attitudes of the leader. The leader’s role includes the feeling of leadership and authority, such as a teacher or pedagogue, but the forms, techniques, and methods are different.</a:t>
            </a:r>
          </a:p>
        </p:txBody>
      </p:sp>
    </p:spTree>
    <p:extLst>
      <p:ext uri="{BB962C8B-B14F-4D97-AF65-F5344CB8AC3E}">
        <p14:creationId xmlns:p14="http://schemas.microsoft.com/office/powerpoint/2010/main" val="712270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GB" dirty="0" smtClean="0">
                <a:hlinkClick r:id="rId2"/>
              </a:rPr>
              <a:t>Principal´s work</a:t>
            </a:r>
            <a:endParaRPr lang="en-GB" dirty="0"/>
          </a:p>
        </p:txBody>
      </p:sp>
      <p:sp>
        <p:nvSpPr>
          <p:cNvPr id="3" name="Content Placeholder 2"/>
          <p:cNvSpPr>
            <a:spLocks noGrp="1"/>
          </p:cNvSpPr>
          <p:nvPr>
            <p:ph idx="1"/>
          </p:nvPr>
        </p:nvSpPr>
        <p:spPr>
          <a:xfrm>
            <a:off x="251520" y="1268760"/>
            <a:ext cx="8712968" cy="5589240"/>
          </a:xfrm>
        </p:spPr>
        <p:txBody>
          <a:bodyPr>
            <a:normAutofit/>
          </a:bodyPr>
          <a:lstStyle/>
          <a:p>
            <a:r>
              <a:rPr lang="en-GB" dirty="0"/>
              <a:t> </a:t>
            </a:r>
            <a:r>
              <a:rPr lang="en-GB" dirty="0" smtClean="0"/>
              <a:t>Most vital </a:t>
            </a:r>
            <a:r>
              <a:rPr lang="en-GB" dirty="0"/>
              <a:t>part of </a:t>
            </a:r>
            <a:r>
              <a:rPr lang="en-GB" dirty="0">
                <a:hlinkClick r:id="rId2"/>
              </a:rPr>
              <a:t>principal´s work</a:t>
            </a:r>
            <a:r>
              <a:rPr lang="en-GB" dirty="0"/>
              <a:t> is to lead school </a:t>
            </a:r>
            <a:r>
              <a:rPr lang="en-GB" dirty="0" smtClean="0"/>
              <a:t>pedagogically</a:t>
            </a:r>
          </a:p>
          <a:p>
            <a:r>
              <a:rPr lang="en-GB" dirty="0"/>
              <a:t>to lead pedagogically is the acknowledgement of the most important objectives of the work</a:t>
            </a:r>
            <a:r>
              <a:rPr lang="en-GB" dirty="0" smtClean="0"/>
              <a:t>.</a:t>
            </a:r>
          </a:p>
          <a:p>
            <a:r>
              <a:rPr lang="en-GB" dirty="0"/>
              <a:t>These objectives are set in the national distribution of lesson hours, the national core curriculum, the local curricula, the law, the national and local development plans for education and research, and finally the strategic plan of the education provider. </a:t>
            </a:r>
          </a:p>
        </p:txBody>
      </p:sp>
    </p:spTree>
    <p:extLst>
      <p:ext uri="{BB962C8B-B14F-4D97-AF65-F5344CB8AC3E}">
        <p14:creationId xmlns:p14="http://schemas.microsoft.com/office/powerpoint/2010/main" val="276229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92500" lnSpcReduction="20000"/>
          </a:bodyPr>
          <a:lstStyle/>
          <a:p>
            <a:r>
              <a:rPr lang="en-GB" sz="4800" dirty="0"/>
              <a:t>In Finland it is principal’s responsibility to take care that teaching and learning are based on the core curriculum and local curriculum. </a:t>
            </a:r>
            <a:endParaRPr lang="en-GB" sz="4800" dirty="0" smtClean="0"/>
          </a:p>
          <a:p>
            <a:r>
              <a:rPr lang="en-GB" sz="4800" dirty="0"/>
              <a:t>The curriculum links the operation of the school to other local activities aiming to promote the well-being and learning of children and young people.</a:t>
            </a:r>
          </a:p>
        </p:txBody>
      </p:sp>
    </p:spTree>
    <p:extLst>
      <p:ext uri="{BB962C8B-B14F-4D97-AF65-F5344CB8AC3E}">
        <p14:creationId xmlns:p14="http://schemas.microsoft.com/office/powerpoint/2010/main" val="110656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8000" b="1" dirty="0"/>
              <a:t>Pedagogical Leadership Strategies</a:t>
            </a:r>
            <a:endParaRPr lang="en-GB" sz="8000" dirty="0"/>
          </a:p>
        </p:txBody>
      </p:sp>
    </p:spTree>
    <p:extLst>
      <p:ext uri="{BB962C8B-B14F-4D97-AF65-F5344CB8AC3E}">
        <p14:creationId xmlns:p14="http://schemas.microsoft.com/office/powerpoint/2010/main" val="216609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GB" dirty="0"/>
              <a:t>Professional learning</a:t>
            </a:r>
          </a:p>
        </p:txBody>
      </p:sp>
      <p:sp>
        <p:nvSpPr>
          <p:cNvPr id="3" name="Content Placeholder 2"/>
          <p:cNvSpPr>
            <a:spLocks noGrp="1"/>
          </p:cNvSpPr>
          <p:nvPr>
            <p:ph idx="1"/>
          </p:nvPr>
        </p:nvSpPr>
        <p:spPr>
          <a:xfrm>
            <a:off x="179512" y="1124744"/>
            <a:ext cx="8830816" cy="5001419"/>
          </a:xfrm>
        </p:spPr>
        <p:txBody>
          <a:bodyPr>
            <a:noAutofit/>
          </a:bodyPr>
          <a:lstStyle/>
          <a:p>
            <a:r>
              <a:rPr lang="en-GB" sz="3600" dirty="0"/>
              <a:t>The process of acquisition of knowledge, </a:t>
            </a:r>
            <a:br>
              <a:rPr lang="en-GB" sz="3600" dirty="0"/>
            </a:br>
            <a:r>
              <a:rPr lang="en-GB" sz="3600" dirty="0"/>
              <a:t>understanding, skills and abilities that enable </a:t>
            </a:r>
            <a:br>
              <a:rPr lang="en-GB" sz="3600" dirty="0"/>
            </a:br>
            <a:r>
              <a:rPr lang="en-GB" sz="3600" dirty="0"/>
              <a:t>teachers to improve their practice</a:t>
            </a:r>
          </a:p>
          <a:p>
            <a:r>
              <a:rPr lang="en-GB" sz="3600" dirty="0"/>
              <a:t>Teachers are in-serviced through various courses </a:t>
            </a:r>
            <a:br>
              <a:rPr lang="en-GB" sz="3600" dirty="0"/>
            </a:br>
            <a:r>
              <a:rPr lang="en-GB" sz="3600" dirty="0"/>
              <a:t>e.g. workshops / seminars / short courses to </a:t>
            </a:r>
            <a:br>
              <a:rPr lang="en-GB" sz="3600" dirty="0"/>
            </a:br>
            <a:r>
              <a:rPr lang="en-GB" sz="3600" dirty="0"/>
              <a:t>improve their knowledge and teaching </a:t>
            </a:r>
            <a:r>
              <a:rPr lang="en-GB" sz="3600" dirty="0" smtClean="0"/>
              <a:t>skills</a:t>
            </a:r>
            <a:endParaRPr lang="en-GB" sz="3600" dirty="0"/>
          </a:p>
        </p:txBody>
      </p:sp>
    </p:spTree>
    <p:extLst>
      <p:ext uri="{BB962C8B-B14F-4D97-AF65-F5344CB8AC3E}">
        <p14:creationId xmlns:p14="http://schemas.microsoft.com/office/powerpoint/2010/main" val="301970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Think-Pair-Share</a:t>
            </a:r>
          </a:p>
        </p:txBody>
      </p:sp>
      <p:sp>
        <p:nvSpPr>
          <p:cNvPr id="3" name="Content Placeholder 2"/>
          <p:cNvSpPr>
            <a:spLocks noGrp="1"/>
          </p:cNvSpPr>
          <p:nvPr>
            <p:ph idx="1"/>
          </p:nvPr>
        </p:nvSpPr>
        <p:spPr/>
        <p:txBody>
          <a:bodyPr>
            <a:normAutofit/>
          </a:bodyPr>
          <a:lstStyle/>
          <a:p>
            <a:r>
              <a:rPr lang="en-GB" sz="4400" dirty="0"/>
              <a:t>What forms of Professional learning are available </a:t>
            </a:r>
            <a:br>
              <a:rPr lang="en-GB" sz="4400" dirty="0"/>
            </a:br>
            <a:r>
              <a:rPr lang="en-GB" sz="4400" dirty="0"/>
              <a:t>in your schools?</a:t>
            </a:r>
          </a:p>
          <a:p>
            <a:r>
              <a:rPr lang="en-GB" sz="4400" dirty="0"/>
              <a:t>How beneficial are they to teachers?</a:t>
            </a:r>
          </a:p>
          <a:p>
            <a:r>
              <a:rPr lang="en-GB" sz="4400" dirty="0"/>
              <a:t>What are their shortcomings</a:t>
            </a:r>
            <a:r>
              <a:rPr lang="en-GB" sz="4400" dirty="0" smtClean="0"/>
              <a:t>?</a:t>
            </a:r>
            <a:endParaRPr lang="en-GB" sz="4400" dirty="0"/>
          </a:p>
        </p:txBody>
      </p:sp>
    </p:spTree>
    <p:extLst>
      <p:ext uri="{BB962C8B-B14F-4D97-AF65-F5344CB8AC3E}">
        <p14:creationId xmlns:p14="http://schemas.microsoft.com/office/powerpoint/2010/main" val="3938433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336</Words>
  <Application>Microsoft Office PowerPoint</Application>
  <PresentationFormat>On-screen Show (4:3)</PresentationFormat>
  <Paragraphs>95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Pedagogical leadership? </vt:lpstr>
      <vt:lpstr>PowerPoint Presentation</vt:lpstr>
      <vt:lpstr>What is pedagogical leadership?</vt:lpstr>
      <vt:lpstr>Pedagogical leader</vt:lpstr>
      <vt:lpstr>Principal´s work</vt:lpstr>
      <vt:lpstr>PowerPoint Presentation</vt:lpstr>
      <vt:lpstr>PowerPoint Presentation</vt:lpstr>
      <vt:lpstr>Professional learning</vt:lpstr>
      <vt:lpstr>Think-Pair-Share</vt:lpstr>
      <vt:lpstr>Common PL Activities</vt:lpstr>
      <vt:lpstr>Seminars</vt:lpstr>
      <vt:lpstr>Webinars</vt:lpstr>
      <vt:lpstr>Workshop</vt:lpstr>
      <vt:lpstr>Advantages &amp; Disadvantages</vt:lpstr>
      <vt:lpstr>TEAM TEACHING</vt:lpstr>
      <vt:lpstr>Advantages &amp; Disadvantages</vt:lpstr>
      <vt:lpstr>PEER COACHING</vt:lpstr>
      <vt:lpstr>Advantages &amp; Disadvantages</vt:lpstr>
      <vt:lpstr>TRIADS</vt:lpstr>
      <vt:lpstr>Advantages &amp; Disadvantages</vt:lpstr>
      <vt:lpstr>LESSON STUDY</vt:lpstr>
      <vt:lpstr>Advantages &amp; Disadvantages</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Pedagogical leadership?</dc:title>
  <dc:creator>Dr MAMALIK</dc:creator>
  <cp:lastModifiedBy>Windows User</cp:lastModifiedBy>
  <cp:revision>8</cp:revision>
  <dcterms:created xsi:type="dcterms:W3CDTF">2019-03-18T20:39:49Z</dcterms:created>
  <dcterms:modified xsi:type="dcterms:W3CDTF">2020-04-13T06:51:21Z</dcterms:modified>
</cp:coreProperties>
</file>