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37"/>
  </p:notesMasterIdLst>
  <p:handoutMasterIdLst>
    <p:handoutMasterId r:id="rId38"/>
  </p:handoutMasterIdLst>
  <p:sldIdLst>
    <p:sldId id="256" r:id="rId2"/>
    <p:sldId id="344" r:id="rId3"/>
    <p:sldId id="257" r:id="rId4"/>
    <p:sldId id="258" r:id="rId5"/>
    <p:sldId id="259" r:id="rId6"/>
    <p:sldId id="345" r:id="rId7"/>
    <p:sldId id="260" r:id="rId8"/>
    <p:sldId id="347" r:id="rId9"/>
    <p:sldId id="348" r:id="rId10"/>
    <p:sldId id="346" r:id="rId11"/>
    <p:sldId id="261" r:id="rId12"/>
    <p:sldId id="263" r:id="rId13"/>
    <p:sldId id="297" r:id="rId14"/>
    <p:sldId id="264" r:id="rId15"/>
    <p:sldId id="265" r:id="rId16"/>
    <p:sldId id="266" r:id="rId17"/>
    <p:sldId id="267" r:id="rId18"/>
    <p:sldId id="269" r:id="rId19"/>
    <p:sldId id="331" r:id="rId20"/>
    <p:sldId id="298" r:id="rId21"/>
    <p:sldId id="343" r:id="rId22"/>
    <p:sldId id="270" r:id="rId23"/>
    <p:sldId id="333" r:id="rId24"/>
    <p:sldId id="275" r:id="rId25"/>
    <p:sldId id="299" r:id="rId26"/>
    <p:sldId id="277" r:id="rId27"/>
    <p:sldId id="278" r:id="rId28"/>
    <p:sldId id="279" r:id="rId29"/>
    <p:sldId id="280" r:id="rId30"/>
    <p:sldId id="281" r:id="rId31"/>
    <p:sldId id="312" r:id="rId32"/>
    <p:sldId id="282" r:id="rId33"/>
    <p:sldId id="283" r:id="rId34"/>
    <p:sldId id="286" r:id="rId35"/>
    <p:sldId id="287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6" autoAdjust="0"/>
    <p:restoredTop sz="94654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139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handoutMaster" Target="handoutMasters/handoutMaster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notesMaster" Target="notesMasters/notesMaster1.xml" /><Relationship Id="rId40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2.xml" /><Relationship Id="rId13" Type="http://schemas.openxmlformats.org/officeDocument/2006/relationships/slide" Target="slides/slide35.xml" /><Relationship Id="rId3" Type="http://schemas.openxmlformats.org/officeDocument/2006/relationships/slide" Target="slides/slide11.xml" /><Relationship Id="rId7" Type="http://schemas.openxmlformats.org/officeDocument/2006/relationships/slide" Target="slides/slide16.xml" /><Relationship Id="rId12" Type="http://schemas.openxmlformats.org/officeDocument/2006/relationships/slide" Target="slides/slide32.xml" /><Relationship Id="rId2" Type="http://schemas.openxmlformats.org/officeDocument/2006/relationships/slide" Target="slides/slide5.xml" /><Relationship Id="rId1" Type="http://schemas.openxmlformats.org/officeDocument/2006/relationships/slide" Target="slides/slide3.xml" /><Relationship Id="rId6" Type="http://schemas.openxmlformats.org/officeDocument/2006/relationships/slide" Target="slides/slide15.xml" /><Relationship Id="rId11" Type="http://schemas.openxmlformats.org/officeDocument/2006/relationships/slide" Target="slides/slide30.xml" /><Relationship Id="rId5" Type="http://schemas.openxmlformats.org/officeDocument/2006/relationships/slide" Target="slides/slide14.xml" /><Relationship Id="rId10" Type="http://schemas.openxmlformats.org/officeDocument/2006/relationships/slide" Target="slides/slide29.xml" /><Relationship Id="rId4" Type="http://schemas.openxmlformats.org/officeDocument/2006/relationships/slide" Target="slides/slide12.xml" /><Relationship Id="rId9" Type="http://schemas.openxmlformats.org/officeDocument/2006/relationships/slide" Target="slides/slide28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EF2E502A-B2C5-410D-BEB1-75634085A4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DCD01D1D-CF2D-4239-B8E8-A90A1A7F345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9E28FD36-0526-4D3F-B3DA-3C129D464C8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7AF6DCDE-D44E-46E6-A067-8B798758501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FCE101-6314-4681-AAB0-7131F39D355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0EE352CA-0032-4C4B-8258-53F81D8997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6E2C056D-B96D-4750-9BDD-A2E7D25EA63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F713A9A6-C474-4829-90AE-62B0ED73D8A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9AD25080-30CA-4185-AD9A-669DDDD1DC9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9158" name="Rectangle 6">
            <a:extLst>
              <a:ext uri="{FF2B5EF4-FFF2-40B4-BE49-F238E27FC236}">
                <a16:creationId xmlns:a16="http://schemas.microsoft.com/office/drawing/2014/main" id="{6535649F-AE0F-4B4E-AF57-FD17629A87B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>
            <a:extLst>
              <a:ext uri="{FF2B5EF4-FFF2-40B4-BE49-F238E27FC236}">
                <a16:creationId xmlns:a16="http://schemas.microsoft.com/office/drawing/2014/main" id="{5FDCBCAF-DC30-4FFA-9BC4-A2E3E81DC6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C6B98E-EB2C-47CA-8142-B9674E0652B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 /><Relationship Id="rId1" Type="http://schemas.openxmlformats.org/officeDocument/2006/relationships/notesMaster" Target="../notesMasters/notesMaster1.xml" 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 /><Relationship Id="rId1" Type="http://schemas.openxmlformats.org/officeDocument/2006/relationships/notesMaster" Target="../notesMasters/notesMaster1.xml" 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 /><Relationship Id="rId1" Type="http://schemas.openxmlformats.org/officeDocument/2006/relationships/notesMaster" Target="../notesMasters/notesMaster1.xml" 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 /><Relationship Id="rId1" Type="http://schemas.openxmlformats.org/officeDocument/2006/relationships/notesMaster" Target="../notesMasters/notesMaster1.xml" 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 /><Relationship Id="rId1" Type="http://schemas.openxmlformats.org/officeDocument/2006/relationships/notesMaster" Target="../notesMasters/notesMaster1.xml" 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 /><Relationship Id="rId1" Type="http://schemas.openxmlformats.org/officeDocument/2006/relationships/notesMaster" Target="../notesMasters/notesMaster1.xml" 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 /><Relationship Id="rId1" Type="http://schemas.openxmlformats.org/officeDocument/2006/relationships/notesMaster" Target="../notesMasters/notesMaster1.xml" 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 /><Relationship Id="rId1" Type="http://schemas.openxmlformats.org/officeDocument/2006/relationships/notesMaster" Target="../notesMasters/notesMaster1.xml" 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7B7AC792-ACB0-47A9-BDAA-309D093EAE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056049D-9FCD-43D6-8FDD-66E66DC4E0E2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4616B631-690E-4F03-8265-B63B554FD0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504BF6C9-CFCB-4CAD-871D-7E919B6EAF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AA26521C-C183-4FEB-97C5-2902A6717A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3CC04C4-3325-4600-A966-191853C97BA2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1084AB3A-FFD8-4E12-BB23-05CFBBF4DF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028002F0-7AB4-4F29-B145-A7B97B273D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0D169DB7-23F6-4796-B905-DFE276883C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A05F185-135E-4750-B1B0-3C5B0563818C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AFD123C1-0A5B-4775-B45D-1D5AA495AA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BE65D9E5-3293-48F2-95AF-B8F15D23CD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DD39167F-9F60-448C-8147-31841C867C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1010550-1DF0-4F2D-8D51-79ED6919C9A1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1DD94AC0-4822-4137-8126-7950070B70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759C7215-C827-4317-8D65-76DDF72C10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2A9EC833-12B1-4F57-B61A-52209E243D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713237E-BBDA-4C81-8D38-EB9A5BBAFAEA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A07F74D9-86B8-4F6A-8083-02CA53CF1F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00905F5E-D858-4E4D-9FA2-1D94F819C3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803663FC-5AF5-47B6-8A0E-9BDF811A7D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8BEB4D7-9EA4-4031-9783-EEC653E419FF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79D68823-789F-452A-BA20-831D4C588D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FD9EAC77-89F1-423C-9A39-2EC1E31219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1EC75126-C9EA-42ED-9869-569C4FD4E9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CBB828A-7677-4A68-A2E0-4214DAB5BC07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DE53CCB8-442E-41A4-B0C9-D4FBD48FF1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F69C414E-6A82-431B-BB97-2EA75651B5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36250375-2899-4856-A831-79AA293CE2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1E6D657-C846-466A-ADBF-017E05ABCA9A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33DC0FE7-B796-4B4A-995A-DCCC3D13D4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68308A1D-AF89-49FD-A48C-3A86D3B61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A53B9637-0DBF-495B-836A-387A84972A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776A0B6-4BDB-4550-8B8A-7A468D68BC76}" type="slidenum">
              <a:rPr lang="en-US" altLang="en-US" sz="1200"/>
              <a:pPr/>
              <a:t>26</a:t>
            </a:fld>
            <a:endParaRPr lang="en-US" altLang="en-US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EE726D14-0F25-4A5F-9198-81B6182710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1E960FA4-1C5B-41D9-A0C9-86A841A6E5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C3A3C492-F07D-45BF-946B-8803BFA2C9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DF89846-A6B3-4192-9CFB-BC2B9006F3F9}" type="slidenum">
              <a:rPr lang="en-US" altLang="en-US" sz="1200"/>
              <a:pPr/>
              <a:t>27</a:t>
            </a:fld>
            <a:endParaRPr lang="en-US" altLang="en-US" sz="12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3AAAEDFF-E589-4E84-9A45-62729B15AF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96279BE0-A80B-4B0E-B5AB-5E7AA2305B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18486F5D-2699-48D3-B909-2F3971E901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EEEA2E8-5A14-408A-A66D-BBE3DA03F69E}" type="slidenum">
              <a:rPr lang="en-US" altLang="en-US" sz="1200"/>
              <a:pPr/>
              <a:t>28</a:t>
            </a:fld>
            <a:endParaRPr lang="en-US" altLang="en-US" sz="12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C48F63F5-8C6A-487D-860A-BC8A65E85F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486268B4-4A9E-46FA-9BF5-EFDD112866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07EC2206-4F35-4F7D-899B-8D28A05D60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6991635-788C-4B3E-823A-F031257D1597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AF9E007C-F13C-4B4B-986E-2FA086525C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F38254BA-CA76-4F52-B40B-566AD2688B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655BF69B-7B0A-4E5D-BCF4-F10C43E8C3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C7D5DD0-367C-4C94-8E3F-7EC5A6185A6F}" type="slidenum">
              <a:rPr lang="en-US" altLang="en-US" sz="1200"/>
              <a:pPr/>
              <a:t>29</a:t>
            </a:fld>
            <a:endParaRPr lang="en-US" altLang="en-US" sz="12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2FEB983D-ADA2-4DC9-9F32-11CC8F1120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30F3AA3D-24B3-4615-A162-5D12E158BB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5333D602-B9EB-490C-9A09-8EF3E9B40C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39F5A4E-EA34-4F12-8CCC-C3C3CCE8F03E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6986B132-6722-48B3-84DC-97B75CBF71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D28B3333-1014-40AB-AA2D-992C275E90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A07A83F3-FC12-4950-AB29-6E7A235728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7171647-154B-42F6-83BB-4C9FAC3D2DB9}" type="slidenum">
              <a:rPr lang="en-US" altLang="en-US" sz="1200"/>
              <a:pPr/>
              <a:t>32</a:t>
            </a:fld>
            <a:endParaRPr lang="en-US" altLang="en-US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8F61C3FD-1B83-46ED-BA10-B54387300F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A701CF93-B605-4F6E-A8AA-FEFE667406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C297AAB3-3F87-4367-AEE1-A9061392C4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F7C57A-0E0B-48FE-80B9-BF87C0FE5217}" type="slidenum">
              <a:rPr lang="en-US" altLang="en-US" sz="1200"/>
              <a:pPr/>
              <a:t>33</a:t>
            </a:fld>
            <a:endParaRPr lang="en-US" altLang="en-US" sz="120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C0BDC0DE-69E2-4910-A6BA-9D16B243C5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20C40511-B59A-4D3B-BD8B-8545F5A26F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4AD2E5DC-20E2-451E-BFCB-24AE211BFE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3490776-AF2D-4EB6-B75C-F84A62E18D96}" type="slidenum">
              <a:rPr lang="en-US" altLang="en-US" sz="1200"/>
              <a:pPr/>
              <a:t>34</a:t>
            </a:fld>
            <a:endParaRPr lang="en-US" altLang="en-US" sz="1200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B2E16250-B064-4066-9DFB-A0993109D3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F12A78D4-38DD-4DB2-BFCC-07DDBF2816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3ADC33E1-5EDA-4E3E-BF8F-E07CF99758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B056E75-7699-4E5B-87A5-F3D145188972}" type="slidenum">
              <a:rPr lang="en-US" altLang="en-US" sz="1200"/>
              <a:pPr/>
              <a:t>35</a:t>
            </a:fld>
            <a:endParaRPr lang="en-US" altLang="en-US" sz="1200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71DE80F9-56C3-4261-802D-968CC211AE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126DD32E-F027-48F0-998C-1E174FF992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B154D36E-0B7E-4BF6-A4E1-34B4EDA8C4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FCED17-E848-4CFB-BC0F-A36D5CDFF379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A8239860-0BC0-4009-86F6-645486A7E3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8BD68A9E-B24B-460C-8012-58890A6909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6DE98C86-29EE-4000-B890-122341280C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FAEB58E-D0E4-4446-8C7F-E0BC2E33F4E3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2569C798-3A2B-4B3E-B4E9-E8F1EB342E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2EA5E8C5-EC2B-48A1-85CF-912C7F1DD0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4479B15A-54F1-4E59-AD4A-F4827D0105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1E7C286-80A1-4AFE-B5AD-E7FBBB915BD1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62E2AB40-ED63-4741-9CE9-7EE08BA50C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649208C7-20B2-4638-98A4-0F956AC7F0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05E9D6BD-E7EC-41DE-987F-29EA5C4BF4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185CC27-3859-4939-BE37-83E1F082D2DF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0489B1B6-D431-47E0-BCBC-D5A995B54A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67C5A4C2-C9F0-4A28-8606-6B9BE3F7D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DBEBCBC4-EF8A-4583-8AFB-7346D991D6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161EF80-4F7A-46C8-A93B-3C718E8C99AA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2BEE33FC-CBCD-4700-A817-6C2957C46B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7BAB191E-805A-4B5F-9356-C56EB40AA7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27B19E16-1094-4E52-BBA8-18706C5A87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53A5D66-3649-4A45-983A-CFC0BE1F1684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460CC815-7ACF-4D38-A0D2-B6A17B5975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609E8CDF-B228-4399-BEC7-F047E41C14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3B62E8B9-CEC5-437A-9A2E-94383C97C1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C16F37B-4C20-4CA1-8B4A-0BE457FA58E7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28B503D3-A99C-4490-8238-BAFE1BE87A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F035456B-42A8-47CB-B736-55E501C9F1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>
            <a:extLst>
              <a:ext uri="{FF2B5EF4-FFF2-40B4-BE49-F238E27FC236}">
                <a16:creationId xmlns:a16="http://schemas.microsoft.com/office/drawing/2014/main" id="{69369438-DA49-46B1-8C8A-92E36C0E767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993C17-EC6C-421B-98C8-B7348BE04B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E978E-CCD5-4E3F-A95B-67F85B902F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49600" y="6229350"/>
            <a:ext cx="2844800" cy="5143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rgbClr val="5E574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0CB5CD-C446-48A0-8357-FA7F47B0F2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604000" y="6229350"/>
            <a:ext cx="1828800" cy="5143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</a:defRPr>
            </a:lvl1pPr>
          </a:lstStyle>
          <a:p>
            <a:fld id="{BD9270CD-F747-49C5-9A57-0782CDC263A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331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4316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6553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6553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9596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52400"/>
            <a:ext cx="82042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13200" cy="563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066800"/>
            <a:ext cx="4013200" cy="563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7722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77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6071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132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066800"/>
            <a:ext cx="40132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4246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9794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5812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042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4962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62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4AEFBD0-A505-4488-85AA-F630EF7CD2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57B2830-A6F7-42A1-9FF4-01BD70E482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1788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9572" name="Line 4">
            <a:extLst>
              <a:ext uri="{FF2B5EF4-FFF2-40B4-BE49-F238E27FC236}">
                <a16:creationId xmlns:a16="http://schemas.microsoft.com/office/drawing/2014/main" id="{0BB460D7-360F-4FBD-A4E9-3482BDA547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990600"/>
            <a:ext cx="8153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+"/>
        <a:defRPr kumimoji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o"/>
        <a:defRPr kumimoji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o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o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o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o"/>
        <a:defRPr kumimoj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3.png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 /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3.png" 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 /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 /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 /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12.xml" 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 /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1.xml" 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 /><Relationship Id="rId2" Type="http://schemas.openxmlformats.org/officeDocument/2006/relationships/notesSlide" Target="../notesSlides/notesSlide16.xml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 /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 /><Relationship Id="rId2" Type="http://schemas.openxmlformats.org/officeDocument/2006/relationships/notesSlide" Target="../notesSlides/notesSlide17.xml" /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 /><Relationship Id="rId2" Type="http://schemas.openxmlformats.org/officeDocument/2006/relationships/notesSlide" Target="../notesSlides/notesSlide18.xml" /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 /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 /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 /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 /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 /><Relationship Id="rId2" Type="http://schemas.openxmlformats.org/officeDocument/2006/relationships/notesSlide" Target="../notesSlides/notesSlide23.xml" /><Relationship Id="rId1" Type="http://schemas.openxmlformats.org/officeDocument/2006/relationships/slideLayout" Target="../slideLayouts/slideLayout6.xml" 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 /><Relationship Id="rId2" Type="http://schemas.openxmlformats.org/officeDocument/2006/relationships/notesSlide" Target="../notesSlides/notesSlide24.xml" /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4.png" /><Relationship Id="rId5" Type="http://schemas.openxmlformats.org/officeDocument/2006/relationships/image" Target="../media/image3.png" /><Relationship Id="rId4" Type="http://schemas.openxmlformats.org/officeDocument/2006/relationships/image" Target="../media/image2.png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3.pn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2A6ABED-DED9-49A3-B52A-74CE51A689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Chapter 8</a:t>
            </a:r>
            <a:br>
              <a:rPr lang="en-US" altLang="en-US"/>
            </a:br>
            <a:r>
              <a:rPr lang="en-US" altLang="en-US"/>
              <a:t>Operating System Support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73818E9-7E2B-4587-9548-AE9B8C6B3B4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028950"/>
            <a:ext cx="6477000" cy="3524250"/>
          </a:xfrm>
        </p:spPr>
        <p:txBody>
          <a:bodyPr/>
          <a:lstStyle/>
          <a:p>
            <a:r>
              <a:rPr lang="en-US" altLang="en-US" sz="2000"/>
              <a:t>Resource management</a:t>
            </a:r>
          </a:p>
          <a:p>
            <a:r>
              <a:rPr lang="en-US" altLang="en-US" sz="2000"/>
              <a:t>    Providing support</a:t>
            </a:r>
          </a:p>
          <a:p>
            <a:r>
              <a:rPr lang="en-US" altLang="en-US" sz="2000"/>
              <a:t>Scheduling</a:t>
            </a:r>
          </a:p>
          <a:p>
            <a:r>
              <a:rPr lang="en-US" altLang="en-US" sz="2000"/>
              <a:t>    Maximizing use of resources</a:t>
            </a:r>
          </a:p>
          <a:p>
            <a:r>
              <a:rPr lang="en-US" altLang="en-US" sz="2000"/>
              <a:t>Memory management</a:t>
            </a:r>
          </a:p>
          <a:p>
            <a:r>
              <a:rPr lang="en-US" altLang="en-US" sz="2000"/>
              <a:t>    Partitioning</a:t>
            </a:r>
          </a:p>
          <a:p>
            <a:r>
              <a:rPr lang="en-US" altLang="en-US" sz="2000"/>
              <a:t>    Paging</a:t>
            </a:r>
          </a:p>
          <a:p>
            <a:r>
              <a:rPr lang="en-US" altLang="en-US" sz="2000"/>
              <a:t>    Virtual memory</a:t>
            </a:r>
          </a:p>
          <a:p>
            <a:r>
              <a:rPr lang="en-US" altLang="en-US" sz="2000"/>
              <a:t>    Segmentation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3AAC84B1-A1A7-4AD5-B17D-7BEF28010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45DF9D10-85CA-4F30-8BE1-71DE5DD77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2292" name="Image">
            <a:extLst>
              <a:ext uri="{FF2B5EF4-FFF2-40B4-BE49-F238E27FC236}">
                <a16:creationId xmlns:a16="http://schemas.microsoft.com/office/drawing/2014/main" id="{9609A9AA-C9FC-484E-8ABC-7C40A3DEB9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Image">
            <a:extLst>
              <a:ext uri="{FF2B5EF4-FFF2-40B4-BE49-F238E27FC236}">
                <a16:creationId xmlns:a16="http://schemas.microsoft.com/office/drawing/2014/main" id="{2A68438C-091D-4447-98A9-53AAAD8DBF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25" y="0"/>
            <a:ext cx="1428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Image">
            <a:extLst>
              <a:ext uri="{FF2B5EF4-FFF2-40B4-BE49-F238E27FC236}">
                <a16:creationId xmlns:a16="http://schemas.microsoft.com/office/drawing/2014/main" id="{21341679-6D7C-49B0-9FFC-62C004C07B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25" y="1371600"/>
            <a:ext cx="1428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1">
            <a:extLst>
              <a:ext uri="{FF2B5EF4-FFF2-40B4-BE49-F238E27FC236}">
                <a16:creationId xmlns:a16="http://schemas.microsoft.com/office/drawing/2014/main" id="{678FD462-2D0B-49CE-9068-0AE56D60537A}"/>
              </a:ext>
            </a:extLst>
          </p:cNvPr>
          <p:cNvSpPr txBox="1"/>
          <p:nvPr/>
        </p:nvSpPr>
        <p:spPr>
          <a:xfrm>
            <a:off x="750888" y="923925"/>
            <a:ext cx="4579937" cy="2047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sz="3170" b="1" spc="10" dirty="0">
                <a:solidFill>
                  <a:srgbClr val="C00000"/>
                </a:solidFill>
                <a:latin typeface="Arial Black"/>
                <a:cs typeface="Arial Black"/>
              </a:rPr>
              <a:t>THE ROLE OF AN OS</a:t>
            </a:r>
            <a:endParaRPr sz="3100">
              <a:latin typeface="Arial Black"/>
              <a:cs typeface="Arial Black"/>
            </a:endParaRPr>
          </a:p>
        </p:txBody>
      </p:sp>
      <p:sp>
        <p:nvSpPr>
          <p:cNvPr id="8" name="text 1">
            <a:extLst>
              <a:ext uri="{FF2B5EF4-FFF2-40B4-BE49-F238E27FC236}">
                <a16:creationId xmlns:a16="http://schemas.microsoft.com/office/drawing/2014/main" id="{08165C2A-E23E-4037-97BC-295BA720207C}"/>
              </a:ext>
            </a:extLst>
          </p:cNvPr>
          <p:cNvSpPr txBox="1"/>
          <p:nvPr/>
        </p:nvSpPr>
        <p:spPr>
          <a:xfrm>
            <a:off x="549275" y="1746250"/>
            <a:ext cx="6743700" cy="33337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sz="2800" spc="10" dirty="0">
                <a:latin typeface="Wingdings"/>
                <a:cs typeface="Wingdings"/>
              </a:rPr>
              <a:t></a:t>
            </a:r>
            <a:r>
              <a:rPr sz="2800" spc="10" dirty="0">
                <a:latin typeface="Arial"/>
                <a:cs typeface="Arial"/>
              </a:rPr>
              <a:t>A computer is a set of resources for the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text 1">
            <a:extLst>
              <a:ext uri="{FF2B5EF4-FFF2-40B4-BE49-F238E27FC236}">
                <a16:creationId xmlns:a16="http://schemas.microsoft.com/office/drawing/2014/main" id="{61607AAC-700C-44A6-971B-AE702E5CE5B7}"/>
              </a:ext>
            </a:extLst>
          </p:cNvPr>
          <p:cNvSpPr txBox="1"/>
          <p:nvPr/>
        </p:nvSpPr>
        <p:spPr>
          <a:xfrm>
            <a:off x="1006475" y="2173288"/>
            <a:ext cx="6945313" cy="33337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sz="2800" spc="10" dirty="0">
                <a:latin typeface="Arial"/>
                <a:cs typeface="Arial"/>
              </a:rPr>
              <a:t>movement, storage, and processing of data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text 1">
            <a:extLst>
              <a:ext uri="{FF2B5EF4-FFF2-40B4-BE49-F238E27FC236}">
                <a16:creationId xmlns:a16="http://schemas.microsoft.com/office/drawing/2014/main" id="{87D16638-FC1D-47D2-B8D5-484D3610862A}"/>
              </a:ext>
            </a:extLst>
          </p:cNvPr>
          <p:cNvSpPr txBox="1"/>
          <p:nvPr/>
        </p:nvSpPr>
        <p:spPr>
          <a:xfrm>
            <a:off x="1006475" y="2600325"/>
            <a:ext cx="6056313" cy="33337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sz="2800" spc="10" dirty="0">
                <a:latin typeface="Arial"/>
                <a:cs typeface="Arial"/>
              </a:rPr>
              <a:t>and for the control of these functions. 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text 1">
            <a:extLst>
              <a:ext uri="{FF2B5EF4-FFF2-40B4-BE49-F238E27FC236}">
                <a16:creationId xmlns:a16="http://schemas.microsoft.com/office/drawing/2014/main" id="{4EEC4792-D043-405C-A583-C3D23FC0F6F0}"/>
              </a:ext>
            </a:extLst>
          </p:cNvPr>
          <p:cNvSpPr txBox="1"/>
          <p:nvPr/>
        </p:nvSpPr>
        <p:spPr>
          <a:xfrm>
            <a:off x="549275" y="3189288"/>
            <a:ext cx="7204075" cy="33337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sz="2800" spc="10" dirty="0">
                <a:latin typeface="Wingdings"/>
                <a:cs typeface="Wingdings"/>
              </a:rPr>
              <a:t></a:t>
            </a:r>
            <a:r>
              <a:rPr sz="2800" spc="10" dirty="0">
                <a:latin typeface="Arial"/>
                <a:cs typeface="Arial"/>
              </a:rPr>
              <a:t>The OS is responsible for managing these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text 1">
            <a:extLst>
              <a:ext uri="{FF2B5EF4-FFF2-40B4-BE49-F238E27FC236}">
                <a16:creationId xmlns:a16="http://schemas.microsoft.com/office/drawing/2014/main" id="{1456A1A7-8EEC-43EE-90B2-98F601BB6522}"/>
              </a:ext>
            </a:extLst>
          </p:cNvPr>
          <p:cNvSpPr txBox="1"/>
          <p:nvPr/>
        </p:nvSpPr>
        <p:spPr>
          <a:xfrm>
            <a:off x="1006475" y="3616325"/>
            <a:ext cx="1663700" cy="33337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sz="2800" spc="10" dirty="0">
                <a:latin typeface="Arial"/>
                <a:cs typeface="Arial"/>
              </a:rPr>
              <a:t>resources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CA0906B-1DFE-42CE-8F2C-1DE1FABD3D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Types of Operating System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4D4A86E-FA52-44A8-A563-A835ABFB82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78800" cy="5410200"/>
          </a:xfrm>
        </p:spPr>
        <p:txBody>
          <a:bodyPr/>
          <a:lstStyle/>
          <a:p>
            <a:r>
              <a:rPr lang="en-US" altLang="en-US"/>
              <a:t>Interactive</a:t>
            </a:r>
          </a:p>
          <a:p>
            <a:endParaRPr lang="en-US" altLang="en-US"/>
          </a:p>
          <a:p>
            <a:r>
              <a:rPr lang="en-US" altLang="en-US"/>
              <a:t>Batch</a:t>
            </a:r>
          </a:p>
          <a:p>
            <a:endParaRPr lang="en-US" altLang="en-US"/>
          </a:p>
          <a:p>
            <a:r>
              <a:rPr lang="en-US" altLang="en-US"/>
              <a:t>Single program (Uni-programming)</a:t>
            </a:r>
          </a:p>
          <a:p>
            <a:endParaRPr lang="en-US" altLang="en-US"/>
          </a:p>
          <a:p>
            <a:r>
              <a:rPr lang="en-US" altLang="en-US"/>
              <a:t>Multi-programming (Multi-tasking)</a:t>
            </a:r>
          </a:p>
          <a:p>
            <a:pPr>
              <a:buFontTx/>
              <a:buNone/>
            </a:pPr>
            <a:endParaRPr lang="en-US" altLang="en-US"/>
          </a:p>
          <a:p>
            <a:r>
              <a:rPr lang="en-US" altLang="en-US"/>
              <a:t>Real-Time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5428F799-BC35-46E5-85DD-C09F157362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Simple Batch Systems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18AE681-D3FF-4372-AE1F-EFC40B3BC2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Resident Monitor program</a:t>
            </a:r>
          </a:p>
          <a:p>
            <a:r>
              <a:rPr lang="en-US" altLang="en-US"/>
              <a:t>Users submit jobs to operator</a:t>
            </a:r>
          </a:p>
          <a:p>
            <a:r>
              <a:rPr lang="en-US" altLang="en-US"/>
              <a:t>Operator batches jobs</a:t>
            </a:r>
          </a:p>
          <a:p>
            <a:r>
              <a:rPr lang="en-US" altLang="en-US"/>
              <a:t>Monitor controls sequence of events to process batch</a:t>
            </a:r>
          </a:p>
          <a:p>
            <a:r>
              <a:rPr lang="en-US" altLang="en-US"/>
              <a:t>When one job is finished, control returns to Monitor which reads next job</a:t>
            </a:r>
          </a:p>
          <a:p>
            <a:r>
              <a:rPr lang="en-US" altLang="en-US"/>
              <a:t>Monitor handles scheduling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E1D30B4-78C4-46ED-8BE1-098349B710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Memory Layout for Resident Monitor</a:t>
            </a:r>
          </a:p>
        </p:txBody>
      </p:sp>
      <p:pic>
        <p:nvPicPr>
          <p:cNvPr id="15363" name="Picture 4">
            <a:extLst>
              <a:ext uri="{FF2B5EF4-FFF2-40B4-BE49-F238E27FC236}">
                <a16:creationId xmlns:a16="http://schemas.microsoft.com/office/drawing/2014/main" id="{E6739D2B-831D-484E-86C5-9029702FA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42" t="17435" r="22876" b="21777"/>
          <a:stretch>
            <a:fillRect/>
          </a:stretch>
        </p:blipFill>
        <p:spPr bwMode="auto">
          <a:xfrm>
            <a:off x="1212850" y="1143000"/>
            <a:ext cx="488315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5BFD096-04E0-4A57-8081-BD34243E20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Job Control Language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1AAFF59-5B5F-46BF-8CE2-5A8F186BC5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Instructions to Monitor</a:t>
            </a:r>
          </a:p>
          <a:p>
            <a:r>
              <a:rPr lang="en-US" altLang="en-US"/>
              <a:t>May be denoted by $</a:t>
            </a:r>
          </a:p>
          <a:p>
            <a:r>
              <a:rPr lang="en-US" altLang="en-US"/>
              <a:t>e.g.</a:t>
            </a:r>
          </a:p>
          <a:p>
            <a:pPr lvl="1"/>
            <a:r>
              <a:rPr lang="en-US" altLang="en-US"/>
              <a:t>$JOB</a:t>
            </a:r>
          </a:p>
          <a:p>
            <a:pPr lvl="1"/>
            <a:r>
              <a:rPr lang="en-US" altLang="en-US"/>
              <a:t>$FTN</a:t>
            </a:r>
          </a:p>
          <a:p>
            <a:pPr lvl="1"/>
            <a:r>
              <a:rPr lang="en-US" altLang="en-US"/>
              <a:t>...	High Level Language Program</a:t>
            </a:r>
          </a:p>
          <a:p>
            <a:pPr lvl="1">
              <a:buFontTx/>
              <a:buNone/>
            </a:pPr>
            <a:r>
              <a:rPr lang="en-US" altLang="en-US"/>
              <a:t>                 (Fortran, COBOL, . . . )</a:t>
            </a:r>
          </a:p>
          <a:p>
            <a:pPr lvl="1"/>
            <a:r>
              <a:rPr lang="en-US" altLang="en-US"/>
              <a:t>$LOAD</a:t>
            </a:r>
          </a:p>
          <a:p>
            <a:pPr lvl="1"/>
            <a:r>
              <a:rPr lang="en-US" altLang="en-US"/>
              <a:t>$RUN</a:t>
            </a:r>
          </a:p>
          <a:p>
            <a:pPr lvl="1"/>
            <a:r>
              <a:rPr lang="en-US" altLang="en-US"/>
              <a:t>...	Application Data for program</a:t>
            </a:r>
          </a:p>
          <a:p>
            <a:pPr lvl="1"/>
            <a:r>
              <a:rPr lang="en-US" altLang="en-US"/>
              <a:t>$END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BE2148F4-A8EA-43C4-B3C0-3AC009AA3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Desirable Hardware Features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E734CD2-D08F-4E1B-943A-9218A0E5D9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Memory protection</a:t>
            </a:r>
          </a:p>
          <a:p>
            <a:pPr lvl="1"/>
            <a:r>
              <a:rPr lang="en-US" altLang="en-US"/>
              <a:t>To protect the Monitor</a:t>
            </a:r>
          </a:p>
          <a:p>
            <a:r>
              <a:rPr lang="en-US" altLang="en-US"/>
              <a:t>Timer</a:t>
            </a:r>
          </a:p>
          <a:p>
            <a:pPr lvl="1"/>
            <a:r>
              <a:rPr lang="en-US" altLang="en-US"/>
              <a:t>To prevent a job monopolizing the system</a:t>
            </a:r>
          </a:p>
          <a:p>
            <a:r>
              <a:rPr lang="en-US" altLang="en-US"/>
              <a:t>Privileged instructions</a:t>
            </a:r>
          </a:p>
          <a:p>
            <a:pPr lvl="1"/>
            <a:r>
              <a:rPr lang="en-US" altLang="en-US"/>
              <a:t>Only executed by Monitor</a:t>
            </a:r>
          </a:p>
          <a:p>
            <a:pPr lvl="1"/>
            <a:r>
              <a:rPr lang="en-US" altLang="en-US"/>
              <a:t>e.g. I/O</a:t>
            </a:r>
          </a:p>
          <a:p>
            <a:r>
              <a:rPr lang="en-US" altLang="en-US"/>
              <a:t>Interrupts</a:t>
            </a:r>
          </a:p>
          <a:p>
            <a:pPr lvl="1"/>
            <a:r>
              <a:rPr lang="en-US" altLang="en-US"/>
              <a:t>Allows for relinquishing and regaining control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7B5E29B-01CC-44F9-96B5-285273F842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Multi-programmed Batch Systems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B25CF148-7CAC-4DAF-82D0-A251209DB1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178800" cy="3505200"/>
          </a:xfrm>
        </p:spPr>
        <p:txBody>
          <a:bodyPr/>
          <a:lstStyle/>
          <a:p>
            <a:r>
              <a:rPr lang="en-US" altLang="en-US"/>
              <a:t>I/O devices are very slow </a:t>
            </a:r>
          </a:p>
          <a:p>
            <a:pPr>
              <a:buFontTx/>
              <a:buNone/>
            </a:pPr>
            <a:r>
              <a:rPr lang="en-US" altLang="en-US">
                <a:sym typeface="Wingdings" panose="05000000000000000000" pitchFamily="2" charset="2"/>
              </a:rPr>
              <a:t>      Waiting is inefficient use of computer</a:t>
            </a:r>
          </a:p>
          <a:p>
            <a:pPr>
              <a:buFontTx/>
              <a:buNone/>
            </a:pPr>
            <a:endParaRPr lang="en-US" altLang="en-US"/>
          </a:p>
          <a:p>
            <a:r>
              <a:rPr lang="en-US" altLang="en-US"/>
              <a:t>When one program is waiting for I/O, another can use the CPU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0D83255-7564-42A9-835C-B010C1DB34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Uni-programmed System </a:t>
            </a:r>
          </a:p>
        </p:txBody>
      </p:sp>
      <p:pic>
        <p:nvPicPr>
          <p:cNvPr id="19459" name="Picture 4">
            <a:extLst>
              <a:ext uri="{FF2B5EF4-FFF2-40B4-BE49-F238E27FC236}">
                <a16:creationId xmlns:a16="http://schemas.microsoft.com/office/drawing/2014/main" id="{F0FEF400-7605-46EA-9B84-CB32BF627A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5" b="90178"/>
          <a:stretch>
            <a:fillRect/>
          </a:stretch>
        </p:blipFill>
        <p:spPr bwMode="auto">
          <a:xfrm>
            <a:off x="228600" y="2841625"/>
            <a:ext cx="8610600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BA8CB52-E7D1-4F97-B050-38EDCC177C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Multi-Programming with Three Programs</a:t>
            </a:r>
          </a:p>
        </p:txBody>
      </p:sp>
      <p:pic>
        <p:nvPicPr>
          <p:cNvPr id="20483" name="Picture 4">
            <a:extLst>
              <a:ext uri="{FF2B5EF4-FFF2-40B4-BE49-F238E27FC236}">
                <a16:creationId xmlns:a16="http://schemas.microsoft.com/office/drawing/2014/main" id="{9375938C-F448-4DD2-BCC3-A560DC2B64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727" b="11005"/>
          <a:stretch>
            <a:fillRect/>
          </a:stretch>
        </p:blipFill>
        <p:spPr bwMode="auto">
          <a:xfrm>
            <a:off x="533400" y="1981200"/>
            <a:ext cx="8077200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2665006-77C5-4712-8EB4-9B132C3DD77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Sample Program Mix</a:t>
            </a:r>
          </a:p>
        </p:txBody>
      </p:sp>
      <p:pic>
        <p:nvPicPr>
          <p:cNvPr id="21507" name="Picture 4">
            <a:extLst>
              <a:ext uri="{FF2B5EF4-FFF2-40B4-BE49-F238E27FC236}">
                <a16:creationId xmlns:a16="http://schemas.microsoft.com/office/drawing/2014/main" id="{3C1AAD77-E797-4C34-8000-A2782BF37BE1}"/>
              </a:ext>
            </a:extLst>
          </p:cNvPr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3028950"/>
            <a:ext cx="6858000" cy="2609850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5D251D0D-234E-4E39-8A26-1BA1AC0C1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099" name="Content Placeholder 4">
            <a:extLst>
              <a:ext uri="{FF2B5EF4-FFF2-40B4-BE49-F238E27FC236}">
                <a16:creationId xmlns:a16="http://schemas.microsoft.com/office/drawing/2014/main" id="{5EE6BC4D-CC0D-40A0-AB84-9E85DE414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4100" name="Image">
            <a:extLst>
              <a:ext uri="{FF2B5EF4-FFF2-40B4-BE49-F238E27FC236}">
                <a16:creationId xmlns:a16="http://schemas.microsoft.com/office/drawing/2014/main" id="{B02407BF-61E2-4DEF-AA7C-4709802BE2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Image">
            <a:extLst>
              <a:ext uri="{FF2B5EF4-FFF2-40B4-BE49-F238E27FC236}">
                <a16:creationId xmlns:a16="http://schemas.microsoft.com/office/drawing/2014/main" id="{E3E052C3-6C82-4399-8D6A-4D31A11005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25" y="0"/>
            <a:ext cx="1428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Image">
            <a:extLst>
              <a:ext uri="{FF2B5EF4-FFF2-40B4-BE49-F238E27FC236}">
                <a16:creationId xmlns:a16="http://schemas.microsoft.com/office/drawing/2014/main" id="{15E7B489-FBDD-48DD-AB82-6790746A02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25" y="1371600"/>
            <a:ext cx="1428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1">
            <a:extLst>
              <a:ext uri="{FF2B5EF4-FFF2-40B4-BE49-F238E27FC236}">
                <a16:creationId xmlns:a16="http://schemas.microsoft.com/office/drawing/2014/main" id="{BC374929-474A-4F6E-8059-76514706483C}"/>
              </a:ext>
            </a:extLst>
          </p:cNvPr>
          <p:cNvSpPr txBox="1"/>
          <p:nvPr/>
        </p:nvSpPr>
        <p:spPr>
          <a:xfrm>
            <a:off x="549275" y="1360488"/>
            <a:ext cx="7107238" cy="2619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sz="2200" spc="10" dirty="0">
                <a:latin typeface="Wingdings"/>
                <a:cs typeface="Wingdings"/>
              </a:rPr>
              <a:t></a:t>
            </a:r>
            <a:r>
              <a:rPr sz="2200" b="1" spc="10" dirty="0">
                <a:latin typeface="Arial"/>
                <a:cs typeface="Arial"/>
              </a:rPr>
              <a:t>An Operating System is a </a:t>
            </a:r>
            <a:r>
              <a:rPr sz="2200" b="1" spc="10" dirty="0">
                <a:solidFill>
                  <a:srgbClr val="C00000"/>
                </a:solidFill>
                <a:latin typeface="Arial"/>
                <a:cs typeface="Arial"/>
              </a:rPr>
              <a:t>program</a:t>
            </a:r>
            <a:r>
              <a:rPr sz="2200" b="1" spc="10" dirty="0">
                <a:latin typeface="Arial"/>
                <a:cs typeface="Arial"/>
              </a:rPr>
              <a:t> or </a:t>
            </a:r>
            <a:r>
              <a:rPr sz="2200" b="1" spc="10" dirty="0">
                <a:solidFill>
                  <a:srgbClr val="C00000"/>
                </a:solidFill>
                <a:latin typeface="Arial"/>
                <a:cs typeface="Arial"/>
              </a:rPr>
              <a:t>collection</a:t>
            </a:r>
            <a:r>
              <a:rPr sz="2200" b="1" spc="10" dirty="0">
                <a:latin typeface="Arial"/>
                <a:cs typeface="Arial"/>
              </a:rPr>
              <a:t> </a:t>
            </a:r>
            <a:r>
              <a:rPr sz="2200" b="1" spc="10" dirty="0">
                <a:solidFill>
                  <a:srgbClr val="C00000"/>
                </a:solidFill>
                <a:latin typeface="Arial"/>
                <a:cs typeface="Arial"/>
              </a:rPr>
              <a:t>of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text 1">
            <a:extLst>
              <a:ext uri="{FF2B5EF4-FFF2-40B4-BE49-F238E27FC236}">
                <a16:creationId xmlns:a16="http://schemas.microsoft.com/office/drawing/2014/main" id="{786CAC08-F117-4593-AC32-468C138768C9}"/>
              </a:ext>
            </a:extLst>
          </p:cNvPr>
          <p:cNvSpPr txBox="1"/>
          <p:nvPr/>
        </p:nvSpPr>
        <p:spPr>
          <a:xfrm>
            <a:off x="892175" y="1695450"/>
            <a:ext cx="7446963" cy="26193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sz="2200" b="1" spc="10" dirty="0">
                <a:solidFill>
                  <a:srgbClr val="C00000"/>
                </a:solidFill>
                <a:latin typeface="Arial"/>
                <a:cs typeface="Arial"/>
              </a:rPr>
              <a:t>programs</a:t>
            </a:r>
            <a:r>
              <a:rPr sz="2200" b="1" spc="10" dirty="0">
                <a:latin typeface="Arial"/>
                <a:cs typeface="Arial"/>
              </a:rPr>
              <a:t> that makes it </a:t>
            </a:r>
            <a:r>
              <a:rPr sz="2200" b="1" spc="10" dirty="0">
                <a:solidFill>
                  <a:srgbClr val="C00000"/>
                </a:solidFill>
                <a:latin typeface="Arial"/>
                <a:cs typeface="Arial"/>
              </a:rPr>
              <a:t>easier</a:t>
            </a:r>
            <a:r>
              <a:rPr sz="2200" b="1" spc="10" dirty="0">
                <a:latin typeface="Arial"/>
                <a:cs typeface="Arial"/>
              </a:rPr>
              <a:t> for us to use a computer.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text 1">
            <a:extLst>
              <a:ext uri="{FF2B5EF4-FFF2-40B4-BE49-F238E27FC236}">
                <a16:creationId xmlns:a16="http://schemas.microsoft.com/office/drawing/2014/main" id="{FB73334F-0F1E-48FB-B9CB-72D91158853E}"/>
              </a:ext>
            </a:extLst>
          </p:cNvPr>
          <p:cNvSpPr txBox="1"/>
          <p:nvPr/>
        </p:nvSpPr>
        <p:spPr>
          <a:xfrm>
            <a:off x="549275" y="2652713"/>
            <a:ext cx="8008938" cy="2619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sz="2200" spc="10" dirty="0">
                <a:latin typeface="Wingdings"/>
                <a:cs typeface="Wingdings"/>
              </a:rPr>
              <a:t></a:t>
            </a:r>
            <a:r>
              <a:rPr sz="2200" b="1" spc="10" dirty="0">
                <a:latin typeface="Arial"/>
                <a:cs typeface="Arial"/>
              </a:rPr>
              <a:t>An Operating System provides </a:t>
            </a:r>
            <a:r>
              <a:rPr sz="2200" b="1" spc="10" dirty="0">
                <a:solidFill>
                  <a:srgbClr val="C00000"/>
                </a:solidFill>
                <a:latin typeface="Arial"/>
                <a:cs typeface="Arial"/>
              </a:rPr>
              <a:t>simpler</a:t>
            </a:r>
            <a:r>
              <a:rPr sz="2200" b="1" spc="10" dirty="0">
                <a:latin typeface="Arial"/>
                <a:cs typeface="Arial"/>
              </a:rPr>
              <a:t> </a:t>
            </a:r>
            <a:r>
              <a:rPr sz="2200" b="1" spc="10" dirty="0">
                <a:solidFill>
                  <a:srgbClr val="C00000"/>
                </a:solidFill>
                <a:latin typeface="Arial"/>
                <a:cs typeface="Arial"/>
              </a:rPr>
              <a:t>abstraction</a:t>
            </a:r>
            <a:r>
              <a:rPr sz="2200" b="1" spc="10" dirty="0">
                <a:latin typeface="Arial"/>
                <a:cs typeface="Arial"/>
              </a:rPr>
              <a:t> of the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text 1">
            <a:extLst>
              <a:ext uri="{FF2B5EF4-FFF2-40B4-BE49-F238E27FC236}">
                <a16:creationId xmlns:a16="http://schemas.microsoft.com/office/drawing/2014/main" id="{0294E334-E3D0-4E1D-982A-2B01DADF1CAC}"/>
              </a:ext>
            </a:extLst>
          </p:cNvPr>
          <p:cNvSpPr txBox="1"/>
          <p:nvPr/>
        </p:nvSpPr>
        <p:spPr>
          <a:xfrm>
            <a:off x="892175" y="2987675"/>
            <a:ext cx="2909888" cy="26193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sz="2200" b="1" spc="10" dirty="0">
                <a:latin typeface="Arial"/>
                <a:cs typeface="Arial"/>
              </a:rPr>
              <a:t>underlying hardware.</a:t>
            </a:r>
            <a:endParaRPr sz="2200">
              <a:latin typeface="Arial"/>
              <a:cs typeface="Arial"/>
            </a:endParaRPr>
          </a:p>
        </p:txBody>
      </p:sp>
      <p:sp>
        <p:nvSpPr>
          <p:cNvPr id="13" name="text 1">
            <a:extLst>
              <a:ext uri="{FF2B5EF4-FFF2-40B4-BE49-F238E27FC236}">
                <a16:creationId xmlns:a16="http://schemas.microsoft.com/office/drawing/2014/main" id="{6838541D-B7AC-47D0-9886-9B8B8C08A9A5}"/>
              </a:ext>
            </a:extLst>
          </p:cNvPr>
          <p:cNvSpPr txBox="1"/>
          <p:nvPr/>
        </p:nvSpPr>
        <p:spPr>
          <a:xfrm>
            <a:off x="549275" y="3944938"/>
            <a:ext cx="6140450" cy="2619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sz="2200" spc="10" dirty="0">
                <a:latin typeface="Wingdings"/>
                <a:cs typeface="Wingdings"/>
              </a:rPr>
              <a:t></a:t>
            </a:r>
            <a:r>
              <a:rPr sz="2200" b="1" spc="10" dirty="0">
                <a:latin typeface="Arial"/>
                <a:cs typeface="Arial"/>
              </a:rPr>
              <a:t>An Operating System is </a:t>
            </a:r>
            <a:r>
              <a:rPr sz="2200" b="1" spc="10" dirty="0">
                <a:solidFill>
                  <a:srgbClr val="C00000"/>
                </a:solidFill>
                <a:latin typeface="Arial"/>
                <a:cs typeface="Arial"/>
              </a:rPr>
              <a:t>resource manager.</a:t>
            </a:r>
            <a:endParaRPr sz="2200">
              <a:latin typeface="Arial"/>
              <a:cs typeface="Arial"/>
            </a:endParaRPr>
          </a:p>
        </p:txBody>
      </p:sp>
      <p:sp>
        <p:nvSpPr>
          <p:cNvPr id="14" name="text 1">
            <a:extLst>
              <a:ext uri="{FF2B5EF4-FFF2-40B4-BE49-F238E27FC236}">
                <a16:creationId xmlns:a16="http://schemas.microsoft.com/office/drawing/2014/main" id="{AA1E37E7-1647-459C-B539-6F041709DD17}"/>
              </a:ext>
            </a:extLst>
          </p:cNvPr>
          <p:cNvSpPr txBox="1"/>
          <p:nvPr/>
        </p:nvSpPr>
        <p:spPr>
          <a:xfrm>
            <a:off x="549275" y="4424363"/>
            <a:ext cx="1474788" cy="2619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sz="2200" b="1" spc="10" dirty="0">
                <a:latin typeface="Arial"/>
                <a:cs typeface="Arial"/>
              </a:rPr>
              <a:t>Examples:</a:t>
            </a:r>
            <a:endParaRPr sz="2200">
              <a:latin typeface="Arial"/>
              <a:cs typeface="Arial"/>
            </a:endParaRPr>
          </a:p>
        </p:txBody>
      </p:sp>
      <p:sp>
        <p:nvSpPr>
          <p:cNvPr id="15" name="text 1">
            <a:extLst>
              <a:ext uri="{FF2B5EF4-FFF2-40B4-BE49-F238E27FC236}">
                <a16:creationId xmlns:a16="http://schemas.microsoft.com/office/drawing/2014/main" id="{8297CAFA-3C7A-47C9-B4EC-EBAE759BE354}"/>
              </a:ext>
            </a:extLst>
          </p:cNvPr>
          <p:cNvSpPr txBox="1"/>
          <p:nvPr/>
        </p:nvSpPr>
        <p:spPr>
          <a:xfrm>
            <a:off x="822325" y="4894263"/>
            <a:ext cx="4879975" cy="23971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sz="1970" spc="10" dirty="0">
                <a:solidFill>
                  <a:srgbClr val="D1282E"/>
                </a:solidFill>
                <a:latin typeface="Arial"/>
                <a:cs typeface="Arial"/>
              </a:rPr>
              <a:t>• </a:t>
            </a:r>
            <a:r>
              <a:rPr sz="1970" spc="10" dirty="0">
                <a:latin typeface="Arial"/>
                <a:cs typeface="Arial"/>
              </a:rPr>
              <a:t>DOS, OS/2, Windows XP, Windows 2000</a:t>
            </a:r>
            <a:endParaRPr sz="1900">
              <a:latin typeface="Arial"/>
              <a:cs typeface="Arial"/>
            </a:endParaRPr>
          </a:p>
        </p:txBody>
      </p:sp>
      <p:sp>
        <p:nvSpPr>
          <p:cNvPr id="16" name="text 1">
            <a:extLst>
              <a:ext uri="{FF2B5EF4-FFF2-40B4-BE49-F238E27FC236}">
                <a16:creationId xmlns:a16="http://schemas.microsoft.com/office/drawing/2014/main" id="{C4D8AE98-D328-4D3E-BFA2-B0926E332452}"/>
              </a:ext>
            </a:extLst>
          </p:cNvPr>
          <p:cNvSpPr txBox="1"/>
          <p:nvPr/>
        </p:nvSpPr>
        <p:spPr>
          <a:xfrm>
            <a:off x="822325" y="5260975"/>
            <a:ext cx="5178425" cy="2381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sz="1970" spc="10" dirty="0">
                <a:solidFill>
                  <a:srgbClr val="D1282E"/>
                </a:solidFill>
                <a:latin typeface="Arial"/>
                <a:cs typeface="Arial"/>
              </a:rPr>
              <a:t>• </a:t>
            </a:r>
            <a:r>
              <a:rPr sz="1970" spc="10" dirty="0">
                <a:latin typeface="Arial"/>
                <a:cs typeface="Arial"/>
              </a:rPr>
              <a:t>Ubuntu, FreeBSD, Fedora, Solaris, Mac OS</a:t>
            </a:r>
            <a:endParaRPr sz="1900">
              <a:latin typeface="Arial"/>
              <a:cs typeface="Arial"/>
            </a:endParaRPr>
          </a:p>
        </p:txBody>
      </p:sp>
      <p:sp>
        <p:nvSpPr>
          <p:cNvPr id="17" name="text 1">
            <a:extLst>
              <a:ext uri="{FF2B5EF4-FFF2-40B4-BE49-F238E27FC236}">
                <a16:creationId xmlns:a16="http://schemas.microsoft.com/office/drawing/2014/main" id="{799F5965-A145-49ED-B3FC-CB0D6F527BB9}"/>
              </a:ext>
            </a:extLst>
          </p:cNvPr>
          <p:cNvSpPr txBox="1"/>
          <p:nvPr/>
        </p:nvSpPr>
        <p:spPr>
          <a:xfrm>
            <a:off x="822325" y="5626100"/>
            <a:ext cx="4349750" cy="2381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sz="2000" spc="10" dirty="0">
                <a:solidFill>
                  <a:srgbClr val="D1282E"/>
                </a:solidFill>
                <a:latin typeface="Arial"/>
                <a:cs typeface="Arial"/>
              </a:rPr>
              <a:t>• </a:t>
            </a:r>
            <a:r>
              <a:rPr sz="2000" spc="10" dirty="0">
                <a:latin typeface="Arial"/>
                <a:cs typeface="Arial"/>
              </a:rPr>
              <a:t>iOS, Android, Symbian OS, Lynx OS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text 1">
            <a:extLst>
              <a:ext uri="{FF2B5EF4-FFF2-40B4-BE49-F238E27FC236}">
                <a16:creationId xmlns:a16="http://schemas.microsoft.com/office/drawing/2014/main" id="{1F379EE9-8DBF-40D0-A171-4C20FA51789F}"/>
              </a:ext>
            </a:extLst>
          </p:cNvPr>
          <p:cNvSpPr txBox="1"/>
          <p:nvPr/>
        </p:nvSpPr>
        <p:spPr>
          <a:xfrm>
            <a:off x="625475" y="488950"/>
            <a:ext cx="6829425" cy="2047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sz="3200" b="1" spc="10" dirty="0">
                <a:solidFill>
                  <a:srgbClr val="C00000"/>
                </a:solidFill>
                <a:latin typeface="Arial Black"/>
                <a:cs typeface="Arial Black"/>
              </a:rPr>
              <a:t>What is an Operating System?</a:t>
            </a:r>
            <a:endParaRPr sz="3200" dirty="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1576817A-F024-4C78-8811-3017CB6FAB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Utilization:  </a:t>
            </a:r>
            <a:r>
              <a:rPr lang="en-GB" altLang="en-US" sz="1800"/>
              <a:t>Uni-programmed  vs  Multi-programmed</a:t>
            </a:r>
          </a:p>
        </p:txBody>
      </p:sp>
      <p:pic>
        <p:nvPicPr>
          <p:cNvPr id="22531" name="Picture 5">
            <a:extLst>
              <a:ext uri="{FF2B5EF4-FFF2-40B4-BE49-F238E27FC236}">
                <a16:creationId xmlns:a16="http://schemas.microsoft.com/office/drawing/2014/main" id="{9D8FFFDB-AEB6-4D36-9145-8ABF02D64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52"/>
          <a:stretch>
            <a:fillRect/>
          </a:stretch>
        </p:blipFill>
        <p:spPr bwMode="auto">
          <a:xfrm>
            <a:off x="1066800" y="2971800"/>
            <a:ext cx="6324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6">
            <a:extLst>
              <a:ext uri="{FF2B5EF4-FFF2-40B4-BE49-F238E27FC236}">
                <a16:creationId xmlns:a16="http://schemas.microsoft.com/office/drawing/2014/main" id="{4029A30A-1D66-4008-8E7E-A37B6F79CEA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066800"/>
            <a:ext cx="5791200" cy="1828800"/>
          </a:xfr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BEBEA7E4-9B29-4585-B4D5-5545A83219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Multiprogramming Resource Utilization</a:t>
            </a:r>
            <a:endParaRPr lang="en-GB" altLang="en-US"/>
          </a:p>
        </p:txBody>
      </p:sp>
      <p:pic>
        <p:nvPicPr>
          <p:cNvPr id="23555" name="Picture 3">
            <a:extLst>
              <a:ext uri="{FF2B5EF4-FFF2-40B4-BE49-F238E27FC236}">
                <a16:creationId xmlns:a16="http://schemas.microsoft.com/office/drawing/2014/main" id="{90BDD35F-D46C-4C21-A285-F15C5A9ABC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52"/>
          <a:stretch>
            <a:fillRect/>
          </a:stretch>
        </p:blipFill>
        <p:spPr bwMode="auto">
          <a:xfrm>
            <a:off x="1066800" y="1066800"/>
            <a:ext cx="63246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6">
            <a:extLst>
              <a:ext uri="{FF2B5EF4-FFF2-40B4-BE49-F238E27FC236}">
                <a16:creationId xmlns:a16="http://schemas.microsoft.com/office/drawing/2014/main" id="{0E53F091-65C3-4357-8DD6-ADA335A994A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1600" y="4572000"/>
            <a:ext cx="5867400" cy="2112963"/>
          </a:xfr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F9AAF3AD-A9B8-44DE-A197-C73AA51632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Some Types of Systems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559E2B5-EA8D-4AF6-BCAE-8FE3AFF2699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66800"/>
            <a:ext cx="8382000" cy="2971800"/>
          </a:xfrm>
        </p:spPr>
        <p:txBody>
          <a:bodyPr/>
          <a:lstStyle/>
          <a:p>
            <a:r>
              <a:rPr lang="en-US" altLang="en-US" sz="2400"/>
              <a:t>Uniprogramming - One user at a time uses the computer</a:t>
            </a:r>
          </a:p>
          <a:p>
            <a:r>
              <a:rPr lang="en-US" altLang="en-US" sz="2400"/>
              <a:t>Time Sharing - Allow users to interact directly with the computer</a:t>
            </a:r>
          </a:p>
          <a:p>
            <a:pPr lvl="1"/>
            <a:r>
              <a:rPr lang="en-US" altLang="en-US" sz="2000"/>
              <a:t>i.e. Interactive</a:t>
            </a:r>
          </a:p>
          <a:p>
            <a:r>
              <a:rPr lang="en-US" altLang="en-US" sz="2400"/>
              <a:t>Multi-programming - Allows a number of users to interact with the computer</a:t>
            </a:r>
          </a:p>
          <a:p>
            <a:pPr>
              <a:buFontTx/>
              <a:buNone/>
            </a:pPr>
            <a:endParaRPr lang="en-US" altLang="en-US" sz="2400"/>
          </a:p>
        </p:txBody>
      </p:sp>
      <p:sp>
        <p:nvSpPr>
          <p:cNvPr id="24580" name="Text Box 6">
            <a:extLst>
              <a:ext uri="{FF2B5EF4-FFF2-40B4-BE49-F238E27FC236}">
                <a16:creationId xmlns:a16="http://schemas.microsoft.com/office/drawing/2014/main" id="{A1F4401E-0392-4159-9172-9ED66B5BB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953000"/>
            <a:ext cx="457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1600"/>
          </a:p>
        </p:txBody>
      </p:sp>
      <p:pic>
        <p:nvPicPr>
          <p:cNvPr id="24581" name="Picture 9">
            <a:extLst>
              <a:ext uri="{FF2B5EF4-FFF2-40B4-BE49-F238E27FC236}">
                <a16:creationId xmlns:a16="http://schemas.microsoft.com/office/drawing/2014/main" id="{ADF7C493-CB5E-43F6-919B-573BDAE6D64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4343400"/>
            <a:ext cx="6705600" cy="2057400"/>
          </a:xfr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C1322435-6AE7-425E-B370-B573883E7C5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533400"/>
          </a:xfrm>
        </p:spPr>
        <p:txBody>
          <a:bodyPr/>
          <a:lstStyle/>
          <a:p>
            <a:r>
              <a:rPr lang="en-US" altLang="en-US"/>
              <a:t>Types of Scheduling</a:t>
            </a:r>
          </a:p>
        </p:txBody>
      </p:sp>
      <p:pic>
        <p:nvPicPr>
          <p:cNvPr id="25603" name="Picture 4">
            <a:extLst>
              <a:ext uri="{FF2B5EF4-FFF2-40B4-BE49-F238E27FC236}">
                <a16:creationId xmlns:a16="http://schemas.microsoft.com/office/drawing/2014/main" id="{F8278B24-F404-4724-9C07-6CE91F5D5D66}"/>
              </a:ext>
            </a:extLst>
          </p:cNvPr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3028950"/>
            <a:ext cx="7620000" cy="3524250"/>
          </a:xfr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CF5FB889-860C-4B20-B98E-0A59FF3933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Five State Process Model</a:t>
            </a:r>
          </a:p>
        </p:txBody>
      </p:sp>
      <p:pic>
        <p:nvPicPr>
          <p:cNvPr id="26627" name="Picture 4">
            <a:extLst>
              <a:ext uri="{FF2B5EF4-FFF2-40B4-BE49-F238E27FC236}">
                <a16:creationId xmlns:a16="http://schemas.microsoft.com/office/drawing/2014/main" id="{828722DD-4AAF-410A-BD88-9688B89282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77"/>
          <a:stretch>
            <a:fillRect/>
          </a:stretch>
        </p:blipFill>
        <p:spPr bwMode="auto">
          <a:xfrm>
            <a:off x="533400" y="2203450"/>
            <a:ext cx="8077200" cy="305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CE3E782B-1BCB-4490-B014-EA6EAD6B87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Process Control Block </a:t>
            </a:r>
          </a:p>
        </p:txBody>
      </p:sp>
      <p:pic>
        <p:nvPicPr>
          <p:cNvPr id="27651" name="Picture 4">
            <a:extLst>
              <a:ext uri="{FF2B5EF4-FFF2-40B4-BE49-F238E27FC236}">
                <a16:creationId xmlns:a16="http://schemas.microsoft.com/office/drawing/2014/main" id="{C7324BB7-639A-481A-8A1A-35E23D170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21" t="14178" r="30316" b="19606"/>
          <a:stretch>
            <a:fillRect/>
          </a:stretch>
        </p:blipFill>
        <p:spPr bwMode="auto">
          <a:xfrm>
            <a:off x="3070225" y="1066800"/>
            <a:ext cx="2644775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5EF9E98C-EBB1-449A-9D34-79E5FF9279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Elements of O/S</a:t>
            </a:r>
          </a:p>
        </p:txBody>
      </p:sp>
      <p:pic>
        <p:nvPicPr>
          <p:cNvPr id="28675" name="Picture 5">
            <a:extLst>
              <a:ext uri="{FF2B5EF4-FFF2-40B4-BE49-F238E27FC236}">
                <a16:creationId xmlns:a16="http://schemas.microsoft.com/office/drawing/2014/main" id="{EAC46474-623A-4A8B-81E5-9DF6FB52B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4" t="13445" r="21777" b="20474"/>
          <a:stretch>
            <a:fillRect/>
          </a:stretch>
        </p:blipFill>
        <p:spPr bwMode="auto">
          <a:xfrm>
            <a:off x="609600" y="1089025"/>
            <a:ext cx="7315200" cy="573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E7E2A9D6-A10D-4FFA-ACA0-31A70136CB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Process Scheduling</a:t>
            </a:r>
          </a:p>
        </p:txBody>
      </p:sp>
      <p:pic>
        <p:nvPicPr>
          <p:cNvPr id="29699" name="Picture 58">
            <a:extLst>
              <a:ext uri="{FF2B5EF4-FFF2-40B4-BE49-F238E27FC236}">
                <a16:creationId xmlns:a16="http://schemas.microsoft.com/office/drawing/2014/main" id="{47912DFE-864B-4A6E-89C9-C7726CF9A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2" t="9930" r="5495" b="16257"/>
          <a:stretch>
            <a:fillRect/>
          </a:stretch>
        </p:blipFill>
        <p:spPr bwMode="auto">
          <a:xfrm>
            <a:off x="457200" y="1257300"/>
            <a:ext cx="8153400" cy="555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7A67F70-B0B2-472D-9E71-61235DFD58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Memory Management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EE7B02C4-3380-4AAB-B421-2E294ACF5D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Uni-programming</a:t>
            </a:r>
          </a:p>
          <a:p>
            <a:pPr lvl="1"/>
            <a:r>
              <a:rPr lang="en-US" altLang="en-US"/>
              <a:t>Memory split into two</a:t>
            </a:r>
          </a:p>
          <a:p>
            <a:pPr lvl="1"/>
            <a:r>
              <a:rPr lang="en-US" altLang="en-US"/>
              <a:t>One for Operating System (monitor)</a:t>
            </a:r>
          </a:p>
          <a:p>
            <a:pPr lvl="1"/>
            <a:r>
              <a:rPr lang="en-US" altLang="en-US"/>
              <a:t>One for currently executing program</a:t>
            </a:r>
          </a:p>
          <a:p>
            <a:r>
              <a:rPr lang="en-US" altLang="en-US"/>
              <a:t>Multi-programming</a:t>
            </a:r>
          </a:p>
          <a:p>
            <a:pPr lvl="1"/>
            <a:r>
              <a:rPr lang="en-US" altLang="en-US"/>
              <a:t>“User” part is sub-divided and shared among active processes</a:t>
            </a:r>
          </a:p>
          <a:p>
            <a:pPr lvl="1">
              <a:buFontTx/>
              <a:buNone/>
            </a:pPr>
            <a:endParaRPr lang="en-US" altLang="en-US"/>
          </a:p>
          <a:p>
            <a:pPr lvl="1">
              <a:buFontTx/>
              <a:buNone/>
            </a:pPr>
            <a:endParaRPr lang="en-US" altLang="en-US" sz="1600"/>
          </a:p>
          <a:p>
            <a:pPr>
              <a:spcBef>
                <a:spcPct val="0"/>
              </a:spcBef>
              <a:buClrTx/>
            </a:pPr>
            <a:r>
              <a:rPr lang="en-US" altLang="en-US"/>
              <a:t>Note: Memory size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    - 16 bits  </a:t>
            </a:r>
            <a:r>
              <a:rPr lang="en-US" altLang="en-US" sz="2400">
                <a:sym typeface="Wingdings" panose="05000000000000000000" pitchFamily="2" charset="2"/>
              </a:rPr>
              <a:t>  64K memory addresses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ym typeface="Wingdings" panose="05000000000000000000" pitchFamily="2" charset="2"/>
              </a:rPr>
              <a:t>    - 24 bits    16M memory addresses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ym typeface="Wingdings" panose="05000000000000000000" pitchFamily="2" charset="2"/>
              </a:rPr>
              <a:t>    - 32 bits      4G memory addresses</a:t>
            </a:r>
            <a:endParaRPr lang="en-US" altLang="en-US" sz="2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8A5F90A-E14B-4A75-846B-E35DCDD0D5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Swapping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97D2FFB4-A25E-4BCF-926A-3F7FA7FCE7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Problem:  I/O is so slow compared with CPU that even in multi-programming system, CPU can be idle most of the time</a:t>
            </a:r>
          </a:p>
          <a:p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r>
              <a:rPr lang="en-US" altLang="en-US"/>
              <a:t>Solutions:</a:t>
            </a:r>
          </a:p>
          <a:p>
            <a:pPr lvl="1"/>
            <a:r>
              <a:rPr lang="en-US" altLang="en-US"/>
              <a:t>Increase main memory </a:t>
            </a:r>
          </a:p>
          <a:p>
            <a:pPr lvl="2"/>
            <a:r>
              <a:rPr lang="en-US" altLang="en-US"/>
              <a:t>Expensive</a:t>
            </a:r>
          </a:p>
          <a:p>
            <a:pPr lvl="2">
              <a:buFontTx/>
              <a:buNone/>
            </a:pPr>
            <a:endParaRPr lang="en-US" altLang="en-US"/>
          </a:p>
          <a:p>
            <a:pPr lvl="1"/>
            <a:r>
              <a:rPr lang="en-US" altLang="en-US"/>
              <a:t>Swapping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1FBAE54-F89E-4D82-80F1-CFD5B68259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Objectives of Operating System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AAC7CC7-F893-4AAE-96F3-3C1F62F6CD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178800" cy="2057400"/>
          </a:xfrm>
        </p:spPr>
        <p:txBody>
          <a:bodyPr/>
          <a:lstStyle/>
          <a:p>
            <a:r>
              <a:rPr lang="en-US" altLang="en-US"/>
              <a:t>Convenience</a:t>
            </a:r>
          </a:p>
          <a:p>
            <a:pPr lvl="1"/>
            <a:r>
              <a:rPr lang="en-US" altLang="en-US"/>
              <a:t>Making the computer easier to use</a:t>
            </a:r>
          </a:p>
          <a:p>
            <a:r>
              <a:rPr lang="en-US" altLang="en-US"/>
              <a:t>Efficiency</a:t>
            </a:r>
          </a:p>
          <a:p>
            <a:pPr lvl="1"/>
            <a:r>
              <a:rPr lang="en-US" altLang="en-US"/>
              <a:t>Allowing better use of computer resources</a:t>
            </a:r>
          </a:p>
          <a:p>
            <a:pPr lvl="1"/>
            <a:endParaRPr lang="en-US" altLang="en-US"/>
          </a:p>
          <a:p>
            <a:pPr lvl="1">
              <a:buFontTx/>
              <a:buNone/>
            </a:pPr>
            <a:endParaRPr lang="en-US" altLang="en-US"/>
          </a:p>
          <a:p>
            <a:pPr lvl="1"/>
            <a:endParaRPr lang="en-US" altLang="en-US"/>
          </a:p>
          <a:p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endParaRPr lang="en-US" altLang="en-US"/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F5D23D70-F2E9-4F3C-8E4B-A2E55E320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79248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en-US" altLang="en-US" sz="2800">
                <a:solidFill>
                  <a:schemeClr val="tx2"/>
                </a:solidFill>
                <a:latin typeface="Arial Black" panose="020B0A04020102020204" pitchFamily="34" charset="0"/>
              </a:rPr>
              <a:t>Functions: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altLang="en-US" sz="2800" b="1">
                <a:solidFill>
                  <a:srgbClr val="FF0000"/>
                </a:solidFill>
              </a:rPr>
              <a:t> </a:t>
            </a:r>
            <a:r>
              <a:rPr kumimoji="1" lang="en-US" altLang="en-US" sz="2800">
                <a:latin typeface="Arial" panose="020B0604020202020204" pitchFamily="34" charset="0"/>
              </a:rPr>
              <a:t>Managing Resources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altLang="en-US" sz="280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kumimoji="1" lang="en-US" altLang="en-US" sz="2800">
                <a:latin typeface="Arial" panose="020B0604020202020204" pitchFamily="34" charset="0"/>
              </a:rPr>
              <a:t>Scheduling Processes (or tasks)</a:t>
            </a:r>
            <a:endParaRPr kumimoji="1" lang="en-US" altLang="en-US" sz="28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altLang="en-US" sz="280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kumimoji="1" lang="en-US" altLang="en-US" sz="2800">
                <a:latin typeface="Arial" panose="020B0604020202020204" pitchFamily="34" charset="0"/>
              </a:rPr>
              <a:t>Managing Memory</a:t>
            </a:r>
            <a:endParaRPr kumimoji="1" lang="en-US" altLang="en-US" sz="2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851D6028-0CF0-495E-A304-0A5B1E5364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Swapping?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84B3E25D-9FF9-413C-AF31-CDBB4DBFFB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178800" cy="3733800"/>
          </a:xfrm>
        </p:spPr>
        <p:txBody>
          <a:bodyPr/>
          <a:lstStyle/>
          <a:p>
            <a:pPr marL="341313" indent="-341313"/>
            <a:r>
              <a:rPr lang="en-US" altLang="en-US" sz="2400"/>
              <a:t>Long term queue of processes stored on disk</a:t>
            </a:r>
          </a:p>
          <a:p>
            <a:pPr marL="341313" indent="-341313"/>
            <a:r>
              <a:rPr lang="en-US" altLang="en-US" sz="2400"/>
              <a:t>Processes “swapped” in as space becomes available</a:t>
            </a:r>
          </a:p>
          <a:p>
            <a:pPr marL="341313" indent="-341313"/>
            <a:r>
              <a:rPr lang="en-US" altLang="en-US" sz="2400"/>
              <a:t>As a process completes it is moved out of main memory</a:t>
            </a:r>
          </a:p>
          <a:p>
            <a:pPr marL="341313" indent="-341313"/>
            <a:r>
              <a:rPr lang="en-US" altLang="en-US" sz="2400"/>
              <a:t>If none of the processes in memory are ready (i.e. all I/O blocked)</a:t>
            </a:r>
          </a:p>
          <a:p>
            <a:pPr lvl="1"/>
            <a:r>
              <a:rPr lang="en-US" altLang="en-US" sz="2000"/>
              <a:t>Swap out a blocked process to intermediate queue</a:t>
            </a:r>
          </a:p>
          <a:p>
            <a:pPr lvl="1"/>
            <a:r>
              <a:rPr lang="en-US" altLang="en-US" sz="2000"/>
              <a:t>Swap in a ready process or a new process</a:t>
            </a:r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F9831ECE-C9A1-4815-AAB6-BFC7F7A79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410200"/>
            <a:ext cx="7010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r>
              <a:rPr kumimoji="1" lang="en-US" altLang="en-US"/>
              <a:t>But swapping is an I/O process…</a:t>
            </a:r>
          </a:p>
          <a:p>
            <a:pPr lvl="1"/>
            <a:r>
              <a:rPr kumimoji="1" lang="en-US" altLang="en-US"/>
              <a:t>     Isn’t I/O slow?</a:t>
            </a:r>
            <a:endParaRPr lang="en-US" altLang="en-US"/>
          </a:p>
          <a:p>
            <a:pPr lvl="1"/>
            <a:r>
              <a:rPr kumimoji="1" lang="en-US" altLang="en-US"/>
              <a:t>     So why does swapping make sense ?      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9B3C1651-D1A8-493F-8D92-0C6C0C59BD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Use of Swapping</a:t>
            </a:r>
          </a:p>
        </p:txBody>
      </p:sp>
      <p:pic>
        <p:nvPicPr>
          <p:cNvPr id="33795" name="Picture 4">
            <a:extLst>
              <a:ext uri="{FF2B5EF4-FFF2-40B4-BE49-F238E27FC236}">
                <a16:creationId xmlns:a16="http://schemas.microsoft.com/office/drawing/2014/main" id="{B86D16EB-552F-4037-AE68-DDE28160BD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70"/>
          <a:stretch>
            <a:fillRect/>
          </a:stretch>
        </p:blipFill>
        <p:spPr bwMode="auto">
          <a:xfrm>
            <a:off x="4267200" y="0"/>
            <a:ext cx="4702175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AE28DC26-BCC3-4F6E-B9C8-067168CF86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Partitioning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938CB4C1-A843-4A08-B20A-1B336E3840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178800" cy="4953000"/>
          </a:xfrm>
        </p:spPr>
        <p:txBody>
          <a:bodyPr/>
          <a:lstStyle/>
          <a:p>
            <a:r>
              <a:rPr lang="en-US" altLang="en-US" sz="2400"/>
              <a:t>Partitioning: </a:t>
            </a:r>
          </a:p>
          <a:p>
            <a:pPr>
              <a:buFontTx/>
              <a:buNone/>
            </a:pPr>
            <a:r>
              <a:rPr lang="en-US" altLang="en-US" sz="2400"/>
              <a:t>     </a:t>
            </a:r>
            <a:r>
              <a:rPr lang="en-US" altLang="en-US" sz="2000"/>
              <a:t>May not be equal size Splitting memory into </a:t>
            </a:r>
          </a:p>
          <a:p>
            <a:pPr>
              <a:buFontTx/>
              <a:buNone/>
            </a:pPr>
            <a:r>
              <a:rPr lang="en-US" altLang="en-US" sz="2000"/>
              <a:t>      sections to allocate to processes </a:t>
            </a:r>
          </a:p>
          <a:p>
            <a:pPr>
              <a:buFontTx/>
              <a:buNone/>
            </a:pPr>
            <a:r>
              <a:rPr lang="en-US" altLang="en-US" sz="2000"/>
              <a:t>      (including Operating System!)</a:t>
            </a:r>
          </a:p>
          <a:p>
            <a:r>
              <a:rPr lang="en-US" altLang="en-US" sz="2400"/>
              <a:t>Fixed-sized partitions</a:t>
            </a:r>
          </a:p>
          <a:p>
            <a:pPr marL="684213" lvl="1" indent="-227013"/>
            <a:r>
              <a:rPr lang="en-US" altLang="en-US" sz="2000"/>
              <a:t>Potentially a lot of wasted memory</a:t>
            </a:r>
          </a:p>
          <a:p>
            <a:r>
              <a:rPr lang="en-US" altLang="en-US" sz="2400"/>
              <a:t>Variable-sized partitions</a:t>
            </a:r>
          </a:p>
          <a:p>
            <a:pPr marL="684213" lvl="1" indent="-227013"/>
            <a:r>
              <a:rPr lang="en-US" altLang="en-US" sz="2000"/>
              <a:t>Process is fitted into smallest hole that it will fit in</a:t>
            </a:r>
          </a:p>
          <a:p>
            <a:r>
              <a:rPr lang="en-US" altLang="en-US" sz="2400"/>
              <a:t>Dynamic partitions</a:t>
            </a:r>
          </a:p>
          <a:p>
            <a:pPr marL="684213" lvl="1" indent="-227013"/>
            <a:r>
              <a:rPr lang="en-US" altLang="en-US" sz="2000"/>
              <a:t> no room for additional memory allocation</a:t>
            </a:r>
          </a:p>
          <a:p>
            <a:pPr marL="684213" lvl="1" indent="-227013"/>
            <a:r>
              <a:rPr lang="en-US" altLang="en-US" sz="2000"/>
              <a:t> memory leak – need periodic coalescing, or</a:t>
            </a:r>
          </a:p>
          <a:p>
            <a:pPr marL="684213" lvl="1" indent="-227013">
              <a:buFontTx/>
              <a:buNone/>
            </a:pPr>
            <a:r>
              <a:rPr lang="en-US" altLang="en-US" sz="2000"/>
              <a:t>                        – need periodic compaction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D1896ADA-0D3A-4792-9FB4-B2B52ED690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Fixed Partitioning</a:t>
            </a:r>
          </a:p>
        </p:txBody>
      </p:sp>
      <p:pic>
        <p:nvPicPr>
          <p:cNvPr id="35843" name="Picture 3">
            <a:extLst>
              <a:ext uri="{FF2B5EF4-FFF2-40B4-BE49-F238E27FC236}">
                <a16:creationId xmlns:a16="http://schemas.microsoft.com/office/drawing/2014/main" id="{77CCD821-0F85-42C1-85AC-D431AF490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9"/>
          <a:stretch>
            <a:fillRect/>
          </a:stretch>
        </p:blipFill>
        <p:spPr bwMode="auto">
          <a:xfrm>
            <a:off x="1828800" y="1371600"/>
            <a:ext cx="508635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6C69F071-D546-4F98-9C57-DC497982EF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Effect of Dynamic Partitioning</a:t>
            </a:r>
            <a:br>
              <a:rPr lang="en-US" altLang="en-US"/>
            </a:br>
            <a:endParaRPr lang="en-US" altLang="en-US"/>
          </a:p>
        </p:txBody>
      </p:sp>
      <p:pic>
        <p:nvPicPr>
          <p:cNvPr id="36867" name="Picture 4">
            <a:extLst>
              <a:ext uri="{FF2B5EF4-FFF2-40B4-BE49-F238E27FC236}">
                <a16:creationId xmlns:a16="http://schemas.microsoft.com/office/drawing/2014/main" id="{47CE2E83-0228-4FD4-A421-78D56521D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86"/>
          <a:stretch>
            <a:fillRect/>
          </a:stretch>
        </p:blipFill>
        <p:spPr bwMode="auto">
          <a:xfrm>
            <a:off x="1219200" y="1295400"/>
            <a:ext cx="6400800" cy="532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60347B9D-B4A4-4EFC-AD5D-BE11CC2372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Relocation Challenges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60FA9E77-9F4C-437E-BE04-353992ABD6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Can’t expect that process will load into the same place in memory</a:t>
            </a:r>
          </a:p>
          <a:p>
            <a:pPr>
              <a:lnSpc>
                <a:spcPct val="90000"/>
              </a:lnSpc>
            </a:pPr>
            <a:r>
              <a:rPr lang="en-US" altLang="en-US"/>
              <a:t>Instructions contain addresses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Locations of data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Addresses for instructions (branching)</a:t>
            </a:r>
          </a:p>
          <a:p>
            <a:pPr>
              <a:lnSpc>
                <a:spcPct val="90000"/>
              </a:lnSpc>
            </a:pPr>
            <a:r>
              <a:rPr lang="en-US" altLang="en-US"/>
              <a:t>Logical address - relative to beginning of program</a:t>
            </a:r>
          </a:p>
          <a:p>
            <a:pPr>
              <a:lnSpc>
                <a:spcPct val="90000"/>
              </a:lnSpc>
            </a:pPr>
            <a:r>
              <a:rPr lang="en-US" altLang="en-US"/>
              <a:t>Physical address - actual location in memory (this time)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latin typeface="Arial Black" panose="020B0A04020102020204" pitchFamily="34" charset="0"/>
              </a:rPr>
              <a:t>Solution:</a:t>
            </a:r>
          </a:p>
          <a:p>
            <a:pPr>
              <a:lnSpc>
                <a:spcPct val="90000"/>
              </a:lnSpc>
            </a:pPr>
            <a:r>
              <a:rPr lang="en-US" altLang="en-US"/>
              <a:t>Use Base Address &amp; Automatic (hardware) conversion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9">
            <a:extLst>
              <a:ext uri="{FF2B5EF4-FFF2-40B4-BE49-F238E27FC236}">
                <a16:creationId xmlns:a16="http://schemas.microsoft.com/office/drawing/2014/main" id="{FF34CAAC-2590-481E-A78E-8BAA2DE56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6147" name="Image">
            <a:extLst>
              <a:ext uri="{FF2B5EF4-FFF2-40B4-BE49-F238E27FC236}">
                <a16:creationId xmlns:a16="http://schemas.microsoft.com/office/drawing/2014/main" id="{374C5239-733E-4AD5-86E9-8D35AFFDB8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Image">
            <a:extLst>
              <a:ext uri="{FF2B5EF4-FFF2-40B4-BE49-F238E27FC236}">
                <a16:creationId xmlns:a16="http://schemas.microsoft.com/office/drawing/2014/main" id="{E7674C56-6BC4-4D7C-AF76-4A8ADB9CE9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25" y="0"/>
            <a:ext cx="1428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Image">
            <a:extLst>
              <a:ext uri="{FF2B5EF4-FFF2-40B4-BE49-F238E27FC236}">
                <a16:creationId xmlns:a16="http://schemas.microsoft.com/office/drawing/2014/main" id="{A42D4E08-132A-436C-A741-74BF8C5B14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25" y="1371600"/>
            <a:ext cx="1428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1">
            <a:extLst>
              <a:ext uri="{FF2B5EF4-FFF2-40B4-BE49-F238E27FC236}">
                <a16:creationId xmlns:a16="http://schemas.microsoft.com/office/drawing/2014/main" id="{ACA4B892-2032-49CF-929C-14F0653E92D7}"/>
              </a:ext>
            </a:extLst>
          </p:cNvPr>
          <p:cNvSpPr txBox="1"/>
          <p:nvPr/>
        </p:nvSpPr>
        <p:spPr>
          <a:xfrm>
            <a:off x="777875" y="512763"/>
            <a:ext cx="6419850" cy="2047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sz="3170" b="1" spc="10" dirty="0">
                <a:solidFill>
                  <a:srgbClr val="C00000"/>
                </a:solidFill>
                <a:latin typeface="Arial Black"/>
                <a:cs typeface="Arial Black"/>
              </a:rPr>
              <a:t>COMPUTER HARDWARE AND</a:t>
            </a:r>
            <a:endParaRPr sz="3100">
              <a:latin typeface="Arial Black"/>
              <a:cs typeface="Arial Black"/>
            </a:endParaRPr>
          </a:p>
        </p:txBody>
      </p:sp>
      <p:sp>
        <p:nvSpPr>
          <p:cNvPr id="15" name="text 1">
            <a:extLst>
              <a:ext uri="{FF2B5EF4-FFF2-40B4-BE49-F238E27FC236}">
                <a16:creationId xmlns:a16="http://schemas.microsoft.com/office/drawing/2014/main" id="{F110D768-F76D-4ABD-A9E0-1E3389D09BC4}"/>
              </a:ext>
            </a:extLst>
          </p:cNvPr>
          <p:cNvSpPr txBox="1"/>
          <p:nvPr/>
        </p:nvSpPr>
        <p:spPr>
          <a:xfrm>
            <a:off x="777875" y="1000125"/>
            <a:ext cx="6821488" cy="2047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sz="3170" b="1" spc="10" dirty="0">
                <a:solidFill>
                  <a:srgbClr val="C00000"/>
                </a:solidFill>
                <a:latin typeface="Arial Black"/>
                <a:cs typeface="Arial Black"/>
              </a:rPr>
              <a:t>SOFTWARE INFRASTRUCTURE</a:t>
            </a:r>
            <a:endParaRPr sz="3100">
              <a:latin typeface="Arial Black"/>
              <a:cs typeface="Arial Black"/>
            </a:endParaRPr>
          </a:p>
        </p:txBody>
      </p:sp>
      <p:pic>
        <p:nvPicPr>
          <p:cNvPr id="6152" name="Image">
            <a:extLst>
              <a:ext uri="{FF2B5EF4-FFF2-40B4-BE49-F238E27FC236}">
                <a16:creationId xmlns:a16="http://schemas.microsoft.com/office/drawing/2014/main" id="{B1C08E21-CD24-4084-9B71-28D504C18F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1905000"/>
            <a:ext cx="7400925" cy="472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BE38372-9D0C-4CB9-A3B3-9345EEBBC1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Operating System Services include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680277A-F9E0-4567-AE49-52D5D0D20A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Program creation</a:t>
            </a:r>
          </a:p>
          <a:p>
            <a:r>
              <a:rPr lang="en-US" altLang="en-US"/>
              <a:t>Program execution</a:t>
            </a:r>
          </a:p>
          <a:p>
            <a:r>
              <a:rPr lang="en-US" altLang="en-US"/>
              <a:t>I/O Operation</a:t>
            </a:r>
          </a:p>
          <a:p>
            <a:r>
              <a:rPr lang="en-US" altLang="en-US"/>
              <a:t>Resource Management</a:t>
            </a:r>
          </a:p>
          <a:p>
            <a:r>
              <a:rPr lang="en-US" altLang="en-US"/>
              <a:t>File system manipulation</a:t>
            </a:r>
          </a:p>
          <a:p>
            <a:r>
              <a:rPr lang="en-US" altLang="en-US"/>
              <a:t>System access/protection</a:t>
            </a:r>
          </a:p>
          <a:p>
            <a:r>
              <a:rPr lang="en-US" altLang="en-US"/>
              <a:t>Error detection </a:t>
            </a:r>
          </a:p>
          <a:p>
            <a:r>
              <a:rPr lang="en-US" altLang="en-US"/>
              <a:t>Accounting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B4DC716F-CA43-4FC9-83F1-3CA75E49E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B1639E55-F3A8-4FDB-89D9-57E3727C6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8196" name="Image">
            <a:extLst>
              <a:ext uri="{FF2B5EF4-FFF2-40B4-BE49-F238E27FC236}">
                <a16:creationId xmlns:a16="http://schemas.microsoft.com/office/drawing/2014/main" id="{DAF68F8A-DD02-4E55-A02F-B44ECEF7DF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Image">
            <a:extLst>
              <a:ext uri="{FF2B5EF4-FFF2-40B4-BE49-F238E27FC236}">
                <a16:creationId xmlns:a16="http://schemas.microsoft.com/office/drawing/2014/main" id="{070A3953-37E8-4353-94E4-BFC4A02056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25" y="0"/>
            <a:ext cx="1428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Image">
            <a:extLst>
              <a:ext uri="{FF2B5EF4-FFF2-40B4-BE49-F238E27FC236}">
                <a16:creationId xmlns:a16="http://schemas.microsoft.com/office/drawing/2014/main" id="{39F446EF-B183-4ABB-A288-E6C1D9599B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25" y="1371600"/>
            <a:ext cx="1428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1">
            <a:extLst>
              <a:ext uri="{FF2B5EF4-FFF2-40B4-BE49-F238E27FC236}">
                <a16:creationId xmlns:a16="http://schemas.microsoft.com/office/drawing/2014/main" id="{6D719A23-3678-4528-9949-40160211E075}"/>
              </a:ext>
            </a:extLst>
          </p:cNvPr>
          <p:cNvSpPr txBox="1"/>
          <p:nvPr/>
        </p:nvSpPr>
        <p:spPr>
          <a:xfrm>
            <a:off x="750888" y="923925"/>
            <a:ext cx="3960812" cy="2047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sz="3170" b="1" spc="10" dirty="0">
                <a:solidFill>
                  <a:srgbClr val="C00000"/>
                </a:solidFill>
                <a:latin typeface="Arial Black"/>
                <a:cs typeface="Arial Black"/>
              </a:rPr>
              <a:t>KEY INTERFACES</a:t>
            </a:r>
            <a:endParaRPr sz="3100">
              <a:latin typeface="Arial Black"/>
              <a:cs typeface="Arial Black"/>
            </a:endParaRPr>
          </a:p>
        </p:txBody>
      </p:sp>
      <p:sp>
        <p:nvSpPr>
          <p:cNvPr id="8" name="text 1">
            <a:extLst>
              <a:ext uri="{FF2B5EF4-FFF2-40B4-BE49-F238E27FC236}">
                <a16:creationId xmlns:a16="http://schemas.microsoft.com/office/drawing/2014/main" id="{82D449A9-D7B8-4ACD-906A-C970A6443AE5}"/>
              </a:ext>
            </a:extLst>
          </p:cNvPr>
          <p:cNvSpPr txBox="1"/>
          <p:nvPr/>
        </p:nvSpPr>
        <p:spPr>
          <a:xfrm>
            <a:off x="735013" y="1825625"/>
            <a:ext cx="6542087" cy="38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sz="3200" spc="10" dirty="0">
                <a:latin typeface="Arial"/>
                <a:cs typeface="Arial"/>
              </a:rPr>
              <a:t>1. Instruction Set Architecture (</a:t>
            </a:r>
            <a:r>
              <a:rPr sz="3200" b="1" spc="10" dirty="0">
                <a:latin typeface="Arial"/>
                <a:cs typeface="Arial"/>
              </a:rPr>
              <a:t>ISA</a:t>
            </a:r>
            <a:r>
              <a:rPr sz="3200" spc="10" dirty="0">
                <a:latin typeface="Arial"/>
                <a:cs typeface="Arial"/>
              </a:rPr>
              <a:t>)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text 1">
            <a:extLst>
              <a:ext uri="{FF2B5EF4-FFF2-40B4-BE49-F238E27FC236}">
                <a16:creationId xmlns:a16="http://schemas.microsoft.com/office/drawing/2014/main" id="{5684AFB1-B3D1-43D7-9933-0070E9AD09A4}"/>
              </a:ext>
            </a:extLst>
          </p:cNvPr>
          <p:cNvSpPr txBox="1"/>
          <p:nvPr/>
        </p:nvSpPr>
        <p:spPr>
          <a:xfrm>
            <a:off x="735013" y="2487613"/>
            <a:ext cx="6656387" cy="38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sz="3200" spc="10" dirty="0">
                <a:latin typeface="Arial"/>
                <a:cs typeface="Arial"/>
              </a:rPr>
              <a:t>2. Application Binary Interface (</a:t>
            </a:r>
            <a:r>
              <a:rPr sz="3200" b="1" spc="10" dirty="0">
                <a:latin typeface="Arial"/>
                <a:cs typeface="Arial"/>
              </a:rPr>
              <a:t>ABI</a:t>
            </a:r>
            <a:r>
              <a:rPr sz="3200" spc="10" dirty="0">
                <a:latin typeface="Arial"/>
                <a:cs typeface="Arial"/>
              </a:rPr>
              <a:t>)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text 1">
            <a:extLst>
              <a:ext uri="{FF2B5EF4-FFF2-40B4-BE49-F238E27FC236}">
                <a16:creationId xmlns:a16="http://schemas.microsoft.com/office/drawing/2014/main" id="{4DBD479C-7693-46ED-9B06-6B7F64569631}"/>
              </a:ext>
            </a:extLst>
          </p:cNvPr>
          <p:cNvSpPr txBox="1"/>
          <p:nvPr/>
        </p:nvSpPr>
        <p:spPr>
          <a:xfrm>
            <a:off x="735013" y="3148013"/>
            <a:ext cx="6856412" cy="3825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sz="3200" spc="10" dirty="0">
                <a:latin typeface="Arial"/>
                <a:cs typeface="Arial"/>
              </a:rPr>
              <a:t>3. Application Programming Interface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text 1">
            <a:extLst>
              <a:ext uri="{FF2B5EF4-FFF2-40B4-BE49-F238E27FC236}">
                <a16:creationId xmlns:a16="http://schemas.microsoft.com/office/drawing/2014/main" id="{964A505D-40C8-4813-BF0C-5BAF1410C4C7}"/>
              </a:ext>
            </a:extLst>
          </p:cNvPr>
          <p:cNvSpPr txBox="1"/>
          <p:nvPr/>
        </p:nvSpPr>
        <p:spPr>
          <a:xfrm>
            <a:off x="1250950" y="3636963"/>
            <a:ext cx="1062038" cy="38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sz="3200" spc="10" dirty="0">
                <a:latin typeface="Arial"/>
                <a:cs typeface="Arial"/>
              </a:rPr>
              <a:t>(</a:t>
            </a:r>
            <a:r>
              <a:rPr sz="3200" b="1" spc="10" dirty="0">
                <a:latin typeface="Arial"/>
                <a:cs typeface="Arial"/>
              </a:rPr>
              <a:t>API</a:t>
            </a:r>
            <a:r>
              <a:rPr sz="3200" spc="10" dirty="0">
                <a:latin typeface="Arial"/>
                <a:cs typeface="Arial"/>
              </a:rPr>
              <a:t>)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E4B7ECC-8136-48F4-86A4-B3915814B7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O/S as a Resource Manager</a:t>
            </a:r>
          </a:p>
        </p:txBody>
      </p:sp>
      <p:pic>
        <p:nvPicPr>
          <p:cNvPr id="9219" name="Picture 5">
            <a:extLst>
              <a:ext uri="{FF2B5EF4-FFF2-40B4-BE49-F238E27FC236}">
                <a16:creationId xmlns:a16="http://schemas.microsoft.com/office/drawing/2014/main" id="{82DA4306-E64D-4715-AAAA-8BC4E2A832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4" t="5507" r="5495" b="13094"/>
          <a:stretch>
            <a:fillRect/>
          </a:stretch>
        </p:blipFill>
        <p:spPr bwMode="auto">
          <a:xfrm>
            <a:off x="838200" y="1135063"/>
            <a:ext cx="7315200" cy="564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Content Placeholder 3" descr="hy2.PNG">
            <a:extLst>
              <a:ext uri="{FF2B5EF4-FFF2-40B4-BE49-F238E27FC236}">
                <a16:creationId xmlns:a16="http://schemas.microsoft.com/office/drawing/2014/main" id="{C743364C-5475-4D00-83C3-C284242F32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1143000"/>
            <a:ext cx="7467600" cy="549592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Content Placeholder 3" descr="hy.PNG">
            <a:extLst>
              <a:ext uri="{FF2B5EF4-FFF2-40B4-BE49-F238E27FC236}">
                <a16:creationId xmlns:a16="http://schemas.microsoft.com/office/drawing/2014/main" id="{45FB4E6A-2188-42FC-94C8-4EC7634FAC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4975" y="1066800"/>
            <a:ext cx="8328025" cy="550545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llings COE7e">
  <a:themeElements>
    <a:clrScheme name="Stallings COE7e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Stallings COE7e">
      <a:majorFont>
        <a:latin typeface="Arial Black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llings COE7e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 COE7e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 COE7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 COE7e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 COE7e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 COE7e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 COE7e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Settings\Administrator\Application Data\Microsoft\Templates\Stallings COE7e.pot</Template>
  <TotalTime>2127</TotalTime>
  <Words>780</Words>
  <Application>Microsoft Office PowerPoint</Application>
  <PresentationFormat>On-screen Show (4:3)</PresentationFormat>
  <Paragraphs>201</Paragraphs>
  <Slides>35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Stallings COE7e</vt:lpstr>
      <vt:lpstr>Chapter 8 Operating System Support </vt:lpstr>
      <vt:lpstr>PowerPoint Presentation</vt:lpstr>
      <vt:lpstr>Objectives of Operating System</vt:lpstr>
      <vt:lpstr>PowerPoint Presentation</vt:lpstr>
      <vt:lpstr>Operating System Services include</vt:lpstr>
      <vt:lpstr>PowerPoint Presentation</vt:lpstr>
      <vt:lpstr>O/S as a Resource Manager</vt:lpstr>
      <vt:lpstr>PowerPoint Presentation</vt:lpstr>
      <vt:lpstr>PowerPoint Presentation</vt:lpstr>
      <vt:lpstr>PowerPoint Presentation</vt:lpstr>
      <vt:lpstr>Types of Operating System</vt:lpstr>
      <vt:lpstr>Simple Batch Systems</vt:lpstr>
      <vt:lpstr>Memory Layout for Resident Monitor</vt:lpstr>
      <vt:lpstr>Job Control Language</vt:lpstr>
      <vt:lpstr>Desirable Hardware Features</vt:lpstr>
      <vt:lpstr>Multi-programmed Batch Systems</vt:lpstr>
      <vt:lpstr>Uni-programmed System </vt:lpstr>
      <vt:lpstr>Multi-Programming with Three Programs</vt:lpstr>
      <vt:lpstr>Sample Program Mix</vt:lpstr>
      <vt:lpstr>Utilization:  Uni-programmed  vs  Multi-programmed</vt:lpstr>
      <vt:lpstr>Multiprogramming Resource Utilization</vt:lpstr>
      <vt:lpstr>Some Types of Systems</vt:lpstr>
      <vt:lpstr>Types of Scheduling</vt:lpstr>
      <vt:lpstr>Five State Process Model</vt:lpstr>
      <vt:lpstr>Process Control Block </vt:lpstr>
      <vt:lpstr>Key Elements of O/S</vt:lpstr>
      <vt:lpstr>Process Scheduling</vt:lpstr>
      <vt:lpstr>Memory Management</vt:lpstr>
      <vt:lpstr>Swapping</vt:lpstr>
      <vt:lpstr>What is Swapping?</vt:lpstr>
      <vt:lpstr>Use of Swapping</vt:lpstr>
      <vt:lpstr>Partitioning</vt:lpstr>
      <vt:lpstr>Fixed Partitioning</vt:lpstr>
      <vt:lpstr>Effect of Dynamic Partitioning </vt:lpstr>
      <vt:lpstr>Relocation Challenges</vt:lpstr>
    </vt:vector>
  </TitlesOfParts>
  <Company>Liverpool Hope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08 Operating System Support</dc:title>
  <dc:creator>Adrian J Pullin</dc:creator>
  <cp:lastModifiedBy>laraibgul98@gmail.com</cp:lastModifiedBy>
  <cp:revision>70</cp:revision>
  <dcterms:created xsi:type="dcterms:W3CDTF">1999-04-23T15:59:55Z</dcterms:created>
  <dcterms:modified xsi:type="dcterms:W3CDTF">2020-03-19T19:56:40Z</dcterms:modified>
</cp:coreProperties>
</file>