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2" d="100"/>
          <a:sy n="82" d="100"/>
        </p:scale>
        <p:origin x="-71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74C845-AE7E-4718-88EC-FC405114369D}"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5386A-3F74-4816-9B68-EA5C2CB2A951}" type="slidenum">
              <a:rPr lang="en-US" smtClean="0"/>
              <a:pPr/>
              <a:t>‹#›</a:t>
            </a:fld>
            <a:endParaRPr lang="en-US"/>
          </a:p>
        </p:txBody>
      </p:sp>
    </p:spTree>
    <p:extLst>
      <p:ext uri="{BB962C8B-B14F-4D97-AF65-F5344CB8AC3E}">
        <p14:creationId xmlns="" xmlns:p14="http://schemas.microsoft.com/office/powerpoint/2010/main" val="164497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4C845-AE7E-4718-88EC-FC405114369D}"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5386A-3F74-4816-9B68-EA5C2CB2A951}" type="slidenum">
              <a:rPr lang="en-US" smtClean="0"/>
              <a:pPr/>
              <a:t>‹#›</a:t>
            </a:fld>
            <a:endParaRPr lang="en-US"/>
          </a:p>
        </p:txBody>
      </p:sp>
    </p:spTree>
    <p:extLst>
      <p:ext uri="{BB962C8B-B14F-4D97-AF65-F5344CB8AC3E}">
        <p14:creationId xmlns="" xmlns:p14="http://schemas.microsoft.com/office/powerpoint/2010/main" val="335559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4C845-AE7E-4718-88EC-FC405114369D}"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5386A-3F74-4816-9B68-EA5C2CB2A951}" type="slidenum">
              <a:rPr lang="en-US" smtClean="0"/>
              <a:pPr/>
              <a:t>‹#›</a:t>
            </a:fld>
            <a:endParaRPr lang="en-US"/>
          </a:p>
        </p:txBody>
      </p:sp>
    </p:spTree>
    <p:extLst>
      <p:ext uri="{BB962C8B-B14F-4D97-AF65-F5344CB8AC3E}">
        <p14:creationId xmlns="" xmlns:p14="http://schemas.microsoft.com/office/powerpoint/2010/main" val="201184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4C845-AE7E-4718-88EC-FC405114369D}"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5386A-3F74-4816-9B68-EA5C2CB2A951}" type="slidenum">
              <a:rPr lang="en-US" smtClean="0"/>
              <a:pPr/>
              <a:t>‹#›</a:t>
            </a:fld>
            <a:endParaRPr lang="en-US"/>
          </a:p>
        </p:txBody>
      </p:sp>
    </p:spTree>
    <p:extLst>
      <p:ext uri="{BB962C8B-B14F-4D97-AF65-F5344CB8AC3E}">
        <p14:creationId xmlns="" xmlns:p14="http://schemas.microsoft.com/office/powerpoint/2010/main" val="201261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4C845-AE7E-4718-88EC-FC405114369D}"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5386A-3F74-4816-9B68-EA5C2CB2A951}" type="slidenum">
              <a:rPr lang="en-US" smtClean="0"/>
              <a:pPr/>
              <a:t>‹#›</a:t>
            </a:fld>
            <a:endParaRPr lang="en-US"/>
          </a:p>
        </p:txBody>
      </p:sp>
    </p:spTree>
    <p:extLst>
      <p:ext uri="{BB962C8B-B14F-4D97-AF65-F5344CB8AC3E}">
        <p14:creationId xmlns="" xmlns:p14="http://schemas.microsoft.com/office/powerpoint/2010/main" val="135908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74C845-AE7E-4718-88EC-FC405114369D}"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5386A-3F74-4816-9B68-EA5C2CB2A951}" type="slidenum">
              <a:rPr lang="en-US" smtClean="0"/>
              <a:pPr/>
              <a:t>‹#›</a:t>
            </a:fld>
            <a:endParaRPr lang="en-US"/>
          </a:p>
        </p:txBody>
      </p:sp>
    </p:spTree>
    <p:extLst>
      <p:ext uri="{BB962C8B-B14F-4D97-AF65-F5344CB8AC3E}">
        <p14:creationId xmlns="" xmlns:p14="http://schemas.microsoft.com/office/powerpoint/2010/main" val="130247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74C845-AE7E-4718-88EC-FC405114369D}" type="datetimeFigureOut">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5386A-3F74-4816-9B68-EA5C2CB2A951}" type="slidenum">
              <a:rPr lang="en-US" smtClean="0"/>
              <a:pPr/>
              <a:t>‹#›</a:t>
            </a:fld>
            <a:endParaRPr lang="en-US"/>
          </a:p>
        </p:txBody>
      </p:sp>
    </p:spTree>
    <p:extLst>
      <p:ext uri="{BB962C8B-B14F-4D97-AF65-F5344CB8AC3E}">
        <p14:creationId xmlns="" xmlns:p14="http://schemas.microsoft.com/office/powerpoint/2010/main" val="252731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74C845-AE7E-4718-88EC-FC405114369D}" type="datetimeFigureOut">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5386A-3F74-4816-9B68-EA5C2CB2A951}" type="slidenum">
              <a:rPr lang="en-US" smtClean="0"/>
              <a:pPr/>
              <a:t>‹#›</a:t>
            </a:fld>
            <a:endParaRPr lang="en-US"/>
          </a:p>
        </p:txBody>
      </p:sp>
    </p:spTree>
    <p:extLst>
      <p:ext uri="{BB962C8B-B14F-4D97-AF65-F5344CB8AC3E}">
        <p14:creationId xmlns="" xmlns:p14="http://schemas.microsoft.com/office/powerpoint/2010/main" val="163821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4C845-AE7E-4718-88EC-FC405114369D}" type="datetimeFigureOut">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5386A-3F74-4816-9B68-EA5C2CB2A951}" type="slidenum">
              <a:rPr lang="en-US" smtClean="0"/>
              <a:pPr/>
              <a:t>‹#›</a:t>
            </a:fld>
            <a:endParaRPr lang="en-US"/>
          </a:p>
        </p:txBody>
      </p:sp>
    </p:spTree>
    <p:extLst>
      <p:ext uri="{BB962C8B-B14F-4D97-AF65-F5344CB8AC3E}">
        <p14:creationId xmlns="" xmlns:p14="http://schemas.microsoft.com/office/powerpoint/2010/main" val="94017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4C845-AE7E-4718-88EC-FC405114369D}"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5386A-3F74-4816-9B68-EA5C2CB2A951}" type="slidenum">
              <a:rPr lang="en-US" smtClean="0"/>
              <a:pPr/>
              <a:t>‹#›</a:t>
            </a:fld>
            <a:endParaRPr lang="en-US"/>
          </a:p>
        </p:txBody>
      </p:sp>
    </p:spTree>
    <p:extLst>
      <p:ext uri="{BB962C8B-B14F-4D97-AF65-F5344CB8AC3E}">
        <p14:creationId xmlns="" xmlns:p14="http://schemas.microsoft.com/office/powerpoint/2010/main" val="84439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4C845-AE7E-4718-88EC-FC405114369D}"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5386A-3F74-4816-9B68-EA5C2CB2A951}" type="slidenum">
              <a:rPr lang="en-US" smtClean="0"/>
              <a:pPr/>
              <a:t>‹#›</a:t>
            </a:fld>
            <a:endParaRPr lang="en-US"/>
          </a:p>
        </p:txBody>
      </p:sp>
    </p:spTree>
    <p:extLst>
      <p:ext uri="{BB962C8B-B14F-4D97-AF65-F5344CB8AC3E}">
        <p14:creationId xmlns="" xmlns:p14="http://schemas.microsoft.com/office/powerpoint/2010/main" val="241586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4C845-AE7E-4718-88EC-FC405114369D}" type="datetimeFigureOut">
              <a:rPr lang="en-US" smtClean="0"/>
              <a:pPr/>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5386A-3F74-4816-9B68-EA5C2CB2A951}" type="slidenum">
              <a:rPr lang="en-US" smtClean="0"/>
              <a:pPr/>
              <a:t>‹#›</a:t>
            </a:fld>
            <a:endParaRPr lang="en-US"/>
          </a:p>
        </p:txBody>
      </p:sp>
    </p:spTree>
    <p:extLst>
      <p:ext uri="{BB962C8B-B14F-4D97-AF65-F5344CB8AC3E}">
        <p14:creationId xmlns="" xmlns:p14="http://schemas.microsoft.com/office/powerpoint/2010/main" val="3449518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Cancer" TargetMode="External"/><Relationship Id="rId2" Type="http://schemas.openxmlformats.org/officeDocument/2006/relationships/hyperlink" Target="https://en.wikipedia.org/wiki/Polycyclic_aromatic_hydrocarb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ayers of pavement H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93392" y="157759"/>
            <a:ext cx="9473184" cy="670440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0" y="482283"/>
            <a:ext cx="5571744" cy="2387600"/>
          </a:xfrm>
        </p:spPr>
        <p:txBody>
          <a:bodyPr>
            <a:normAutofit fontScale="90000"/>
          </a:bodyPr>
          <a:lstStyle/>
          <a:p>
            <a:r>
              <a:rPr lang="en-US" b="1" dirty="0" smtClean="0">
                <a:solidFill>
                  <a:schemeClr val="accent4">
                    <a:lumMod val="75000"/>
                  </a:schemeClr>
                </a:solidFill>
                <a:latin typeface="Arial Black" panose="020B0A04020102020204" pitchFamily="34" charset="0"/>
              </a:rPr>
              <a:t>Typical Layers of a Pavement</a:t>
            </a:r>
            <a:endParaRPr lang="en-US" b="1" dirty="0">
              <a:solidFill>
                <a:schemeClr val="accent4">
                  <a:lumMod val="75000"/>
                </a:schemeClr>
              </a:solidFill>
              <a:latin typeface="Arial Black" panose="020B0A04020102020204" pitchFamily="34" charset="0"/>
            </a:endParaRPr>
          </a:p>
        </p:txBody>
      </p:sp>
    </p:spTree>
    <p:extLst>
      <p:ext uri="{BB962C8B-B14F-4D97-AF65-F5344CB8AC3E}">
        <p14:creationId xmlns="" xmlns:p14="http://schemas.microsoft.com/office/powerpoint/2010/main" val="2761709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Tack </a:t>
            </a:r>
            <a:r>
              <a:rPr lang="en-US" b="1" dirty="0" smtClean="0"/>
              <a:t>Coat</a:t>
            </a:r>
            <a:endParaRPr lang="en-US" dirty="0"/>
          </a:p>
        </p:txBody>
      </p:sp>
      <p:sp>
        <p:nvSpPr>
          <p:cNvPr id="3" name="Content Placeholder 2"/>
          <p:cNvSpPr>
            <a:spLocks noGrp="1"/>
          </p:cNvSpPr>
          <p:nvPr>
            <p:ph idx="1"/>
          </p:nvPr>
        </p:nvSpPr>
        <p:spPr>
          <a:xfrm>
            <a:off x="838200" y="1825625"/>
            <a:ext cx="10515600" cy="4351338"/>
          </a:xfrm>
        </p:spPr>
        <p:txBody>
          <a:bodyPr/>
          <a:lstStyle/>
          <a:p>
            <a:r>
              <a:rPr lang="en-US" dirty="0"/>
              <a:t>Tack coat is a very light application of asphalt, usually asphalt emulsion diluted with water. It provides proper bonding between two layer of binder course and must be thin, uniformly cover the entire surface, and set very fast.</a:t>
            </a:r>
          </a:p>
        </p:txBody>
      </p:sp>
      <p:pic>
        <p:nvPicPr>
          <p:cNvPr id="5122" name="Picture 2" descr="Image result for Tack Coa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2503" y="4263652"/>
            <a:ext cx="3401441" cy="1913311"/>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Image result for Tack Coa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7613" y="3236482"/>
            <a:ext cx="4363424" cy="32725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82995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Prime </a:t>
            </a:r>
            <a:r>
              <a:rPr lang="en-US" b="1" dirty="0" smtClean="0"/>
              <a:t>Coat</a:t>
            </a:r>
            <a:endParaRPr lang="en-US" dirty="0"/>
          </a:p>
        </p:txBody>
      </p:sp>
      <p:sp>
        <p:nvSpPr>
          <p:cNvPr id="3" name="Content Placeholder 2"/>
          <p:cNvSpPr>
            <a:spLocks noGrp="1"/>
          </p:cNvSpPr>
          <p:nvPr>
            <p:ph idx="1"/>
          </p:nvPr>
        </p:nvSpPr>
        <p:spPr/>
        <p:txBody>
          <a:bodyPr/>
          <a:lstStyle/>
          <a:p>
            <a:r>
              <a:rPr lang="en-US" dirty="0"/>
              <a:t>Prime coat is an application of low viscous cutback bitumen to an absorbent surface like granular bases on which binder layer is placed. It provides bonding between two layers. Unlike tack coat, prime coat penetrates into the layer below, plugs the voids, and forms a water tight surface.</a:t>
            </a:r>
          </a:p>
        </p:txBody>
      </p:sp>
      <p:pic>
        <p:nvPicPr>
          <p:cNvPr id="6146" name="Picture 2" descr="Image result for Prime Coa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927" y="3838766"/>
            <a:ext cx="3810000" cy="2905125"/>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Image result for Prime Coa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36719" y="3374674"/>
            <a:ext cx="6976745" cy="1703307"/>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Related imag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43463" y="5106543"/>
            <a:ext cx="2627186" cy="1751457"/>
          </a:xfrm>
          <a:prstGeom prst="rect">
            <a:avLst/>
          </a:prstGeom>
          <a:noFill/>
          <a:extLst>
            <a:ext uri="{909E8E84-426E-40DD-AFC4-6F175D3DCCD1}">
              <a14:hiddenFill xmlns="" xmlns:a14="http://schemas.microsoft.com/office/drawing/2010/main">
                <a:solidFill>
                  <a:srgbClr val="FFFFFF"/>
                </a:solidFill>
              </a14:hiddenFill>
            </a:ext>
          </a:extLst>
        </p:spPr>
      </p:pic>
      <p:pic>
        <p:nvPicPr>
          <p:cNvPr id="6152" name="Picture 8" descr="Related imag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85824" y="5179920"/>
            <a:ext cx="2852801" cy="16047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48487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Surface </a:t>
            </a:r>
            <a:r>
              <a:rPr lang="en-US" b="1" dirty="0" smtClean="0"/>
              <a:t>course</a:t>
            </a:r>
            <a:endParaRPr lang="en-US" dirty="0"/>
          </a:p>
        </p:txBody>
      </p:sp>
      <p:sp>
        <p:nvSpPr>
          <p:cNvPr id="3" name="Content Placeholder 2"/>
          <p:cNvSpPr>
            <a:spLocks noGrp="1"/>
          </p:cNvSpPr>
          <p:nvPr>
            <p:ph idx="1"/>
          </p:nvPr>
        </p:nvSpPr>
        <p:spPr>
          <a:xfrm>
            <a:off x="838200" y="1825625"/>
            <a:ext cx="7876032" cy="4351338"/>
          </a:xfrm>
        </p:spPr>
        <p:txBody>
          <a:bodyPr>
            <a:noAutofit/>
          </a:bodyPr>
          <a:lstStyle/>
          <a:p>
            <a:r>
              <a:rPr lang="en-US" sz="2400" dirty="0"/>
              <a:t>Surface course is the layer directly in contact with traffic loads and generally contains superior quality materials. They are usually constructed with dense graded asphalt concrete(AC). The functions and requirements of this layer </a:t>
            </a:r>
            <a:r>
              <a:rPr lang="en-US" sz="2400" dirty="0" err="1"/>
              <a:t>are:It</a:t>
            </a:r>
            <a:r>
              <a:rPr lang="en-US" sz="2400" dirty="0"/>
              <a:t> provides characteristics such as friction, smoothness, drainage, etc. Also it will prevent the entrance of excessive quantities of surface water into the underlying base, sub-base and sub-grade,</a:t>
            </a:r>
          </a:p>
          <a:p>
            <a:r>
              <a:rPr lang="en-US" sz="2400" dirty="0"/>
              <a:t>It must be tough to resist the distortion under traffic and provide a smooth and skid- resistant riding surface,</a:t>
            </a:r>
          </a:p>
          <a:p>
            <a:r>
              <a:rPr lang="en-US" sz="2400" dirty="0"/>
              <a:t>It must be water proof to protect the entire base and sub-grade from the weakening effect of water.</a:t>
            </a:r>
          </a:p>
          <a:p>
            <a:endParaRPr lang="en-US" sz="2400" dirty="0"/>
          </a:p>
        </p:txBody>
      </p:sp>
      <p:pic>
        <p:nvPicPr>
          <p:cNvPr id="7170" name="Picture 2" descr="Image result for Surface cours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858250" y="2011298"/>
            <a:ext cx="3333750" cy="25241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4685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Binder </a:t>
            </a:r>
            <a:r>
              <a:rPr lang="en-US" b="1" dirty="0" smtClean="0"/>
              <a:t>course</a:t>
            </a:r>
            <a:endParaRPr lang="en-US" dirty="0"/>
          </a:p>
        </p:txBody>
      </p:sp>
      <p:sp>
        <p:nvSpPr>
          <p:cNvPr id="3" name="Content Placeholder 2"/>
          <p:cNvSpPr>
            <a:spLocks noGrp="1"/>
          </p:cNvSpPr>
          <p:nvPr>
            <p:ph idx="1"/>
          </p:nvPr>
        </p:nvSpPr>
        <p:spPr>
          <a:xfrm>
            <a:off x="838200" y="1825625"/>
            <a:ext cx="10515600" cy="4351338"/>
          </a:xfrm>
        </p:spPr>
        <p:txBody>
          <a:bodyPr/>
          <a:lstStyle/>
          <a:p>
            <a:r>
              <a:rPr lang="en-US" dirty="0"/>
              <a:t>This layer provides the bulk of the asphalt concrete structure. It's chief purpose is to distribute load to the base course The binder course generally consists of aggregates having less asphalt and doesn't require quality as high as the surface course, so replacing a part of the surface course by the binder course results in more economical design.</a:t>
            </a:r>
          </a:p>
        </p:txBody>
      </p:sp>
      <p:pic>
        <p:nvPicPr>
          <p:cNvPr id="8194" name="Picture 2" descr="Image result for Binder cours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51119" y="4011803"/>
            <a:ext cx="4591050" cy="28289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61362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Base </a:t>
            </a:r>
            <a:r>
              <a:rPr lang="en-US" b="1" dirty="0" smtClean="0"/>
              <a:t>course</a:t>
            </a:r>
            <a:endParaRPr lang="en-US" dirty="0"/>
          </a:p>
        </p:txBody>
      </p:sp>
      <p:sp>
        <p:nvSpPr>
          <p:cNvPr id="3" name="Content Placeholder 2"/>
          <p:cNvSpPr>
            <a:spLocks noGrp="1"/>
          </p:cNvSpPr>
          <p:nvPr>
            <p:ph idx="1"/>
          </p:nvPr>
        </p:nvSpPr>
        <p:spPr/>
        <p:txBody>
          <a:bodyPr/>
          <a:lstStyle/>
          <a:p>
            <a:r>
              <a:rPr lang="en-US" dirty="0"/>
              <a:t>The base course is the layer of material immediately beneath the surface of binder course and it provides additional load distribution and contributes to the sub-surface </a:t>
            </a:r>
            <a:r>
              <a:rPr lang="en-US" dirty="0" smtClean="0"/>
              <a:t>drainage. </a:t>
            </a:r>
            <a:r>
              <a:rPr lang="en-US" dirty="0"/>
              <a:t>It may be composed of crushed stone, crushed slag, and other untreated or stabilized materials.</a:t>
            </a:r>
          </a:p>
        </p:txBody>
      </p:sp>
      <p:pic>
        <p:nvPicPr>
          <p:cNvPr id="9218" name="Picture 2" descr="Image result for Base cours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052315"/>
            <a:ext cx="5734050" cy="2771776"/>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Image result for Base cours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34050" y="4001294"/>
            <a:ext cx="4714875" cy="2952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9702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Sub-Base </a:t>
            </a:r>
            <a:r>
              <a:rPr lang="en-US" b="1" dirty="0" smtClean="0"/>
              <a:t>course</a:t>
            </a:r>
            <a:endParaRPr lang="en-US" dirty="0"/>
          </a:p>
        </p:txBody>
      </p:sp>
      <p:sp>
        <p:nvSpPr>
          <p:cNvPr id="3" name="Content Placeholder 2"/>
          <p:cNvSpPr>
            <a:spLocks noGrp="1"/>
          </p:cNvSpPr>
          <p:nvPr>
            <p:ph idx="1"/>
          </p:nvPr>
        </p:nvSpPr>
        <p:spPr>
          <a:xfrm>
            <a:off x="838200" y="1825625"/>
            <a:ext cx="8122920" cy="4351338"/>
          </a:xfrm>
        </p:spPr>
        <p:txBody>
          <a:bodyPr>
            <a:normAutofit fontScale="92500" lnSpcReduction="10000"/>
          </a:bodyPr>
          <a:lstStyle/>
          <a:p>
            <a:r>
              <a:rPr lang="en-US" dirty="0"/>
              <a:t>The sub-base course is the layer of material beneath the base course and the primary functions are to provide structural support, improve drainage, and reduce the intrusion of fines from the sub-grade in the pavement </a:t>
            </a:r>
            <a:r>
              <a:rPr lang="en-US" dirty="0" smtClean="0"/>
              <a:t>structure. </a:t>
            </a:r>
            <a:r>
              <a:rPr lang="en-US" dirty="0"/>
              <a:t>If the base course is open graded, then the sub-base course with more fines can serve as a filler between sub-grade and the base </a:t>
            </a:r>
            <a:r>
              <a:rPr lang="en-US" dirty="0" smtClean="0"/>
              <a:t>course. </a:t>
            </a:r>
          </a:p>
          <a:p>
            <a:r>
              <a:rPr lang="en-US" dirty="0" smtClean="0"/>
              <a:t>A </a:t>
            </a:r>
            <a:r>
              <a:rPr lang="en-US" dirty="0"/>
              <a:t>sub-base course is not always needed or used. For example, a pavement constructed over a high quality, stiff sub-grade may not need the additional features offered by a sub-base course. In such situations, sub-base course may not be </a:t>
            </a:r>
            <a:r>
              <a:rPr lang="en-US" dirty="0" smtClean="0"/>
              <a:t>provided.</a:t>
            </a:r>
            <a:endParaRPr lang="en-US" dirty="0"/>
          </a:p>
        </p:txBody>
      </p:sp>
      <p:pic>
        <p:nvPicPr>
          <p:cNvPr id="10242" name="Picture 2" descr="Image result for Sub-Base cours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20962" y="2029968"/>
            <a:ext cx="3271038" cy="2044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0349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Sub-grade</a:t>
            </a:r>
            <a:endParaRPr lang="en-US" dirty="0"/>
          </a:p>
        </p:txBody>
      </p:sp>
      <p:sp>
        <p:nvSpPr>
          <p:cNvPr id="3" name="Content Placeholder 2"/>
          <p:cNvSpPr>
            <a:spLocks noGrp="1"/>
          </p:cNvSpPr>
          <p:nvPr>
            <p:ph idx="1"/>
          </p:nvPr>
        </p:nvSpPr>
        <p:spPr/>
        <p:txBody>
          <a:bodyPr/>
          <a:lstStyle/>
          <a:p>
            <a:r>
              <a:rPr lang="en-US" dirty="0"/>
              <a:t>The top soil or sub-grade is a layer of natural soil prepared to receive the stresses from the layers above. It is essential that at no time soil sub-grade is overstressed. It should be compacted to the desirable density, near the optimum moisture content.</a:t>
            </a:r>
          </a:p>
        </p:txBody>
      </p:sp>
      <p:pic>
        <p:nvPicPr>
          <p:cNvPr id="11266" name="Picture 2" descr="Image result for Sub-Base cours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24255" y="3832561"/>
            <a:ext cx="4169537" cy="2778229"/>
          </a:xfrm>
          <a:prstGeom prst="rect">
            <a:avLst/>
          </a:prstGeom>
          <a:noFill/>
          <a:extLst>
            <a:ext uri="{909E8E84-426E-40DD-AFC4-6F175D3DCCD1}">
              <a14:hiddenFill xmlns="" xmlns:a14="http://schemas.microsoft.com/office/drawing/2010/main">
                <a:solidFill>
                  <a:srgbClr val="FFFFFF"/>
                </a:solidFill>
              </a14:hiddenFill>
            </a:ext>
          </a:extLst>
        </p:spPr>
      </p:pic>
      <p:pic>
        <p:nvPicPr>
          <p:cNvPr id="11270" name="Picture 6" descr="Related imag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58750" y="3832561"/>
            <a:ext cx="4005035" cy="27782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585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RIGID PAVEMENT</a:t>
            </a:r>
            <a:endParaRPr lang="en-US" dirty="0"/>
          </a:p>
        </p:txBody>
      </p:sp>
      <p:sp>
        <p:nvSpPr>
          <p:cNvPr id="3" name="Content Placeholder 2"/>
          <p:cNvSpPr>
            <a:spLocks noGrp="1"/>
          </p:cNvSpPr>
          <p:nvPr>
            <p:ph idx="1"/>
          </p:nvPr>
        </p:nvSpPr>
        <p:spPr>
          <a:xfrm>
            <a:off x="838200" y="1825625"/>
            <a:ext cx="11012424" cy="2216023"/>
          </a:xfrm>
        </p:spPr>
        <p:txBody>
          <a:bodyPr>
            <a:normAutofit fontScale="70000" lnSpcReduction="20000"/>
          </a:bodyPr>
          <a:lstStyle/>
          <a:p>
            <a:r>
              <a:rPr lang="en-US" dirty="0"/>
              <a:t>Rigid pavements normally use Portland cement concrete as the prime structural element. </a:t>
            </a:r>
            <a:endParaRPr lang="en-US" dirty="0" smtClean="0"/>
          </a:p>
          <a:p>
            <a:r>
              <a:rPr lang="en-US" dirty="0" smtClean="0"/>
              <a:t>Depending </a:t>
            </a:r>
            <a:r>
              <a:rPr lang="en-US" dirty="0"/>
              <a:t>on conditions, engineers may design the pavement slab with plain, lightly reinforced, continuously reinforced, </a:t>
            </a:r>
            <a:r>
              <a:rPr lang="en-US" dirty="0" err="1"/>
              <a:t>prestressed</a:t>
            </a:r>
            <a:r>
              <a:rPr lang="en-US" dirty="0"/>
              <a:t>, or fibrous concrete. </a:t>
            </a:r>
            <a:endParaRPr lang="en-US" dirty="0" smtClean="0"/>
          </a:p>
          <a:p>
            <a:r>
              <a:rPr lang="en-US" dirty="0" smtClean="0"/>
              <a:t>The </a:t>
            </a:r>
            <a:r>
              <a:rPr lang="en-US" dirty="0"/>
              <a:t>concrete slab usually lies on a compacted granular or treated </a:t>
            </a:r>
            <a:r>
              <a:rPr lang="en-US" dirty="0" err="1"/>
              <a:t>subbase</a:t>
            </a:r>
            <a:r>
              <a:rPr lang="en-US" dirty="0"/>
              <a:t>, which is supported, in turn, by a compacted subgrade. </a:t>
            </a:r>
            <a:endParaRPr lang="en-US" dirty="0" smtClean="0"/>
          </a:p>
          <a:p>
            <a:r>
              <a:rPr lang="en-US" dirty="0" smtClean="0"/>
              <a:t>The </a:t>
            </a:r>
            <a:r>
              <a:rPr lang="en-US" dirty="0" err="1"/>
              <a:t>subbase</a:t>
            </a:r>
            <a:r>
              <a:rPr lang="en-US" dirty="0"/>
              <a:t> provides uniform stable support and may provide subsurface drainage. The concrete slab has considerable flexural strength and spreads the applied loads over a large area.</a:t>
            </a:r>
          </a:p>
        </p:txBody>
      </p:sp>
      <p:pic>
        <p:nvPicPr>
          <p:cNvPr id="12290" name="Picture 2" descr="Image result for rigid pavemen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940296" y="3785616"/>
            <a:ext cx="5251704" cy="3003543"/>
          </a:xfrm>
          <a:prstGeom prst="rect">
            <a:avLst/>
          </a:prstGeom>
          <a:noFill/>
          <a:extLst>
            <a:ext uri="{909E8E84-426E-40DD-AFC4-6F175D3DCCD1}">
              <a14:hiddenFill xmlns="" xmlns:a14="http://schemas.microsoft.com/office/drawing/2010/main">
                <a:solidFill>
                  <a:srgbClr val="FFFFFF"/>
                </a:solidFill>
              </a14:hiddenFill>
            </a:ext>
          </a:extLst>
        </p:spPr>
      </p:pic>
      <p:pic>
        <p:nvPicPr>
          <p:cNvPr id="12292" name="Picture 4" descr="Image result for rigid pavemen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50873" y="4041648"/>
            <a:ext cx="3268599" cy="24482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7857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Typical Rigid </a:t>
            </a:r>
            <a:r>
              <a:rPr lang="en-US" b="1" dirty="0"/>
              <a:t>P</a:t>
            </a:r>
            <a:r>
              <a:rPr lang="en-US" b="1" dirty="0" smtClean="0"/>
              <a:t>avement Structure</a:t>
            </a:r>
            <a:endParaRPr lang="en-US" b="1" dirty="0"/>
          </a:p>
        </p:txBody>
      </p:sp>
      <p:sp>
        <p:nvSpPr>
          <p:cNvPr id="3" name="Content Placeholder 2"/>
          <p:cNvSpPr>
            <a:spLocks noGrp="1"/>
          </p:cNvSpPr>
          <p:nvPr>
            <p:ph idx="1"/>
          </p:nvPr>
        </p:nvSpPr>
        <p:spPr/>
        <p:txBody>
          <a:bodyPr/>
          <a:lstStyle/>
          <a:p>
            <a:endParaRPr lang="en-US" dirty="0"/>
          </a:p>
        </p:txBody>
      </p:sp>
      <p:pic>
        <p:nvPicPr>
          <p:cNvPr id="13314" name="Picture 2" descr="Fig: Typical rigid pavement structur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67967" y="2541080"/>
            <a:ext cx="7926958" cy="24789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82133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Transfer </a:t>
            </a:r>
            <a:r>
              <a:rPr lang="en-US" b="1" dirty="0"/>
              <a:t>of wheel load to foundation in rigid pavement structure</a:t>
            </a:r>
          </a:p>
        </p:txBody>
      </p:sp>
      <p:sp>
        <p:nvSpPr>
          <p:cNvPr id="3" name="Content Placeholder 2"/>
          <p:cNvSpPr>
            <a:spLocks noGrp="1"/>
          </p:cNvSpPr>
          <p:nvPr>
            <p:ph idx="1"/>
          </p:nvPr>
        </p:nvSpPr>
        <p:spPr/>
        <p:txBody>
          <a:bodyPr/>
          <a:lstStyle/>
          <a:p>
            <a:endParaRPr lang="en-US"/>
          </a:p>
        </p:txBody>
      </p:sp>
      <p:pic>
        <p:nvPicPr>
          <p:cNvPr id="14338" name="Picture 2" descr="Transfer of wheel load to foundation in rigid pavement structur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35272" y="2460052"/>
            <a:ext cx="5243451" cy="28983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7218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Flexible Pavement</a:t>
            </a:r>
            <a:endParaRPr lang="en-US" dirty="0"/>
          </a:p>
        </p:txBody>
      </p:sp>
      <p:sp>
        <p:nvSpPr>
          <p:cNvPr id="3" name="Content Placeholder 2"/>
          <p:cNvSpPr>
            <a:spLocks noGrp="1"/>
          </p:cNvSpPr>
          <p:nvPr>
            <p:ph idx="1"/>
          </p:nvPr>
        </p:nvSpPr>
        <p:spPr/>
        <p:txBody>
          <a:bodyPr/>
          <a:lstStyle/>
          <a:p>
            <a:endParaRPr lang="en-US" dirty="0"/>
          </a:p>
        </p:txBody>
      </p:sp>
      <p:pic>
        <p:nvPicPr>
          <p:cNvPr id="16386" name="Picture 2" descr="Image result for Rigid pavements subbas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93134" y="2437827"/>
            <a:ext cx="5376545" cy="33890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32613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Concrete Slab (Surface Layer)</a:t>
            </a:r>
            <a:endParaRPr lang="en-US" dirty="0"/>
          </a:p>
        </p:txBody>
      </p:sp>
      <p:sp>
        <p:nvSpPr>
          <p:cNvPr id="3" name="Content Placeholder 2"/>
          <p:cNvSpPr>
            <a:spLocks noGrp="1"/>
          </p:cNvSpPr>
          <p:nvPr>
            <p:ph idx="1"/>
          </p:nvPr>
        </p:nvSpPr>
        <p:spPr/>
        <p:txBody>
          <a:bodyPr/>
          <a:lstStyle/>
          <a:p>
            <a:r>
              <a:rPr lang="en-US" dirty="0"/>
              <a:t>The concrete slab provides structural support to the </a:t>
            </a:r>
            <a:r>
              <a:rPr lang="en-US" dirty="0" smtClean="0"/>
              <a:t>vehicle, </a:t>
            </a:r>
            <a:r>
              <a:rPr lang="en-US" dirty="0"/>
              <a:t>provides a skid-resistant surface, and prevents the infiltration of excess surface water into the </a:t>
            </a:r>
            <a:r>
              <a:rPr lang="en-US" dirty="0" err="1"/>
              <a:t>subbase</a:t>
            </a:r>
            <a:r>
              <a:rPr lang="en-US" dirty="0"/>
              <a:t>.</a:t>
            </a:r>
          </a:p>
        </p:txBody>
      </p:sp>
      <p:pic>
        <p:nvPicPr>
          <p:cNvPr id="15362" name="Picture 2" descr="Image result for Concrete Slab (Surface Lay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94694" y="2870245"/>
            <a:ext cx="5630656" cy="37408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4799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Subbase</a:t>
            </a:r>
            <a:endParaRPr lang="en-US" dirty="0"/>
          </a:p>
        </p:txBody>
      </p:sp>
      <p:sp>
        <p:nvSpPr>
          <p:cNvPr id="3" name="Content Placeholder 2"/>
          <p:cNvSpPr>
            <a:spLocks noGrp="1"/>
          </p:cNvSpPr>
          <p:nvPr>
            <p:ph idx="1"/>
          </p:nvPr>
        </p:nvSpPr>
        <p:spPr>
          <a:xfrm>
            <a:off x="838200" y="1825625"/>
            <a:ext cx="8022336" cy="4351338"/>
          </a:xfrm>
        </p:spPr>
        <p:txBody>
          <a:bodyPr/>
          <a:lstStyle/>
          <a:p>
            <a:r>
              <a:rPr lang="en-US" dirty="0"/>
              <a:t>The </a:t>
            </a:r>
            <a:r>
              <a:rPr lang="en-US" dirty="0" err="1"/>
              <a:t>subbase</a:t>
            </a:r>
            <a:r>
              <a:rPr lang="en-US" dirty="0"/>
              <a:t> provides uniform stable support for the pavement slab. </a:t>
            </a:r>
            <a:endParaRPr lang="en-US" dirty="0" smtClean="0"/>
          </a:p>
          <a:p>
            <a:r>
              <a:rPr lang="en-US" dirty="0" smtClean="0"/>
              <a:t>The </a:t>
            </a:r>
            <a:r>
              <a:rPr lang="en-US" dirty="0" err="1"/>
              <a:t>subbase</a:t>
            </a:r>
            <a:r>
              <a:rPr lang="en-US" dirty="0"/>
              <a:t> also serves to control frost action, provide subsurface drainage, control swelling of subgrade soils, provide a stable construction platform for rigid pavement construction, and prevent mud pumping of fine-grained soils. </a:t>
            </a:r>
            <a:endParaRPr lang="en-US" dirty="0" smtClean="0"/>
          </a:p>
          <a:p>
            <a:r>
              <a:rPr lang="en-US" dirty="0" smtClean="0"/>
              <a:t>Rigid </a:t>
            </a:r>
            <a:r>
              <a:rPr lang="en-US" dirty="0"/>
              <a:t>pavements generally require a minimum </a:t>
            </a:r>
            <a:r>
              <a:rPr lang="en-US" dirty="0" err="1"/>
              <a:t>subbase</a:t>
            </a:r>
            <a:r>
              <a:rPr lang="en-US" dirty="0"/>
              <a:t> thickness of 4 inches (100 mm).</a:t>
            </a:r>
          </a:p>
        </p:txBody>
      </p:sp>
      <p:pic>
        <p:nvPicPr>
          <p:cNvPr id="4" name="Picture 3"/>
          <p:cNvPicPr>
            <a:picLocks noChangeAspect="1"/>
          </p:cNvPicPr>
          <p:nvPr/>
        </p:nvPicPr>
        <p:blipFill>
          <a:blip r:embed="rId2"/>
          <a:stretch>
            <a:fillRect/>
          </a:stretch>
        </p:blipFill>
        <p:spPr>
          <a:xfrm>
            <a:off x="9298114" y="1825625"/>
            <a:ext cx="2816352" cy="2112264"/>
          </a:xfrm>
          <a:prstGeom prst="rect">
            <a:avLst/>
          </a:prstGeom>
        </p:spPr>
      </p:pic>
      <p:pic>
        <p:nvPicPr>
          <p:cNvPr id="5" name="Picture 4"/>
          <p:cNvPicPr>
            <a:picLocks noChangeAspect="1"/>
          </p:cNvPicPr>
          <p:nvPr/>
        </p:nvPicPr>
        <p:blipFill>
          <a:blip r:embed="rId3"/>
          <a:stretch>
            <a:fillRect/>
          </a:stretch>
        </p:blipFill>
        <p:spPr>
          <a:xfrm>
            <a:off x="9298114" y="4001294"/>
            <a:ext cx="1685925" cy="2705100"/>
          </a:xfrm>
          <a:prstGeom prst="rect">
            <a:avLst/>
          </a:prstGeom>
        </p:spPr>
      </p:pic>
    </p:spTree>
    <p:extLst>
      <p:ext uri="{BB962C8B-B14F-4D97-AF65-F5344CB8AC3E}">
        <p14:creationId xmlns="" xmlns:p14="http://schemas.microsoft.com/office/powerpoint/2010/main" val="3339695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Stabilized </a:t>
            </a:r>
            <a:r>
              <a:rPr lang="en-US" b="1" dirty="0" err="1" smtClean="0"/>
              <a:t>Subbase</a:t>
            </a:r>
            <a:endParaRPr lang="en-US" dirty="0"/>
          </a:p>
        </p:txBody>
      </p:sp>
      <p:sp>
        <p:nvSpPr>
          <p:cNvPr id="3" name="Content Placeholder 2"/>
          <p:cNvSpPr>
            <a:spLocks noGrp="1"/>
          </p:cNvSpPr>
          <p:nvPr>
            <p:ph idx="1"/>
          </p:nvPr>
        </p:nvSpPr>
        <p:spPr/>
        <p:txBody>
          <a:bodyPr/>
          <a:lstStyle/>
          <a:p>
            <a:r>
              <a:rPr lang="en-US" dirty="0"/>
              <a:t>All new rigid pavements designed to accommodate aircraft weighing 100,000 pounds (45,000 kg) or more must have a stabilized </a:t>
            </a:r>
            <a:r>
              <a:rPr lang="en-US" dirty="0" err="1"/>
              <a:t>subbase</a:t>
            </a:r>
            <a:r>
              <a:rPr lang="en-US" dirty="0"/>
              <a:t>. </a:t>
            </a:r>
            <a:endParaRPr lang="en-US" dirty="0" smtClean="0"/>
          </a:p>
          <a:p>
            <a:r>
              <a:rPr lang="en-US" dirty="0" smtClean="0"/>
              <a:t>The </a:t>
            </a:r>
            <a:r>
              <a:rPr lang="en-US" dirty="0"/>
              <a:t>structural benefit imparted to a pavement section by a stabilized </a:t>
            </a:r>
            <a:r>
              <a:rPr lang="en-US" dirty="0" err="1"/>
              <a:t>subbase</a:t>
            </a:r>
            <a:r>
              <a:rPr lang="en-US" dirty="0"/>
              <a:t> is reflected in the modulus of subgrade reaction assigned to the foundation.</a:t>
            </a:r>
          </a:p>
        </p:txBody>
      </p:sp>
    </p:spTree>
    <p:extLst>
      <p:ext uri="{BB962C8B-B14F-4D97-AF65-F5344CB8AC3E}">
        <p14:creationId xmlns="" xmlns:p14="http://schemas.microsoft.com/office/powerpoint/2010/main" val="3998163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Frost Protection Layer</a:t>
            </a:r>
            <a:endParaRPr lang="en-US" dirty="0"/>
          </a:p>
        </p:txBody>
      </p:sp>
      <p:sp>
        <p:nvSpPr>
          <p:cNvPr id="3" name="Content Placeholder 2"/>
          <p:cNvSpPr>
            <a:spLocks noGrp="1"/>
          </p:cNvSpPr>
          <p:nvPr>
            <p:ph idx="1"/>
          </p:nvPr>
        </p:nvSpPr>
        <p:spPr>
          <a:xfrm>
            <a:off x="838200" y="1825625"/>
            <a:ext cx="10515600" cy="3029839"/>
          </a:xfrm>
        </p:spPr>
        <p:txBody>
          <a:bodyPr>
            <a:normAutofit fontScale="92500" lnSpcReduction="20000"/>
          </a:bodyPr>
          <a:lstStyle/>
          <a:p>
            <a:r>
              <a:rPr lang="en-US" dirty="0"/>
              <a:t>In areas where freezing temperatures occur and where frost-susceptible soil with a high ground water table exists, engineers must consider frost action when designing pavements. Frost action includes both frost heave and loss of subgrade support during the frost-melt period. Frost heave may cause a portion of the pavement to rise because of the </a:t>
            </a:r>
            <a:r>
              <a:rPr lang="en-US" dirty="0" err="1"/>
              <a:t>nonuniform</a:t>
            </a:r>
            <a:r>
              <a:rPr lang="en-US" dirty="0"/>
              <a:t> formation of ice crystals in a frost-susceptible </a:t>
            </a:r>
            <a:r>
              <a:rPr lang="en-US" dirty="0" smtClean="0"/>
              <a:t>material.</a:t>
            </a:r>
          </a:p>
          <a:p>
            <a:r>
              <a:rPr lang="en-US" dirty="0"/>
              <a:t>Thawing of the frozen soil and ice crystals may cause pavement damage under loads. The frost protection layer functions as a barrier against frost action and frost penetration into the lower frost-susceptible layers.</a:t>
            </a:r>
          </a:p>
        </p:txBody>
      </p:sp>
      <p:pic>
        <p:nvPicPr>
          <p:cNvPr id="17410" name="Picture 2" descr="Fig: Formation of ice crystals in frost-susceptible soil"/>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65119" y="5196522"/>
            <a:ext cx="5943600" cy="13716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6590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Flexible Pavement</a:t>
            </a:r>
            <a:endParaRPr lang="en-US" b="1" dirty="0"/>
          </a:p>
        </p:txBody>
      </p:sp>
      <p:sp>
        <p:nvSpPr>
          <p:cNvPr id="3" name="Content Placeholder 2"/>
          <p:cNvSpPr>
            <a:spLocks noGrp="1"/>
          </p:cNvSpPr>
          <p:nvPr>
            <p:ph idx="1"/>
          </p:nvPr>
        </p:nvSpPr>
        <p:spPr/>
        <p:txBody>
          <a:bodyPr>
            <a:normAutofit lnSpcReduction="10000"/>
          </a:bodyPr>
          <a:lstStyle/>
          <a:p>
            <a:r>
              <a:rPr lang="en-US" dirty="0"/>
              <a:t>Typical layers of a conventional flexible pavement includes </a:t>
            </a:r>
            <a:endParaRPr lang="en-US" dirty="0" smtClean="0"/>
          </a:p>
          <a:p>
            <a:r>
              <a:rPr lang="en-US" dirty="0" smtClean="0"/>
              <a:t>seal </a:t>
            </a:r>
            <a:r>
              <a:rPr lang="en-US" dirty="0"/>
              <a:t>coat, </a:t>
            </a:r>
            <a:endParaRPr lang="en-US" dirty="0" smtClean="0"/>
          </a:p>
          <a:p>
            <a:r>
              <a:rPr lang="en-US" dirty="0" smtClean="0"/>
              <a:t>surface </a:t>
            </a:r>
            <a:r>
              <a:rPr lang="en-US" dirty="0"/>
              <a:t>course</a:t>
            </a:r>
            <a:r>
              <a:rPr lang="en-US" dirty="0" smtClean="0"/>
              <a:t>,</a:t>
            </a:r>
          </a:p>
          <a:p>
            <a:r>
              <a:rPr lang="en-US" dirty="0" smtClean="0"/>
              <a:t> </a:t>
            </a:r>
            <a:r>
              <a:rPr lang="en-US" dirty="0"/>
              <a:t>tack coat, </a:t>
            </a:r>
            <a:endParaRPr lang="en-US" dirty="0" smtClean="0"/>
          </a:p>
          <a:p>
            <a:r>
              <a:rPr lang="en-US" dirty="0" smtClean="0"/>
              <a:t>binder </a:t>
            </a:r>
            <a:r>
              <a:rPr lang="en-US" dirty="0"/>
              <a:t>course, </a:t>
            </a:r>
            <a:endParaRPr lang="en-US" dirty="0" smtClean="0"/>
          </a:p>
          <a:p>
            <a:r>
              <a:rPr lang="en-US" dirty="0" smtClean="0"/>
              <a:t>prime </a:t>
            </a:r>
            <a:r>
              <a:rPr lang="en-US" dirty="0"/>
              <a:t>coat, </a:t>
            </a:r>
            <a:endParaRPr lang="en-US" dirty="0" smtClean="0"/>
          </a:p>
          <a:p>
            <a:r>
              <a:rPr lang="en-US" dirty="0" smtClean="0"/>
              <a:t>base </a:t>
            </a:r>
            <a:r>
              <a:rPr lang="en-US" dirty="0"/>
              <a:t>course, </a:t>
            </a:r>
            <a:endParaRPr lang="en-US" dirty="0" smtClean="0"/>
          </a:p>
          <a:p>
            <a:r>
              <a:rPr lang="en-US" dirty="0" smtClean="0"/>
              <a:t>sub-base </a:t>
            </a:r>
            <a:r>
              <a:rPr lang="en-US" dirty="0"/>
              <a:t>course, </a:t>
            </a:r>
            <a:endParaRPr lang="en-US" dirty="0" smtClean="0"/>
          </a:p>
          <a:p>
            <a:r>
              <a:rPr lang="en-US" dirty="0" smtClean="0"/>
              <a:t>compacted </a:t>
            </a:r>
            <a:r>
              <a:rPr lang="en-US" dirty="0"/>
              <a:t>sub-grade, and natural sub-grade</a:t>
            </a:r>
          </a:p>
        </p:txBody>
      </p:sp>
      <p:pic>
        <p:nvPicPr>
          <p:cNvPr id="2050" name="Picture 2" descr="\begin{figure}\centerline{\epsfig{file=../../../figeps/p02-flexible-pavement-cross-section,width=7cm}}\end{figur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20967" y="2889504"/>
            <a:ext cx="3990709" cy="18116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9071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Sealcoat</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a:t>Sealcoat</a:t>
            </a:r>
            <a:r>
              <a:rPr lang="en-US" dirty="0"/>
              <a:t> or pavement sealer is liquid coating mixture that is applied to asphalt based pavement</a:t>
            </a:r>
            <a:r>
              <a:rPr lang="en-US" dirty="0" smtClean="0"/>
              <a:t>.</a:t>
            </a:r>
          </a:p>
          <a:p>
            <a:r>
              <a:rPr lang="en-US" sz="3100" b="1" dirty="0"/>
              <a:t>Why Seal Coating is Done</a:t>
            </a:r>
          </a:p>
          <a:p>
            <a:r>
              <a:rPr lang="en-US" sz="2600" dirty="0"/>
              <a:t>Seal coats provide a waterproof surface and prevent moisture from entering, then weakening the roadbed.</a:t>
            </a:r>
          </a:p>
          <a:p>
            <a:r>
              <a:rPr lang="en-US" sz="2600" dirty="0"/>
              <a:t>Seal coats reduce deterioration and cracking of the asphalt surface and prolong the life of the pavement.</a:t>
            </a:r>
          </a:p>
          <a:p>
            <a:r>
              <a:rPr lang="en-US" sz="2600" dirty="0"/>
              <a:t>Seal coating prevents failures on pavements and is used where failure has already started.</a:t>
            </a:r>
          </a:p>
          <a:p>
            <a:r>
              <a:rPr lang="en-US" sz="2600" dirty="0"/>
              <a:t>Seal coats provide an improved non-skid surface in wet or icy conditions.</a:t>
            </a:r>
          </a:p>
          <a:p>
            <a:r>
              <a:rPr lang="en-US" sz="2600" dirty="0"/>
              <a:t>Seal coats provide an anti-glare and increased reflective surface for night and wet weather driving.</a:t>
            </a:r>
          </a:p>
          <a:p>
            <a:r>
              <a:rPr lang="en-US" sz="2600" dirty="0"/>
              <a:t>Seal coats provide a dust free surface on low volume roads.</a:t>
            </a:r>
          </a:p>
          <a:p>
            <a:r>
              <a:rPr lang="en-US" sz="2600" dirty="0"/>
              <a:t>Seal coating defers expensive repaving. Seal coats generally last three to five years.</a:t>
            </a:r>
          </a:p>
          <a:p>
            <a:endParaRPr lang="en-US" dirty="0"/>
          </a:p>
        </p:txBody>
      </p:sp>
    </p:spTree>
    <p:extLst>
      <p:ext uri="{BB962C8B-B14F-4D97-AF65-F5344CB8AC3E}">
        <p14:creationId xmlns="" xmlns:p14="http://schemas.microsoft.com/office/powerpoint/2010/main" val="1164247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Seal Coating </a:t>
            </a:r>
            <a:r>
              <a:rPr lang="en-US" b="1" dirty="0" smtClean="0"/>
              <a:t>Process</a:t>
            </a:r>
            <a:endParaRPr lang="en-US" dirty="0"/>
          </a:p>
        </p:txBody>
      </p:sp>
      <p:sp>
        <p:nvSpPr>
          <p:cNvPr id="3" name="Content Placeholder 2"/>
          <p:cNvSpPr>
            <a:spLocks noGrp="1"/>
          </p:cNvSpPr>
          <p:nvPr>
            <p:ph idx="1"/>
          </p:nvPr>
        </p:nvSpPr>
        <p:spPr/>
        <p:txBody>
          <a:bodyPr>
            <a:normAutofit lnSpcReduction="10000"/>
          </a:bodyPr>
          <a:lstStyle/>
          <a:p>
            <a:r>
              <a:rPr lang="en-US" dirty="0"/>
              <a:t>Prior to application the surface must be completely clean and dry using sweeping methods and/or blowers. If the surface is not clean and dry, then poor adhesion will result. </a:t>
            </a:r>
            <a:endParaRPr lang="en-US" dirty="0" smtClean="0"/>
          </a:p>
          <a:p>
            <a:r>
              <a:rPr lang="en-US" dirty="0" smtClean="0"/>
              <a:t>Pavement </a:t>
            </a:r>
            <a:r>
              <a:rPr lang="en-US" dirty="0"/>
              <a:t>sealers are applied with either pressurized spray equipment, or self-propelled squeegee machines or by hand with a squeegee. Equipment must have continuous agitation to maintain consistency of the sealcoat mix. </a:t>
            </a:r>
            <a:endParaRPr lang="en-US" dirty="0" smtClean="0"/>
          </a:p>
          <a:p>
            <a:r>
              <a:rPr lang="en-US" dirty="0" smtClean="0"/>
              <a:t>The </a:t>
            </a:r>
            <a:r>
              <a:rPr lang="en-US" dirty="0"/>
              <a:t>process is typically a two-coat application which requires 24 to 48 hours of curing before vehicles can be allowed back on the surface. Once the surface is properly prepared, then properly mixed sealer will be applied at about 60 square feet per gallon per coat.</a:t>
            </a:r>
            <a:endParaRPr lang="en-US" dirty="0" smtClean="0"/>
          </a:p>
        </p:txBody>
      </p:sp>
    </p:spTree>
    <p:extLst>
      <p:ext uri="{BB962C8B-B14F-4D97-AF65-F5344CB8AC3E}">
        <p14:creationId xmlns="" xmlns:p14="http://schemas.microsoft.com/office/powerpoint/2010/main" val="1669808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Seal Coating Process</a:t>
            </a:r>
            <a:endParaRPr lang="en-US" dirty="0"/>
          </a:p>
        </p:txBody>
      </p:sp>
      <p:sp>
        <p:nvSpPr>
          <p:cNvPr id="3" name="Content Placeholder 2"/>
          <p:cNvSpPr>
            <a:spLocks noGrp="1"/>
          </p:cNvSpPr>
          <p:nvPr>
            <p:ph idx="1"/>
          </p:nvPr>
        </p:nvSpPr>
        <p:spPr/>
        <p:txBody>
          <a:bodyPr/>
          <a:lstStyle/>
          <a:p>
            <a:endParaRPr lang="en-US"/>
          </a:p>
        </p:txBody>
      </p:sp>
      <p:pic>
        <p:nvPicPr>
          <p:cNvPr id="4098" name="Picture 2" descr="Image result for seal coa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0479" y="1903982"/>
            <a:ext cx="5440553" cy="3618993"/>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Image result for seal coa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98830" y="2030271"/>
            <a:ext cx="4488552" cy="33664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76760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Sealcoat</a:t>
            </a:r>
            <a:endParaRPr lang="en-US" dirty="0"/>
          </a:p>
        </p:txBody>
      </p:sp>
      <p:sp>
        <p:nvSpPr>
          <p:cNvPr id="3" name="Content Placeholder 2"/>
          <p:cNvSpPr>
            <a:spLocks noGrp="1"/>
          </p:cNvSpPr>
          <p:nvPr>
            <p:ph idx="1"/>
          </p:nvPr>
        </p:nvSpPr>
        <p:spPr/>
        <p:txBody>
          <a:bodyPr/>
          <a:lstStyle/>
          <a:p>
            <a:r>
              <a:rPr lang="en-US" dirty="0"/>
              <a:t>There are primarily three types of pavement sealers. They are commonly known as </a:t>
            </a:r>
            <a:endParaRPr lang="en-US" dirty="0" smtClean="0"/>
          </a:p>
          <a:p>
            <a:r>
              <a:rPr lang="en-US" dirty="0" smtClean="0"/>
              <a:t>refined </a:t>
            </a:r>
            <a:r>
              <a:rPr lang="en-US" dirty="0"/>
              <a:t>tar-based (coal tar based), </a:t>
            </a:r>
            <a:endParaRPr lang="en-US" dirty="0" smtClean="0"/>
          </a:p>
          <a:p>
            <a:r>
              <a:rPr lang="en-US" dirty="0" smtClean="0"/>
              <a:t>asphalt-based</a:t>
            </a:r>
            <a:r>
              <a:rPr lang="en-US" dirty="0"/>
              <a:t>, and </a:t>
            </a:r>
            <a:endParaRPr lang="en-US" dirty="0" smtClean="0"/>
          </a:p>
          <a:p>
            <a:r>
              <a:rPr lang="en-US" dirty="0" smtClean="0"/>
              <a:t>petroleum-based </a:t>
            </a:r>
          </a:p>
          <a:p>
            <a:r>
              <a:rPr lang="en-US" dirty="0" smtClean="0"/>
              <a:t>All </a:t>
            </a:r>
            <a:r>
              <a:rPr lang="en-US" dirty="0"/>
              <a:t>three have their advantages but are typically chosen by the contractors’ preference unless otherwise specified.</a:t>
            </a:r>
          </a:p>
        </p:txBody>
      </p:sp>
    </p:spTree>
    <p:extLst>
      <p:ext uri="{BB962C8B-B14F-4D97-AF65-F5344CB8AC3E}">
        <p14:creationId xmlns="" xmlns:p14="http://schemas.microsoft.com/office/powerpoint/2010/main" val="260417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Detriments to </a:t>
            </a:r>
            <a:r>
              <a:rPr lang="en-US" b="1" dirty="0" smtClean="0"/>
              <a:t>Sealcoat</a:t>
            </a:r>
            <a:endParaRPr lang="en-US" b="1" dirty="0"/>
          </a:p>
        </p:txBody>
      </p:sp>
      <p:sp>
        <p:nvSpPr>
          <p:cNvPr id="3" name="Content Placeholder 2"/>
          <p:cNvSpPr>
            <a:spLocks noGrp="1"/>
          </p:cNvSpPr>
          <p:nvPr>
            <p:ph idx="1"/>
          </p:nvPr>
        </p:nvSpPr>
        <p:spPr/>
        <p:txBody>
          <a:bodyPr/>
          <a:lstStyle/>
          <a:p>
            <a:r>
              <a:rPr lang="en-US" dirty="0" smtClean="0"/>
              <a:t>Refined </a:t>
            </a:r>
            <a:r>
              <a:rPr lang="en-US" dirty="0"/>
              <a:t>tar-based sealer offers the best protecting against water penetration and chemical resistance. </a:t>
            </a:r>
            <a:endParaRPr lang="en-US" dirty="0" smtClean="0"/>
          </a:p>
          <a:p>
            <a:r>
              <a:rPr lang="en-US" dirty="0" smtClean="0"/>
              <a:t>Asphalt-based </a:t>
            </a:r>
            <a:r>
              <a:rPr lang="en-US" dirty="0"/>
              <a:t>sealer typically offers poor protection against environmental chemical and harsher climates (salt water). </a:t>
            </a:r>
            <a:endParaRPr lang="en-US" dirty="0" smtClean="0"/>
          </a:p>
          <a:p>
            <a:r>
              <a:rPr lang="en-US" dirty="0" smtClean="0"/>
              <a:t>Petroleum-based </a:t>
            </a:r>
            <a:r>
              <a:rPr lang="en-US" dirty="0"/>
              <a:t>sealer offer protection against water and chemicals somewhere between the other two sealers. </a:t>
            </a:r>
            <a:endParaRPr lang="en-US" dirty="0" smtClean="0"/>
          </a:p>
          <a:p>
            <a:r>
              <a:rPr lang="en-US" dirty="0" smtClean="0"/>
              <a:t>Another </a:t>
            </a:r>
            <a:r>
              <a:rPr lang="en-US" dirty="0"/>
              <a:t>difference between coatings is in terms of wear. Again, refined tar-based sealer offers the best wear characteristics (typically 3–5 years) while asphalt-based sealer may last 1–3 years. Petroleum-based sealer falls between refined tar and asphalt.</a:t>
            </a:r>
          </a:p>
        </p:txBody>
      </p:sp>
    </p:spTree>
    <p:extLst>
      <p:ext uri="{BB962C8B-B14F-4D97-AF65-F5344CB8AC3E}">
        <p14:creationId xmlns="" xmlns:p14="http://schemas.microsoft.com/office/powerpoint/2010/main" val="3385862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Risks with Tar Sealants</a:t>
            </a:r>
            <a:endParaRPr lang="en-US" dirty="0"/>
          </a:p>
        </p:txBody>
      </p:sp>
      <p:sp>
        <p:nvSpPr>
          <p:cNvPr id="3" name="Content Placeholder 2"/>
          <p:cNvSpPr>
            <a:spLocks noGrp="1"/>
          </p:cNvSpPr>
          <p:nvPr>
            <p:ph idx="1"/>
          </p:nvPr>
        </p:nvSpPr>
        <p:spPr/>
        <p:txBody>
          <a:bodyPr/>
          <a:lstStyle/>
          <a:p>
            <a:r>
              <a:rPr lang="en-US" dirty="0"/>
              <a:t>Some studies that suggest that refined tar sealants are a significant contributor to </a:t>
            </a:r>
            <a:r>
              <a:rPr lang="en-US" dirty="0">
                <a:hlinkClick r:id="rId2" tooltip="Polycyclic aromatic hydrocarbon"/>
              </a:rPr>
              <a:t>polycyclic aromatic hydrocarbon</a:t>
            </a:r>
            <a:r>
              <a:rPr lang="en-US" dirty="0"/>
              <a:t> </a:t>
            </a:r>
            <a:r>
              <a:rPr lang="en-US" dirty="0" smtClean="0"/>
              <a:t>(PAH)levels </a:t>
            </a:r>
            <a:r>
              <a:rPr lang="en-US" dirty="0"/>
              <a:t>in streams and creek beds and that the continual application of sealcoats may be a significant factor. As a result, a few municipalities in the United States have banned this </a:t>
            </a:r>
            <a:r>
              <a:rPr lang="en-US" dirty="0" smtClean="0"/>
              <a:t>material.</a:t>
            </a:r>
          </a:p>
          <a:p>
            <a:r>
              <a:rPr lang="en-US" dirty="0">
                <a:hlinkClick r:id="rId3" tooltip="Cancer"/>
              </a:rPr>
              <a:t>Cancer</a:t>
            </a:r>
            <a:r>
              <a:rPr lang="en-US" dirty="0"/>
              <a:t> is a primary human health risk of exposure to PAHs</a:t>
            </a:r>
            <a:r>
              <a:rPr lang="en-US" dirty="0" smtClean="0"/>
              <a:t>.</a:t>
            </a:r>
            <a:r>
              <a:rPr lang="en-US" dirty="0"/>
              <a:t> Exposure to PAHs has also been linked with cardiovascular disease and poor fetal development.</a:t>
            </a:r>
          </a:p>
        </p:txBody>
      </p:sp>
    </p:spTree>
    <p:extLst>
      <p:ext uri="{BB962C8B-B14F-4D97-AF65-F5344CB8AC3E}">
        <p14:creationId xmlns="" xmlns:p14="http://schemas.microsoft.com/office/powerpoint/2010/main" val="3310101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1167</Words>
  <Application>Microsoft Office PowerPoint</Application>
  <PresentationFormat>Custom</PresentationFormat>
  <Paragraphs>77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Typical Layers of a Pavement</vt:lpstr>
      <vt:lpstr>Flexible Pavement</vt:lpstr>
      <vt:lpstr>Flexible Pavement</vt:lpstr>
      <vt:lpstr>Sealcoat</vt:lpstr>
      <vt:lpstr>Seal Coating Process</vt:lpstr>
      <vt:lpstr>Seal Coating Process</vt:lpstr>
      <vt:lpstr>Types of Sealcoat</vt:lpstr>
      <vt:lpstr>Detriments to Sealcoat</vt:lpstr>
      <vt:lpstr>Health Risks with Tar Sealants</vt:lpstr>
      <vt:lpstr>Tack Coat</vt:lpstr>
      <vt:lpstr>Prime Coat</vt:lpstr>
      <vt:lpstr>Surface course</vt:lpstr>
      <vt:lpstr>Binder course</vt:lpstr>
      <vt:lpstr>Base course</vt:lpstr>
      <vt:lpstr>Sub-Base course</vt:lpstr>
      <vt:lpstr>Sub-grade</vt:lpstr>
      <vt:lpstr>RIGID PAVEMENT</vt:lpstr>
      <vt:lpstr>Typical Rigid Pavement Structure</vt:lpstr>
      <vt:lpstr>Transfer of wheel load to foundation in rigid pavement structure</vt:lpstr>
      <vt:lpstr>Concrete Slab (Surface Layer)</vt:lpstr>
      <vt:lpstr>Subbase</vt:lpstr>
      <vt:lpstr>Stabilized Subbase</vt:lpstr>
      <vt:lpstr>Frost Protection Layer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Typical Layers of Pavement</dc:title>
  <dc:creator>hp</dc:creator>
  <cp:lastModifiedBy>MALIK</cp:lastModifiedBy>
  <cp:revision>16</cp:revision>
  <dcterms:created xsi:type="dcterms:W3CDTF">2017-03-25T03:16:54Z</dcterms:created>
  <dcterms:modified xsi:type="dcterms:W3CDTF">2020-11-04T19:47:01Z</dcterms:modified>
</cp:coreProperties>
</file>