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78" d="100"/>
          <a:sy n="78" d="100"/>
        </p:scale>
        <p:origin x="-42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12.02.2019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cs typeface="Arial"/>
              </a:rPr>
              <a:t>Multiple</a:t>
            </a:r>
            <a:r>
              <a:rPr lang="tr-TR" dirty="0">
                <a:cs typeface="Arial"/>
              </a:rPr>
              <a:t> </a:t>
            </a:r>
            <a:r>
              <a:rPr lang="tr-TR" dirty="0" err="1">
                <a:cs typeface="Arial"/>
              </a:rPr>
              <a:t>Endocrine</a:t>
            </a:r>
            <a:r>
              <a:rPr lang="tr-TR" dirty="0">
                <a:cs typeface="Arial"/>
              </a:rPr>
              <a:t/>
            </a:r>
            <a:br>
              <a:rPr lang="tr-TR" dirty="0">
                <a:cs typeface="Arial"/>
              </a:rPr>
            </a:br>
            <a:r>
              <a:rPr lang="tr-TR" dirty="0" err="1">
                <a:cs typeface="Arial"/>
              </a:rPr>
              <a:t>Neoplasia</a:t>
            </a:r>
            <a:endParaRPr lang="en-US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cs typeface="Arial"/>
              </a:rPr>
              <a:t>Dr. </a:t>
            </a:r>
            <a:r>
              <a:rPr lang="tr-TR" dirty="0" smtClean="0">
                <a:cs typeface="Arial"/>
              </a:rPr>
              <a:t>S</a:t>
            </a:r>
            <a:r>
              <a:rPr lang="en-US" dirty="0" err="1" smtClean="0">
                <a:cs typeface="Arial"/>
              </a:rPr>
              <a:t>heraz</a:t>
            </a:r>
            <a:r>
              <a:rPr lang="en-US" dirty="0" smtClean="0">
                <a:cs typeface="Arial"/>
              </a:rPr>
              <a:t> </a:t>
            </a:r>
            <a:r>
              <a:rPr lang="en-US" dirty="0" err="1" smtClean="0">
                <a:cs typeface="Arial"/>
              </a:rPr>
              <a:t>saleem</a:t>
            </a:r>
            <a:endParaRPr lang="tr-TR" dirty="0" err="1">
              <a:cs typeface="Arial"/>
            </a:endParaRPr>
          </a:p>
          <a:p>
            <a:endParaRPr lang="tr-TR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EEA12B-85FB-4202-8E71-62EDF4FF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xmlns="" id="{882B842A-91EB-4CC8-8C8B-3F2E572811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7266" y="808936"/>
            <a:ext cx="9517810" cy="589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41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9FBBCE-AC16-4E18-A263-4475B885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81EA3BBB-E02B-490C-A2CE-FDE990D32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0009" y="571249"/>
            <a:ext cx="9140436" cy="609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7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D1E37D-EC6A-4E64-8FFB-769250525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MEN type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1A59C8-7C42-4A3C-8865-99B8B987C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462645"/>
            <a:ext cx="7796540" cy="49467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cs typeface="Arial" panose="020B0604020202020204"/>
              </a:rPr>
              <a:t>Autosomal dominant condition with prevalence of 1 in 10,000 of the population,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cs typeface="Arial" panose="020B0604020202020204"/>
              </a:rPr>
              <a:t>Characterized by </a:t>
            </a:r>
            <a:endParaRPr lang="en-US" dirty="0"/>
          </a:p>
          <a:p>
            <a:pPr marL="795020" lvl="1" indent="-3378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•"/>
            </a:pPr>
            <a:r>
              <a:rPr lang="en-US" dirty="0">
                <a:cs typeface="Arial" panose="020B0604020202020204"/>
              </a:rPr>
              <a:t>Parathyroid </a:t>
            </a:r>
            <a:r>
              <a:rPr lang="en-US" dirty="0" err="1">
                <a:cs typeface="Arial" panose="020B0604020202020204"/>
              </a:rPr>
              <a:t>tumours</a:t>
            </a:r>
            <a:r>
              <a:rPr lang="en-US" dirty="0">
                <a:cs typeface="Arial" panose="020B0604020202020204"/>
              </a:rPr>
              <a:t> / hyperplasia </a:t>
            </a:r>
          </a:p>
          <a:p>
            <a:pPr marL="795020" lvl="1" indent="-3378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•"/>
            </a:pPr>
            <a:r>
              <a:rPr lang="en-US" dirty="0">
                <a:cs typeface="Arial" panose="020B0604020202020204"/>
              </a:rPr>
              <a:t>Anterior Pituitary adenomas </a:t>
            </a:r>
          </a:p>
          <a:p>
            <a:pPr marL="795020" lvl="1" indent="-3378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•"/>
            </a:pPr>
            <a:r>
              <a:rPr lang="en-US" dirty="0">
                <a:cs typeface="Arial" panose="020B0604020202020204"/>
              </a:rPr>
              <a:t>Pancreatic neuroendocrine </a:t>
            </a:r>
            <a:r>
              <a:rPr lang="en-US" dirty="0" err="1">
                <a:cs typeface="Arial" panose="020B0604020202020204"/>
              </a:rPr>
              <a:t>tumours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cs typeface="Arial" panose="020B0604020202020204"/>
              </a:rPr>
              <a:t>Requires 2 out of above 3 for the diagnosis or 1 of the above in the context of a family history </a:t>
            </a:r>
            <a:endParaRPr lang="en-US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endParaRPr lang="en-US" dirty="0"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cs typeface="Arial" panose="020B0604020202020204"/>
              </a:rPr>
              <a:t>MEN –1 gene is located on chromosome 11 and is a </a:t>
            </a:r>
            <a:r>
              <a:rPr lang="en-US" dirty="0" err="1">
                <a:cs typeface="Arial" panose="020B0604020202020204"/>
              </a:rPr>
              <a:t>tumour</a:t>
            </a:r>
            <a:r>
              <a:rPr lang="en-US" dirty="0">
                <a:cs typeface="Arial" panose="020B0604020202020204"/>
              </a:rPr>
              <a:t> suppressor gene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7590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2D1CE3-487A-460A-9E30-63DD24B89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44" y="851188"/>
            <a:ext cx="7958331" cy="1077229"/>
          </a:xfrm>
        </p:spPr>
        <p:txBody>
          <a:bodyPr/>
          <a:lstStyle/>
          <a:p>
            <a:r>
              <a:rPr lang="en-US" dirty="0">
                <a:cs typeface="Arial"/>
              </a:rPr>
              <a:t>Clinical Features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0B307F-4277-43B9-9F88-FFD183B7A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 panose="020B0604020202020204"/>
              </a:rPr>
              <a:t>The disease has been reported to manifest itself from the ages of 5 to 80 years 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High mortality due to aggressive </a:t>
            </a:r>
            <a:r>
              <a:rPr lang="en-US" dirty="0" err="1">
                <a:cs typeface="Arial" panose="020B0604020202020204"/>
              </a:rPr>
              <a:t>tumours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Commonest presentation ------ Primary hyperparathyroidism manifests as hypercalcemia 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2nd most common presentation --- insulinomas or prolactinomas </a:t>
            </a:r>
          </a:p>
        </p:txBody>
      </p:sp>
    </p:spTree>
    <p:extLst>
      <p:ext uri="{BB962C8B-B14F-4D97-AF65-F5344CB8AC3E}">
        <p14:creationId xmlns:p14="http://schemas.microsoft.com/office/powerpoint/2010/main" val="304752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110FBD-7EF6-4A25-A4DB-948C723B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845" y="851188"/>
            <a:ext cx="6419954" cy="1077229"/>
          </a:xfrm>
        </p:spPr>
        <p:txBody>
          <a:bodyPr/>
          <a:lstStyle/>
          <a:p>
            <a:r>
              <a:rPr lang="en-US" dirty="0">
                <a:cs typeface="Arial"/>
              </a:rPr>
              <a:t>Management of MEN type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19061F-A267-4D0D-87AE-84C87095C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b="1" dirty="0">
                <a:cs typeface="Arial" panose="020B0604020202020204"/>
              </a:rPr>
              <a:t>Primary Hyperparathyroidism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Surgical management is the gold standard</a:t>
            </a:r>
          </a:p>
          <a:p>
            <a:pPr marL="342900" indent="-342900"/>
            <a:r>
              <a:rPr lang="en-US" b="1" dirty="0">
                <a:cs typeface="Arial" panose="020B0604020202020204"/>
              </a:rPr>
              <a:t>Pituitary </a:t>
            </a:r>
            <a:r>
              <a:rPr lang="en-US" b="1" dirty="0" err="1">
                <a:cs typeface="Arial" panose="020B0604020202020204"/>
              </a:rPr>
              <a:t>Tumours</a:t>
            </a:r>
            <a:r>
              <a:rPr lang="en-US" b="1" dirty="0">
                <a:cs typeface="Arial" panose="020B0604020202020204"/>
              </a:rPr>
              <a:t> </a:t>
            </a:r>
            <a:endParaRPr lang="en-US" dirty="0">
              <a:cs typeface="Arial" panose="020B0604020202020204"/>
            </a:endParaRP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Surgery, medical therapies or radiotherapy</a:t>
            </a:r>
          </a:p>
          <a:p>
            <a:pPr marL="342900" indent="-342900"/>
            <a:r>
              <a:rPr lang="en-US" b="1" dirty="0" err="1">
                <a:cs typeface="Arial" panose="020B0604020202020204"/>
              </a:rPr>
              <a:t>Gastrinoma</a:t>
            </a:r>
            <a:r>
              <a:rPr lang="en-US" b="1" dirty="0">
                <a:cs typeface="Arial" panose="020B0604020202020204"/>
              </a:rPr>
              <a:t>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Non Metastatic ----- Surgery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Metastatic ------ Poor prognosis </a:t>
            </a:r>
          </a:p>
        </p:txBody>
      </p:sp>
    </p:spTree>
    <p:extLst>
      <p:ext uri="{BB962C8B-B14F-4D97-AF65-F5344CB8AC3E}">
        <p14:creationId xmlns:p14="http://schemas.microsoft.com/office/powerpoint/2010/main" val="101322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6AF1F8-3FA0-47A8-8A4D-B2083ED2A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MEN Type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45DA90-BFBF-4A7B-B6BE-0B8E3EB6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MEN-2 may be divided into two forms,</a:t>
            </a:r>
          </a:p>
          <a:p>
            <a:pPr marL="342900" indent="-342900"/>
            <a:r>
              <a:rPr lang="en-US" dirty="0">
                <a:cs typeface="Arial" panose="020B0604020202020204"/>
              </a:rPr>
              <a:t>MEN-2A comprises of familial medullary thyroid carcinoma in combination with </a:t>
            </a:r>
            <a:r>
              <a:rPr lang="en-US" dirty="0" err="1">
                <a:cs typeface="Arial" panose="020B0604020202020204"/>
              </a:rPr>
              <a:t>phaeochromocytoma</a:t>
            </a:r>
            <a:r>
              <a:rPr lang="en-US" dirty="0">
                <a:cs typeface="Arial" panose="020B0604020202020204"/>
              </a:rPr>
              <a:t> and parathyroid </a:t>
            </a:r>
            <a:r>
              <a:rPr lang="en-US" dirty="0" err="1">
                <a:cs typeface="Arial" panose="020B0604020202020204"/>
              </a:rPr>
              <a:t>tumours</a:t>
            </a:r>
            <a:r>
              <a:rPr lang="en-US" dirty="0">
                <a:cs typeface="Arial" panose="020B0604020202020204"/>
              </a:rPr>
              <a:t> </a:t>
            </a:r>
          </a:p>
          <a:p>
            <a:pPr marL="342900" indent="-342900"/>
            <a:r>
              <a:rPr lang="en-US" dirty="0">
                <a:cs typeface="Arial" panose="020B0604020202020204"/>
              </a:rPr>
              <a:t>MEN-2B is combination of FMTC in association with </a:t>
            </a:r>
            <a:r>
              <a:rPr lang="en-US" dirty="0" err="1">
                <a:cs typeface="Arial" panose="020B0604020202020204"/>
              </a:rPr>
              <a:t>phaeochromocytoma</a:t>
            </a:r>
            <a:r>
              <a:rPr lang="en-US" dirty="0">
                <a:cs typeface="Arial" panose="020B0604020202020204"/>
              </a:rPr>
              <a:t>, mucosal neuromas and a marfanoid habitus 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MEN – 2 is an autosomal dominant condition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C-RET proto-oncogene is located on long arm of chromosome 10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6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CC397D-D25C-4CF9-ACBA-90741DB8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336" y="808056"/>
            <a:ext cx="6635614" cy="1077229"/>
          </a:xfrm>
        </p:spPr>
        <p:txBody>
          <a:bodyPr/>
          <a:lstStyle/>
          <a:p>
            <a:r>
              <a:rPr lang="en-US" dirty="0">
                <a:cs typeface="Arial"/>
              </a:rPr>
              <a:t>Clinical Features---MEN-2A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DEE09-F66D-44FE-9FE9-FD878C299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 panose="020B0604020202020204"/>
              </a:rPr>
              <a:t>Initial manifestation is often with medullary carcinoma of thyroid and is generally multifocal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Calcitonin is generally elevated however hypocalcemia is rare</a:t>
            </a:r>
          </a:p>
          <a:p>
            <a:pPr marL="344170" indent="-344170"/>
            <a:r>
              <a:rPr lang="en-US" dirty="0" err="1">
                <a:cs typeface="Arial" panose="020B0604020202020204"/>
              </a:rPr>
              <a:t>Phaeochromocytoma</a:t>
            </a:r>
            <a:r>
              <a:rPr lang="en-US" dirty="0">
                <a:cs typeface="Arial" panose="020B0604020202020204"/>
              </a:rPr>
              <a:t> and parathyroid disease typically develop later </a:t>
            </a:r>
          </a:p>
          <a:p>
            <a:pPr marL="344170" indent="-344170"/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012124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5BEE1E-0315-4DDA-AF26-1B736EC0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Clinical Features---MEN - 2B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E4EDED-B4C5-4C33-B8AB-A3A75A15F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en-US" dirty="0">
                <a:cs typeface="Arial" panose="020B0604020202020204"/>
              </a:rPr>
              <a:t>Mucosal neuromas are found on distal tongue, conjunctiva and throughout the GIT ( causing malabsorption )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A marfanoid habitus is typically evident </a:t>
            </a:r>
          </a:p>
          <a:p>
            <a:pPr marL="344170" indent="-344170"/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99909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D4C321-C36C-4264-93BC-427E0B491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Management of MEN type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2ECA0C-58A5-46C8-B473-5B3E309A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4170" indent="-344170"/>
            <a:r>
              <a:rPr lang="en-US" dirty="0">
                <a:cs typeface="Arial" panose="020B0604020202020204"/>
              </a:rPr>
              <a:t>Medullary carcinoma of thyroid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Definitive treatment is total thyroidectomy along with lymph node dissection </a:t>
            </a:r>
          </a:p>
          <a:p>
            <a:pPr marL="344170" indent="-344170"/>
            <a:r>
              <a:rPr lang="en-US" dirty="0" err="1">
                <a:cs typeface="Arial" panose="020B0604020202020204"/>
              </a:rPr>
              <a:t>Phaeochromocytoma</a:t>
            </a:r>
            <a:r>
              <a:rPr lang="en-US" dirty="0">
                <a:cs typeface="Arial" panose="020B0604020202020204"/>
              </a:rPr>
              <a:t>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Best treated medically with alpha and beta blockade followed by surgical removal </a:t>
            </a:r>
          </a:p>
          <a:p>
            <a:pPr marL="344170" indent="-344170"/>
            <a:r>
              <a:rPr lang="en-US" dirty="0">
                <a:cs typeface="Arial" panose="020B0604020202020204"/>
              </a:rPr>
              <a:t>Primary hyperparathyroidism 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Symptomatic or surgical removal </a:t>
            </a:r>
          </a:p>
          <a:p>
            <a:pPr marL="0" indent="0">
              <a:buNone/>
            </a:pP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55629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</TotalTime>
  <Words>143</Words>
  <Application>Microsoft Office PowerPoint</Application>
  <PresentationFormat>Custom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Madison</vt:lpstr>
      <vt:lpstr>Multiple Endocrine Neoplasia</vt:lpstr>
      <vt:lpstr>PowerPoint Presentation</vt:lpstr>
      <vt:lpstr>MEN type 1</vt:lpstr>
      <vt:lpstr>Clinical Features </vt:lpstr>
      <vt:lpstr>Management of MEN type 1</vt:lpstr>
      <vt:lpstr>MEN Type 2</vt:lpstr>
      <vt:lpstr>Clinical Features---MEN-2A </vt:lpstr>
      <vt:lpstr>Clinical Features---MEN - 2B</vt:lpstr>
      <vt:lpstr>Management of MEN type 2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DR.Sheraz</cp:lastModifiedBy>
  <cp:revision>339</cp:revision>
  <dcterms:modified xsi:type="dcterms:W3CDTF">2019-02-13T03:37:03Z</dcterms:modified>
</cp:coreProperties>
</file>