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74" d="100"/>
          <a:sy n="74" d="100"/>
        </p:scale>
        <p:origin x="4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254180-7CF6-4056-9CA5-F32A6E1A6137}"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29E5D-3858-403E-9AC9-18FBDA5E705E}" type="slidenum">
              <a:rPr lang="en-US" smtClean="0"/>
              <a:t>‹#›</a:t>
            </a:fld>
            <a:endParaRPr lang="en-US"/>
          </a:p>
        </p:txBody>
      </p:sp>
    </p:spTree>
    <p:extLst>
      <p:ext uri="{BB962C8B-B14F-4D97-AF65-F5344CB8AC3E}">
        <p14:creationId xmlns:p14="http://schemas.microsoft.com/office/powerpoint/2010/main" val="4031081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254180-7CF6-4056-9CA5-F32A6E1A6137}"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29E5D-3858-403E-9AC9-18FBDA5E705E}" type="slidenum">
              <a:rPr lang="en-US" smtClean="0"/>
              <a:t>‹#›</a:t>
            </a:fld>
            <a:endParaRPr lang="en-US"/>
          </a:p>
        </p:txBody>
      </p:sp>
    </p:spTree>
    <p:extLst>
      <p:ext uri="{BB962C8B-B14F-4D97-AF65-F5344CB8AC3E}">
        <p14:creationId xmlns:p14="http://schemas.microsoft.com/office/powerpoint/2010/main" val="2814252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254180-7CF6-4056-9CA5-F32A6E1A6137}"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29E5D-3858-403E-9AC9-18FBDA5E705E}" type="slidenum">
              <a:rPr lang="en-US" smtClean="0"/>
              <a:t>‹#›</a:t>
            </a:fld>
            <a:endParaRPr lang="en-US"/>
          </a:p>
        </p:txBody>
      </p:sp>
    </p:spTree>
    <p:extLst>
      <p:ext uri="{BB962C8B-B14F-4D97-AF65-F5344CB8AC3E}">
        <p14:creationId xmlns:p14="http://schemas.microsoft.com/office/powerpoint/2010/main" val="399583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254180-7CF6-4056-9CA5-F32A6E1A6137}"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29E5D-3858-403E-9AC9-18FBDA5E705E}" type="slidenum">
              <a:rPr lang="en-US" smtClean="0"/>
              <a:t>‹#›</a:t>
            </a:fld>
            <a:endParaRPr lang="en-US"/>
          </a:p>
        </p:txBody>
      </p:sp>
    </p:spTree>
    <p:extLst>
      <p:ext uri="{BB962C8B-B14F-4D97-AF65-F5344CB8AC3E}">
        <p14:creationId xmlns:p14="http://schemas.microsoft.com/office/powerpoint/2010/main" val="3100109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254180-7CF6-4056-9CA5-F32A6E1A6137}"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29E5D-3858-403E-9AC9-18FBDA5E705E}" type="slidenum">
              <a:rPr lang="en-US" smtClean="0"/>
              <a:t>‹#›</a:t>
            </a:fld>
            <a:endParaRPr lang="en-US"/>
          </a:p>
        </p:txBody>
      </p:sp>
    </p:spTree>
    <p:extLst>
      <p:ext uri="{BB962C8B-B14F-4D97-AF65-F5344CB8AC3E}">
        <p14:creationId xmlns:p14="http://schemas.microsoft.com/office/powerpoint/2010/main" val="3082279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254180-7CF6-4056-9CA5-F32A6E1A6137}"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929E5D-3858-403E-9AC9-18FBDA5E705E}" type="slidenum">
              <a:rPr lang="en-US" smtClean="0"/>
              <a:t>‹#›</a:t>
            </a:fld>
            <a:endParaRPr lang="en-US"/>
          </a:p>
        </p:txBody>
      </p:sp>
    </p:spTree>
    <p:extLst>
      <p:ext uri="{BB962C8B-B14F-4D97-AF65-F5344CB8AC3E}">
        <p14:creationId xmlns:p14="http://schemas.microsoft.com/office/powerpoint/2010/main" val="401071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254180-7CF6-4056-9CA5-F32A6E1A6137}" type="datetimeFigureOut">
              <a:rPr lang="en-US" smtClean="0"/>
              <a:t>11/30/2020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929E5D-3858-403E-9AC9-18FBDA5E705E}" type="slidenum">
              <a:rPr lang="en-US" smtClean="0"/>
              <a:t>‹#›</a:t>
            </a:fld>
            <a:endParaRPr lang="en-US"/>
          </a:p>
        </p:txBody>
      </p:sp>
    </p:spTree>
    <p:extLst>
      <p:ext uri="{BB962C8B-B14F-4D97-AF65-F5344CB8AC3E}">
        <p14:creationId xmlns:p14="http://schemas.microsoft.com/office/powerpoint/2010/main" val="943935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54180-7CF6-4056-9CA5-F32A6E1A6137}" type="datetimeFigureOut">
              <a:rPr lang="en-US" smtClean="0"/>
              <a:t>11/30/2020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929E5D-3858-403E-9AC9-18FBDA5E705E}" type="slidenum">
              <a:rPr lang="en-US" smtClean="0"/>
              <a:t>‹#›</a:t>
            </a:fld>
            <a:endParaRPr lang="en-US"/>
          </a:p>
        </p:txBody>
      </p:sp>
    </p:spTree>
    <p:extLst>
      <p:ext uri="{BB962C8B-B14F-4D97-AF65-F5344CB8AC3E}">
        <p14:creationId xmlns:p14="http://schemas.microsoft.com/office/powerpoint/2010/main" val="440695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254180-7CF6-4056-9CA5-F32A6E1A6137}" type="datetimeFigureOut">
              <a:rPr lang="en-US" smtClean="0"/>
              <a:t>11/30/2020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929E5D-3858-403E-9AC9-18FBDA5E705E}" type="slidenum">
              <a:rPr lang="en-US" smtClean="0"/>
              <a:t>‹#›</a:t>
            </a:fld>
            <a:endParaRPr lang="en-US"/>
          </a:p>
        </p:txBody>
      </p:sp>
    </p:spTree>
    <p:extLst>
      <p:ext uri="{BB962C8B-B14F-4D97-AF65-F5344CB8AC3E}">
        <p14:creationId xmlns:p14="http://schemas.microsoft.com/office/powerpoint/2010/main" val="1414047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254180-7CF6-4056-9CA5-F32A6E1A6137}"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929E5D-3858-403E-9AC9-18FBDA5E705E}" type="slidenum">
              <a:rPr lang="en-US" smtClean="0"/>
              <a:t>‹#›</a:t>
            </a:fld>
            <a:endParaRPr lang="en-US"/>
          </a:p>
        </p:txBody>
      </p:sp>
    </p:spTree>
    <p:extLst>
      <p:ext uri="{BB962C8B-B14F-4D97-AF65-F5344CB8AC3E}">
        <p14:creationId xmlns:p14="http://schemas.microsoft.com/office/powerpoint/2010/main" val="3411082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254180-7CF6-4056-9CA5-F32A6E1A6137}"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929E5D-3858-403E-9AC9-18FBDA5E705E}" type="slidenum">
              <a:rPr lang="en-US" smtClean="0"/>
              <a:t>‹#›</a:t>
            </a:fld>
            <a:endParaRPr lang="en-US"/>
          </a:p>
        </p:txBody>
      </p:sp>
    </p:spTree>
    <p:extLst>
      <p:ext uri="{BB962C8B-B14F-4D97-AF65-F5344CB8AC3E}">
        <p14:creationId xmlns:p14="http://schemas.microsoft.com/office/powerpoint/2010/main" val="1589942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54180-7CF6-4056-9CA5-F32A6E1A6137}" type="datetimeFigureOut">
              <a:rPr lang="en-US" smtClean="0"/>
              <a:t>11/30/2020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929E5D-3858-403E-9AC9-18FBDA5E705E}" type="slidenum">
              <a:rPr lang="en-US" smtClean="0"/>
              <a:t>‹#›</a:t>
            </a:fld>
            <a:endParaRPr lang="en-US"/>
          </a:p>
        </p:txBody>
      </p:sp>
    </p:spTree>
    <p:extLst>
      <p:ext uri="{BB962C8B-B14F-4D97-AF65-F5344CB8AC3E}">
        <p14:creationId xmlns:p14="http://schemas.microsoft.com/office/powerpoint/2010/main" val="3342442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britannica.com/technology/cloud-computing" TargetMode="External"/><Relationship Id="rId13" Type="http://schemas.openxmlformats.org/officeDocument/2006/relationships/hyperlink" Target="https://www.britannica.com/technology/e-book" TargetMode="External"/><Relationship Id="rId3" Type="http://schemas.openxmlformats.org/officeDocument/2006/relationships/hyperlink" Target="https://www.britannica.com/science/information-science" TargetMode="External"/><Relationship Id="rId7" Type="http://schemas.openxmlformats.org/officeDocument/2006/relationships/hyperlink" Target="https://www.britannica.com/topic/Amazoncom" TargetMode="External"/><Relationship Id="rId12" Type="http://schemas.openxmlformats.org/officeDocument/2006/relationships/hyperlink" Target="https://www.merriam-webster.com/dictionary/deploy" TargetMode="External"/><Relationship Id="rId2" Type="http://schemas.openxmlformats.org/officeDocument/2006/relationships/hyperlink" Target="https://www.merriam-webster.com/dictionary/integrated" TargetMode="External"/><Relationship Id="rId1" Type="http://schemas.openxmlformats.org/officeDocument/2006/relationships/slideLayout" Target="../slideLayouts/slideLayout7.xml"/><Relationship Id="rId6" Type="http://schemas.openxmlformats.org/officeDocument/2006/relationships/hyperlink" Target="https://www.britannica.com/topic/eBay" TargetMode="External"/><Relationship Id="rId11" Type="http://schemas.openxmlformats.org/officeDocument/2006/relationships/hyperlink" Target="https://www.britannica.com/technology/Internet" TargetMode="External"/><Relationship Id="rId5" Type="http://schemas.openxmlformats.org/officeDocument/2006/relationships/image" Target="../media/image2.jpeg"/><Relationship Id="rId15" Type="http://schemas.openxmlformats.org/officeDocument/2006/relationships/hyperlink" Target="https://www.britannica.com/technology/social-network" TargetMode="External"/><Relationship Id="rId10" Type="http://schemas.openxmlformats.org/officeDocument/2006/relationships/hyperlink" Target="https://www.britannica.com/technology/search-engine" TargetMode="External"/><Relationship Id="rId4" Type="http://schemas.openxmlformats.org/officeDocument/2006/relationships/hyperlink" Target="https://cdn.britannica.com/81/198681-050-C68362BB/woman-drivers-license-test-computer-licenses-drivers.jpg" TargetMode="External"/><Relationship Id="rId9" Type="http://schemas.openxmlformats.org/officeDocument/2006/relationships/hyperlink" Target="https://www.britannica.com/topic/Google-Inc" TargetMode="External"/><Relationship Id="rId14" Type="http://schemas.openxmlformats.org/officeDocument/2006/relationships/hyperlink" Target="https://www.britannica.com/technology/software"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britannica.com/topic/World-Wide-Web" TargetMode="External"/><Relationship Id="rId13" Type="http://schemas.openxmlformats.org/officeDocument/2006/relationships/hyperlink" Target="https://www.britannica.com/technology/smartphone" TargetMode="External"/><Relationship Id="rId3" Type="http://schemas.openxmlformats.org/officeDocument/2006/relationships/hyperlink" Target="https://www.britannica.com/technology/information-processing" TargetMode="External"/><Relationship Id="rId7" Type="http://schemas.openxmlformats.org/officeDocument/2006/relationships/hyperlink" Target="https://www.britannica.com/technology/Internet" TargetMode="External"/><Relationship Id="rId12" Type="http://schemas.openxmlformats.org/officeDocument/2006/relationships/hyperlink" Target="https://www.britannica.com/technology/e-mail" TargetMode="External"/><Relationship Id="rId2" Type="http://schemas.openxmlformats.org/officeDocument/2006/relationships/hyperlink" Target="https://www.britannica.com/technology/computer" TargetMode="External"/><Relationship Id="rId16"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hyperlink" Target="https://www.britannica.com/technology/personal-computer" TargetMode="External"/><Relationship Id="rId11" Type="http://schemas.openxmlformats.org/officeDocument/2006/relationships/hyperlink" Target="https://www.britannica.com/technology/e-commerce" TargetMode="External"/><Relationship Id="rId5" Type="http://schemas.openxmlformats.org/officeDocument/2006/relationships/hyperlink" Target="https://www.britannica.com/topic/General-Electric" TargetMode="External"/><Relationship Id="rId15" Type="http://schemas.openxmlformats.org/officeDocument/2006/relationships/hyperlink" Target="https://www.britannica.com/topic/communication" TargetMode="External"/><Relationship Id="rId10" Type="http://schemas.openxmlformats.org/officeDocument/2006/relationships/hyperlink" Target="https://www.merriam-webster.com/dictionary/facilitated" TargetMode="External"/><Relationship Id="rId4" Type="http://schemas.openxmlformats.org/officeDocument/2006/relationships/hyperlink" Target="https://www.britannica.com/technology/UNIVAC" TargetMode="External"/><Relationship Id="rId9" Type="http://schemas.openxmlformats.org/officeDocument/2006/relationships/hyperlink" Target="https://www.britannica.com/biography/Tim-Berners-Lee" TargetMode="External"/><Relationship Id="rId14" Type="http://schemas.openxmlformats.org/officeDocument/2006/relationships/hyperlink" Target="https://www.britannica.com/technology/tablet-computer"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britannica.com/technology/tablet-computer" TargetMode="External"/><Relationship Id="rId13" Type="http://schemas.openxmlformats.org/officeDocument/2006/relationships/hyperlink" Target="https://www.britannica.com/technology/microprocessor" TargetMode="External"/><Relationship Id="rId3" Type="http://schemas.openxmlformats.org/officeDocument/2006/relationships/hyperlink" Target="https://www.britannica.com/technology/software" TargetMode="External"/><Relationship Id="rId7" Type="http://schemas.openxmlformats.org/officeDocument/2006/relationships/hyperlink" Target="https://www.britannica.com/technology/smartphone" TargetMode="External"/><Relationship Id="rId12" Type="http://schemas.openxmlformats.org/officeDocument/2006/relationships/hyperlink" Target="https://www.britannica.com/technology/Moores-law" TargetMode="External"/><Relationship Id="rId2" Type="http://schemas.openxmlformats.org/officeDocument/2006/relationships/hyperlink" Target="https://www.britannica.com/technology/hardware-computing" TargetMode="External"/><Relationship Id="rId1" Type="http://schemas.openxmlformats.org/officeDocument/2006/relationships/slideLayout" Target="../slideLayouts/slideLayout7.xml"/><Relationship Id="rId6" Type="http://schemas.openxmlformats.org/officeDocument/2006/relationships/hyperlink" Target="https://www.britannica.com/technology/technology" TargetMode="External"/><Relationship Id="rId11" Type="http://schemas.openxmlformats.org/officeDocument/2006/relationships/hyperlink" Target="https://www.britannica.com/technology/input-output-device" TargetMode="External"/><Relationship Id="rId5" Type="http://schemas.openxmlformats.org/officeDocument/2006/relationships/hyperlink" Target="https://www.merriam-webster.com/dictionary/constitute" TargetMode="External"/><Relationship Id="rId10" Type="http://schemas.openxmlformats.org/officeDocument/2006/relationships/hyperlink" Target="https://www.merriam-webster.com/dictionary/peripheral" TargetMode="External"/><Relationship Id="rId4" Type="http://schemas.openxmlformats.org/officeDocument/2006/relationships/hyperlink" Target="https://www.britannica.com/technology/database" TargetMode="External"/><Relationship Id="rId9" Type="http://schemas.openxmlformats.org/officeDocument/2006/relationships/hyperlink" Target="https://www.merriam-webster.com/dictionary/environment" TargetMode="External"/><Relationship Id="rId14" Type="http://schemas.openxmlformats.org/officeDocument/2006/relationships/hyperlink" Target="https://www.britannica.com/technology/electric-power"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britannica.com/technology/word-processing" TargetMode="External"/><Relationship Id="rId3" Type="http://schemas.openxmlformats.org/officeDocument/2006/relationships/hyperlink" Target="https://www.britannica.com/technology/system-software" TargetMode="External"/><Relationship Id="rId7" Type="http://schemas.openxmlformats.org/officeDocument/2006/relationships/hyperlink" Target="https://www.britannica.com/technology/smartphone" TargetMode="External"/><Relationship Id="rId2" Type="http://schemas.openxmlformats.org/officeDocument/2006/relationships/hyperlink" Target="https://www.britannica.com/technology/software" TargetMode="External"/><Relationship Id="rId1" Type="http://schemas.openxmlformats.org/officeDocument/2006/relationships/slideLayout" Target="../slideLayouts/slideLayout7.xml"/><Relationship Id="rId6" Type="http://schemas.openxmlformats.org/officeDocument/2006/relationships/hyperlink" Target="https://www.britannica.com/technology/application-program" TargetMode="External"/><Relationship Id="rId5" Type="http://schemas.openxmlformats.org/officeDocument/2006/relationships/hyperlink" Target="https://www.britannica.com/technology/graphical-user-interface" TargetMode="External"/><Relationship Id="rId10" Type="http://schemas.openxmlformats.org/officeDocument/2006/relationships/hyperlink" Target="https://www.britannica.com/topic/open-source" TargetMode="External"/><Relationship Id="rId4" Type="http://schemas.openxmlformats.org/officeDocument/2006/relationships/hyperlink" Target="https://www.britannica.com/technology/operating-system" TargetMode="External"/><Relationship Id="rId9" Type="http://schemas.openxmlformats.org/officeDocument/2006/relationships/hyperlink" Target="https://www.merriam-webster.com/dictionary/Proprietar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britannica.com/topic/decision-making" TargetMode="External"/><Relationship Id="rId2" Type="http://schemas.openxmlformats.org/officeDocument/2006/relationships/hyperlink" Target="https://www.britannica.com/science/blood-pressure"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9301" y="3220858"/>
            <a:ext cx="9144000" cy="2387600"/>
          </a:xfrm>
        </p:spPr>
        <p:txBody>
          <a:bodyPr/>
          <a:lstStyle/>
          <a:p>
            <a:r>
              <a:rPr lang="en-US" dirty="0" smtClean="0"/>
              <a:t>Information system Network</a:t>
            </a:r>
            <a:endParaRPr lang="en-US" dirty="0"/>
          </a:p>
        </p:txBody>
      </p:sp>
      <p:sp>
        <p:nvSpPr>
          <p:cNvPr id="4" name="AutoShape 2" descr="Build Your Information System For Free Using These Tools | Unixmen"/>
          <p:cNvSpPr>
            <a:spLocks noChangeAspect="1" noChangeArrowheads="1"/>
          </p:cNvSpPr>
          <p:nvPr/>
        </p:nvSpPr>
        <p:spPr bwMode="auto">
          <a:xfrm>
            <a:off x="3632871" y="4414658"/>
            <a:ext cx="4171726" cy="417174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2" name="Picture 4" descr="Build Your Information System For Free Using These Tools | Unixme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74264" y="566671"/>
            <a:ext cx="4141865" cy="3106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4320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16746" y="28333"/>
            <a:ext cx="7996101" cy="249299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400" b="1" i="0" u="sng" strike="noStrike" cap="none" normalizeH="0" baseline="0" dirty="0" smtClean="0">
                <a:ln>
                  <a:noFill/>
                </a:ln>
                <a:solidFill>
                  <a:srgbClr val="1A1A1A"/>
                </a:solidFill>
                <a:effectLst>
                  <a:outerShdw blurRad="38100" dist="38100" dir="2700000" algn="tl">
                    <a:srgbClr val="000000">
                      <a:alpha val="43137"/>
                    </a:srgbClr>
                  </a:outerShdw>
                </a:effectLst>
                <a:latin typeface="Georgia" panose="02040502050405020303" pitchFamily="18" charset="0"/>
              </a:rPr>
              <a:t>Information system</a:t>
            </a:r>
            <a:r>
              <a:rPr kumimoji="0" lang="en-US" altLang="en-US" sz="2400" b="0" i="0" u="sng" strike="noStrike" cap="none" normalizeH="0" baseline="0" dirty="0" smtClean="0">
                <a:ln>
                  <a:noFill/>
                </a:ln>
                <a:solidFill>
                  <a:srgbClr val="1A1A1A"/>
                </a:solidFill>
                <a:effectLst>
                  <a:outerShdw blurRad="38100" dist="38100" dir="2700000" algn="tl">
                    <a:srgbClr val="000000">
                      <a:alpha val="43137"/>
                    </a:srgbClr>
                  </a:outerShdw>
                </a:effectLst>
                <a:latin typeface="Georgia" panose="02040502050405020303"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2400" b="0" i="0" u="sng" strike="noStrike" cap="none" normalizeH="0" baseline="0" dirty="0" smtClean="0">
              <a:ln>
                <a:noFill/>
              </a:ln>
              <a:solidFill>
                <a:srgbClr val="1A1A1A"/>
              </a:solidFill>
              <a:effectLst>
                <a:outerShdw blurRad="38100" dist="38100" dir="2700000" algn="tl">
                  <a:srgbClr val="000000">
                    <a:alpha val="43137"/>
                  </a:srgbClr>
                </a:outerShdw>
              </a:effectLst>
              <a:latin typeface="Georgia" panose="02040502050405020303"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1A1A1A"/>
                </a:solidFill>
                <a:effectLst/>
                <a:latin typeface="Georgia" panose="02040502050405020303" pitchFamily="18" charset="0"/>
              </a:rPr>
              <a:t>an </a:t>
            </a:r>
            <a:r>
              <a:rPr kumimoji="0" lang="en-US" altLang="en-US" b="0" i="0" u="none" strike="noStrike" cap="none" normalizeH="0" baseline="0" dirty="0" smtClean="0">
                <a:ln>
                  <a:noFill/>
                </a:ln>
                <a:solidFill>
                  <a:srgbClr val="000000"/>
                </a:solidFill>
                <a:effectLst/>
                <a:latin typeface="Georgia" panose="02040502050405020303" pitchFamily="18" charset="0"/>
                <a:hlinkClick r:id="rId2"/>
              </a:rPr>
              <a:t>integrated</a:t>
            </a:r>
            <a:r>
              <a:rPr kumimoji="0" lang="en-US" altLang="en-US" b="0" i="0" u="none" strike="noStrike" cap="none" normalizeH="0" baseline="0" dirty="0" smtClean="0">
                <a:ln>
                  <a:noFill/>
                </a:ln>
                <a:solidFill>
                  <a:srgbClr val="1A1A1A"/>
                </a:solidFill>
                <a:effectLst/>
                <a:latin typeface="Georgia" panose="02040502050405020303" pitchFamily="18" charset="0"/>
              </a:rPr>
              <a:t> set of components for collecting, storing, and processing data and for providing </a:t>
            </a:r>
            <a:r>
              <a:rPr kumimoji="0" lang="en-US" altLang="en-US" b="0" i="0" u="none" strike="noStrike" cap="none" normalizeH="0" baseline="0" dirty="0" smtClean="0">
                <a:ln>
                  <a:noFill/>
                </a:ln>
                <a:solidFill>
                  <a:srgbClr val="14599D"/>
                </a:solidFill>
                <a:effectLst/>
                <a:latin typeface="Georgia" panose="02040502050405020303" pitchFamily="18" charset="0"/>
                <a:hlinkClick r:id="rId3"/>
              </a:rPr>
              <a:t>information</a:t>
            </a:r>
            <a:r>
              <a:rPr kumimoji="0" lang="en-US" altLang="en-US" b="0" i="0" u="none" strike="noStrike" cap="none" normalizeH="0" baseline="0" dirty="0" smtClean="0">
                <a:ln>
                  <a:noFill/>
                </a:ln>
                <a:solidFill>
                  <a:srgbClr val="1A1A1A"/>
                </a:solidFill>
                <a:effectLst/>
                <a:latin typeface="Georgia" panose="02040502050405020303" pitchFamily="18" charset="0"/>
              </a:rPr>
              <a:t>, knowledge, and digital products. Business firms and other organizations rely on information systems to carry out and manage their operations, interact with their customers and suppliers, and compete in the marketplace. Information systems are used to run interorganizational supply chains and electronic markets</a:t>
            </a:r>
            <a:endParaRPr kumimoji="0" lang="en-US" altLang="en-US" sz="40200" b="0" i="0" u="none" strike="noStrike" cap="none" normalizeH="0" baseline="0" dirty="0" smtClean="0">
              <a:ln>
                <a:noFill/>
              </a:ln>
              <a:solidFill>
                <a:srgbClr val="14599D"/>
              </a:solidFill>
              <a:effectLst/>
              <a:latin typeface="-apple-system"/>
            </a:endParaRPr>
          </a:p>
        </p:txBody>
      </p:sp>
      <p:pic>
        <p:nvPicPr>
          <p:cNvPr id="1026" name="Picture 2" descr="taking a driver's license test on a computer">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59477" y="228884"/>
            <a:ext cx="3862542" cy="256583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96077" y="3175741"/>
            <a:ext cx="10127087" cy="3416320"/>
          </a:xfrm>
          <a:prstGeom prst="rect">
            <a:avLst/>
          </a:prstGeom>
        </p:spPr>
        <p:txBody>
          <a:bodyPr wrap="square">
            <a:spAutoFit/>
          </a:bodyPr>
          <a:lstStyle/>
          <a:p>
            <a:pPr lvl="0" eaLnBrk="0" fontAlgn="base" hangingPunct="0">
              <a:spcBef>
                <a:spcPct val="0"/>
              </a:spcBef>
              <a:spcAft>
                <a:spcPct val="0"/>
              </a:spcAft>
            </a:pPr>
            <a:r>
              <a:rPr kumimoji="0" lang="en-US" altLang="en-US" b="0" i="0" u="none" strike="noStrike" cap="none" normalizeH="0" baseline="0" dirty="0" smtClean="0">
                <a:ln>
                  <a:noFill/>
                </a:ln>
                <a:solidFill>
                  <a:srgbClr val="1A1A1A"/>
                </a:solidFill>
                <a:effectLst/>
                <a:latin typeface="Georgia" panose="02040502050405020303" pitchFamily="18" charset="0"/>
              </a:rPr>
              <a:t>. For instance, corporations use information systems to process financial accounts, to manage their human resources, and to reach their potential customers with online promotions. Many major companies are built entirely around information systems. These include </a:t>
            </a:r>
            <a:r>
              <a:rPr kumimoji="0" lang="en-US" altLang="en-US" b="0" i="0" u="none" strike="noStrike" cap="none" normalizeH="0" baseline="0" dirty="0" smtClean="0">
                <a:ln>
                  <a:noFill/>
                </a:ln>
                <a:solidFill>
                  <a:srgbClr val="14599D"/>
                </a:solidFill>
                <a:effectLst/>
                <a:latin typeface="Georgia" panose="02040502050405020303" pitchFamily="18" charset="0"/>
                <a:hlinkClick r:id="rId6"/>
              </a:rPr>
              <a:t>eBay</a:t>
            </a:r>
            <a:r>
              <a:rPr kumimoji="0" lang="en-US" altLang="en-US" b="0" i="0" u="none" strike="noStrike" cap="none" normalizeH="0" baseline="0" dirty="0" smtClean="0">
                <a:ln>
                  <a:noFill/>
                </a:ln>
                <a:solidFill>
                  <a:srgbClr val="1A1A1A"/>
                </a:solidFill>
                <a:effectLst/>
                <a:latin typeface="Georgia" panose="02040502050405020303" pitchFamily="18" charset="0"/>
              </a:rPr>
              <a:t>, a largely auction marketplace; </a:t>
            </a:r>
            <a:r>
              <a:rPr kumimoji="0" lang="en-US" altLang="en-US" b="0" i="0" u="none" strike="noStrike" cap="none" normalizeH="0" baseline="0" dirty="0" smtClean="0">
                <a:ln>
                  <a:noFill/>
                </a:ln>
                <a:solidFill>
                  <a:srgbClr val="14599D"/>
                </a:solidFill>
                <a:effectLst/>
                <a:latin typeface="Georgia" panose="02040502050405020303" pitchFamily="18" charset="0"/>
                <a:hlinkClick r:id="rId7"/>
              </a:rPr>
              <a:t>Amazon</a:t>
            </a:r>
            <a:r>
              <a:rPr kumimoji="0" lang="en-US" altLang="en-US" b="0" i="0" u="none" strike="noStrike" cap="none" normalizeH="0" baseline="0" dirty="0" smtClean="0">
                <a:ln>
                  <a:noFill/>
                </a:ln>
                <a:solidFill>
                  <a:srgbClr val="1A1A1A"/>
                </a:solidFill>
                <a:effectLst/>
                <a:latin typeface="Georgia" panose="02040502050405020303" pitchFamily="18" charset="0"/>
              </a:rPr>
              <a:t>, an expanding electronic mall and provider of </a:t>
            </a:r>
            <a:r>
              <a:rPr kumimoji="0" lang="en-US" altLang="en-US" b="0" i="0" u="none" strike="noStrike" cap="none" normalizeH="0" baseline="0" dirty="0" smtClean="0">
                <a:ln>
                  <a:noFill/>
                </a:ln>
                <a:solidFill>
                  <a:srgbClr val="14599D"/>
                </a:solidFill>
                <a:effectLst/>
                <a:latin typeface="Georgia" panose="02040502050405020303" pitchFamily="18" charset="0"/>
                <a:hlinkClick r:id="rId8"/>
              </a:rPr>
              <a:t>cloud computing</a:t>
            </a:r>
            <a:r>
              <a:rPr kumimoji="0" lang="en-US" altLang="en-US" b="0" i="0" u="none" strike="noStrike" cap="none" normalizeH="0" baseline="0" dirty="0" smtClean="0">
                <a:ln>
                  <a:noFill/>
                </a:ln>
                <a:solidFill>
                  <a:srgbClr val="1A1A1A"/>
                </a:solidFill>
                <a:effectLst/>
                <a:latin typeface="Georgia" panose="02040502050405020303" pitchFamily="18" charset="0"/>
              </a:rPr>
              <a:t> services; </a:t>
            </a:r>
            <a:r>
              <a:rPr kumimoji="0" lang="en-US" altLang="en-US" b="0" i="0" u="none" strike="noStrike" cap="none" normalizeH="0" baseline="0" dirty="0" err="1" smtClean="0">
                <a:ln>
                  <a:noFill/>
                </a:ln>
                <a:solidFill>
                  <a:srgbClr val="1A1A1A"/>
                </a:solidFill>
                <a:effectLst/>
                <a:latin typeface="Georgia" panose="02040502050405020303" pitchFamily="18" charset="0"/>
              </a:rPr>
              <a:t>Alibaba</a:t>
            </a:r>
            <a:r>
              <a:rPr kumimoji="0" lang="en-US" altLang="en-US" b="0" i="0" u="none" strike="noStrike" cap="none" normalizeH="0" baseline="0" dirty="0" smtClean="0">
                <a:ln>
                  <a:noFill/>
                </a:ln>
                <a:solidFill>
                  <a:srgbClr val="1A1A1A"/>
                </a:solidFill>
                <a:effectLst/>
                <a:latin typeface="Georgia" panose="02040502050405020303" pitchFamily="18" charset="0"/>
              </a:rPr>
              <a:t>, a business-to-business e-marketplace; and </a:t>
            </a:r>
            <a:r>
              <a:rPr kumimoji="0" lang="en-US" altLang="en-US" b="0" i="0" u="none" strike="noStrike" cap="none" normalizeH="0" baseline="0" dirty="0" smtClean="0">
                <a:ln>
                  <a:noFill/>
                </a:ln>
                <a:solidFill>
                  <a:srgbClr val="14599D"/>
                </a:solidFill>
                <a:effectLst/>
                <a:latin typeface="Georgia" panose="02040502050405020303" pitchFamily="18" charset="0"/>
                <a:hlinkClick r:id="rId9"/>
              </a:rPr>
              <a:t>Google</a:t>
            </a:r>
            <a:r>
              <a:rPr kumimoji="0" lang="en-US" altLang="en-US" b="0" i="0" u="none" strike="noStrike" cap="none" normalizeH="0" baseline="0" dirty="0" smtClean="0">
                <a:ln>
                  <a:noFill/>
                </a:ln>
                <a:solidFill>
                  <a:srgbClr val="1A1A1A"/>
                </a:solidFill>
                <a:effectLst/>
                <a:latin typeface="Georgia" panose="02040502050405020303" pitchFamily="18" charset="0"/>
              </a:rPr>
              <a:t>, a </a:t>
            </a:r>
            <a:r>
              <a:rPr kumimoji="0" lang="en-US" altLang="en-US" b="0" i="0" u="none" strike="noStrike" cap="none" normalizeH="0" baseline="0" dirty="0" smtClean="0">
                <a:ln>
                  <a:noFill/>
                </a:ln>
                <a:solidFill>
                  <a:srgbClr val="14599D"/>
                </a:solidFill>
                <a:effectLst/>
                <a:latin typeface="Georgia" panose="02040502050405020303" pitchFamily="18" charset="0"/>
                <a:hlinkClick r:id="rId10"/>
              </a:rPr>
              <a:t>search engine</a:t>
            </a:r>
            <a:r>
              <a:rPr kumimoji="0" lang="en-US" altLang="en-US" b="0" i="0" u="none" strike="noStrike" cap="none" normalizeH="0" baseline="0" dirty="0" smtClean="0">
                <a:ln>
                  <a:noFill/>
                </a:ln>
                <a:solidFill>
                  <a:srgbClr val="1A1A1A"/>
                </a:solidFill>
                <a:effectLst/>
                <a:latin typeface="Georgia" panose="02040502050405020303" pitchFamily="18" charset="0"/>
              </a:rPr>
              <a:t> company that derives most of its revenue from keyword advertising on </a:t>
            </a:r>
            <a:r>
              <a:rPr kumimoji="0" lang="en-US" altLang="en-US" b="0" i="0" u="none" strike="noStrike" cap="none" normalizeH="0" baseline="0" dirty="0" smtClean="0">
                <a:ln>
                  <a:noFill/>
                </a:ln>
                <a:solidFill>
                  <a:srgbClr val="14599D"/>
                </a:solidFill>
                <a:effectLst/>
                <a:latin typeface="Georgia" panose="02040502050405020303" pitchFamily="18" charset="0"/>
                <a:hlinkClick r:id="rId11"/>
              </a:rPr>
              <a:t>Internet</a:t>
            </a:r>
            <a:r>
              <a:rPr kumimoji="0" lang="en-US" altLang="en-US" b="0" i="0" u="none" strike="noStrike" cap="none" normalizeH="0" baseline="0" dirty="0" smtClean="0">
                <a:ln>
                  <a:noFill/>
                </a:ln>
                <a:solidFill>
                  <a:srgbClr val="1A1A1A"/>
                </a:solidFill>
                <a:effectLst/>
                <a:latin typeface="Georgia" panose="02040502050405020303" pitchFamily="18" charset="0"/>
              </a:rPr>
              <a:t> searches. Governments </a:t>
            </a:r>
            <a:r>
              <a:rPr kumimoji="0" lang="en-US" altLang="en-US" b="0" i="0" u="none" strike="noStrike" cap="none" normalizeH="0" baseline="0" dirty="0" smtClean="0">
                <a:ln>
                  <a:noFill/>
                </a:ln>
                <a:solidFill>
                  <a:srgbClr val="000000"/>
                </a:solidFill>
                <a:effectLst/>
                <a:latin typeface="Georgia" panose="02040502050405020303" pitchFamily="18" charset="0"/>
                <a:hlinkClick r:id="rId12"/>
              </a:rPr>
              <a:t>deploy</a:t>
            </a:r>
            <a:r>
              <a:rPr kumimoji="0" lang="en-US" altLang="en-US" b="0" i="0" u="none" strike="noStrike" cap="none" normalizeH="0" baseline="0" dirty="0" smtClean="0">
                <a:ln>
                  <a:noFill/>
                </a:ln>
                <a:solidFill>
                  <a:srgbClr val="1A1A1A"/>
                </a:solidFill>
                <a:effectLst/>
                <a:latin typeface="Georgia" panose="02040502050405020303" pitchFamily="18" charset="0"/>
              </a:rPr>
              <a:t> information systems to provide services cost-effectively to citizens. Digital goods—such as </a:t>
            </a:r>
            <a:r>
              <a:rPr kumimoji="0" lang="en-US" altLang="en-US" b="0" i="0" u="none" strike="noStrike" cap="none" normalizeH="0" baseline="0" dirty="0" smtClean="0">
                <a:ln>
                  <a:noFill/>
                </a:ln>
                <a:solidFill>
                  <a:srgbClr val="14599D"/>
                </a:solidFill>
                <a:effectLst/>
                <a:latin typeface="Georgia" panose="02040502050405020303" pitchFamily="18" charset="0"/>
                <a:hlinkClick r:id="rId13"/>
              </a:rPr>
              <a:t>electronic books</a:t>
            </a:r>
            <a:r>
              <a:rPr kumimoji="0" lang="en-US" altLang="en-US" b="0" i="0" u="none" strike="noStrike" cap="none" normalizeH="0" baseline="0" dirty="0" smtClean="0">
                <a:ln>
                  <a:noFill/>
                </a:ln>
                <a:solidFill>
                  <a:srgbClr val="1A1A1A"/>
                </a:solidFill>
                <a:effectLst/>
                <a:latin typeface="Georgia" panose="02040502050405020303" pitchFamily="18" charset="0"/>
              </a:rPr>
              <a:t>, video products, and </a:t>
            </a:r>
            <a:r>
              <a:rPr kumimoji="0" lang="en-US" altLang="en-US" b="0" i="0" u="none" strike="noStrike" cap="none" normalizeH="0" baseline="0" dirty="0" smtClean="0">
                <a:ln>
                  <a:noFill/>
                </a:ln>
                <a:solidFill>
                  <a:srgbClr val="14599D"/>
                </a:solidFill>
                <a:effectLst/>
                <a:latin typeface="Georgia" panose="02040502050405020303" pitchFamily="18" charset="0"/>
                <a:hlinkClick r:id="rId14"/>
              </a:rPr>
              <a:t>software</a:t>
            </a:r>
            <a:r>
              <a:rPr kumimoji="0" lang="en-US" altLang="en-US" b="0" i="0" u="none" strike="noStrike" cap="none" normalizeH="0" baseline="0" dirty="0" smtClean="0">
                <a:ln>
                  <a:noFill/>
                </a:ln>
                <a:solidFill>
                  <a:srgbClr val="1A1A1A"/>
                </a:solidFill>
                <a:effectLst/>
                <a:latin typeface="Georgia" panose="02040502050405020303" pitchFamily="18" charset="0"/>
              </a:rPr>
              <a:t>—and online services, such as gaming and </a:t>
            </a:r>
            <a:r>
              <a:rPr kumimoji="0" lang="en-US" altLang="en-US" b="0" i="0" u="none" strike="noStrike" cap="none" normalizeH="0" baseline="0" dirty="0" smtClean="0">
                <a:ln>
                  <a:noFill/>
                </a:ln>
                <a:solidFill>
                  <a:srgbClr val="14599D"/>
                </a:solidFill>
                <a:effectLst/>
                <a:latin typeface="Georgia" panose="02040502050405020303" pitchFamily="18" charset="0"/>
                <a:hlinkClick r:id="rId15"/>
              </a:rPr>
              <a:t>social networking</a:t>
            </a:r>
            <a:r>
              <a:rPr kumimoji="0" lang="en-US" altLang="en-US" b="0" i="0" u="none" strike="noStrike" cap="none" normalizeH="0" baseline="0" dirty="0" smtClean="0">
                <a:ln>
                  <a:noFill/>
                </a:ln>
                <a:solidFill>
                  <a:srgbClr val="1A1A1A"/>
                </a:solidFill>
                <a:effectLst/>
                <a:latin typeface="Georgia" panose="02040502050405020303" pitchFamily="18" charset="0"/>
              </a:rPr>
              <a:t>, are delivered with information systems. Individuals rely on information systems, generally Internet-based, for conducting much of their personal lives: for socializing, study, shopping, banking, and entertainment.</a:t>
            </a:r>
            <a:endParaRPr kumimoji="0" lang="en-US" altLang="en-US" sz="1400" b="0" i="0" u="none" strike="noStrike" cap="none" normalizeH="0" baseline="0" dirty="0" smtClean="0">
              <a:ln>
                <a:noFill/>
              </a:ln>
              <a:solidFill>
                <a:schemeClr val="tx1"/>
              </a:solidFill>
              <a:effectLst/>
            </a:endParaRPr>
          </a:p>
          <a:p>
            <a:pPr lvl="0" eaLnBrk="0" fontAlgn="base" hangingPunct="0">
              <a:spcBef>
                <a:spcPct val="0"/>
              </a:spcBef>
              <a:spcAft>
                <a:spcPct val="0"/>
              </a:spcAft>
            </a:pPr>
            <a:r>
              <a:rPr kumimoji="0" lang="en-US" altLang="en-US" b="0" i="0" u="none" strike="noStrike" cap="none" normalizeH="0" baseline="0" dirty="0" smtClean="0">
                <a:ln>
                  <a:noFill/>
                </a:ln>
                <a:solidFill>
                  <a:srgbClr val="14599D"/>
                </a:solidFill>
                <a:effectLst/>
                <a:latin typeface="-apple-system"/>
                <a:hlinkClick r:id="rId4"/>
              </a:rPr>
              <a:t> </a:t>
            </a:r>
            <a:endParaRPr lang="en-US" dirty="0"/>
          </a:p>
        </p:txBody>
      </p:sp>
    </p:spTree>
    <p:extLst>
      <p:ext uri="{BB962C8B-B14F-4D97-AF65-F5344CB8AC3E}">
        <p14:creationId xmlns:p14="http://schemas.microsoft.com/office/powerpoint/2010/main" val="274531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325" y="386366"/>
            <a:ext cx="7079086" cy="6463308"/>
          </a:xfrm>
          <a:prstGeom prst="rect">
            <a:avLst/>
          </a:prstGeom>
        </p:spPr>
        <p:txBody>
          <a:bodyPr wrap="square">
            <a:spAutoFit/>
          </a:bodyPr>
          <a:lstStyle/>
          <a:p>
            <a:r>
              <a:rPr lang="en-US" dirty="0"/>
              <a:t>One of the first </a:t>
            </a:r>
            <a:r>
              <a:rPr lang="en-US" dirty="0">
                <a:hlinkClick r:id="rId2"/>
              </a:rPr>
              <a:t>computers</a:t>
            </a:r>
            <a:r>
              <a:rPr lang="en-US" dirty="0"/>
              <a:t> used for such </a:t>
            </a:r>
            <a:r>
              <a:rPr lang="en-US" dirty="0">
                <a:hlinkClick r:id="rId3"/>
              </a:rPr>
              <a:t>information processing</a:t>
            </a:r>
            <a:r>
              <a:rPr lang="en-US" dirty="0"/>
              <a:t> was the </a:t>
            </a:r>
            <a:r>
              <a:rPr lang="en-US" dirty="0">
                <a:hlinkClick r:id="rId4"/>
              </a:rPr>
              <a:t>UNIVAC</a:t>
            </a:r>
            <a:r>
              <a:rPr lang="en-US" dirty="0"/>
              <a:t> I, installed at the U.S. Bureau of the Census in 1951 for administrative use and at </a:t>
            </a:r>
            <a:r>
              <a:rPr lang="en-US" dirty="0">
                <a:hlinkClick r:id="rId5"/>
              </a:rPr>
              <a:t>General Electric</a:t>
            </a:r>
            <a:r>
              <a:rPr lang="en-US" dirty="0"/>
              <a:t> in 1954 for commercial use. Beginning in the late 1970s, </a:t>
            </a:r>
            <a:r>
              <a:rPr lang="en-US" dirty="0">
                <a:hlinkClick r:id="rId6"/>
              </a:rPr>
              <a:t>personal computers</a:t>
            </a:r>
            <a:r>
              <a:rPr lang="en-US" dirty="0"/>
              <a:t> brought some of the advantages of information systems to small businesses and to individuals. Early in the same decade the </a:t>
            </a:r>
            <a:r>
              <a:rPr lang="en-US" dirty="0">
                <a:hlinkClick r:id="rId7"/>
              </a:rPr>
              <a:t>Internet</a:t>
            </a:r>
            <a:r>
              <a:rPr lang="en-US" dirty="0"/>
              <a:t> began its expansion as the global network of networks. In 1991 the </a:t>
            </a:r>
            <a:r>
              <a:rPr lang="en-US" dirty="0">
                <a:hlinkClick r:id="rId8"/>
              </a:rPr>
              <a:t>World Wide Web</a:t>
            </a:r>
            <a:r>
              <a:rPr lang="en-US" dirty="0"/>
              <a:t>, invented by </a:t>
            </a:r>
            <a:r>
              <a:rPr lang="en-US" dirty="0">
                <a:hlinkClick r:id="rId9"/>
              </a:rPr>
              <a:t>Tim Berners-Lee</a:t>
            </a:r>
            <a:r>
              <a:rPr lang="en-US" dirty="0"/>
              <a:t> as a means to access the interlinked information stored in the globally dispersed computers connected by the Internet, began operation and became the principal service delivered on the network. The global penetration of the Internet and the Web has enabled access to information and other resources and </a:t>
            </a:r>
            <a:r>
              <a:rPr lang="en-US" dirty="0">
                <a:hlinkClick r:id="rId10"/>
              </a:rPr>
              <a:t>facilitated</a:t>
            </a:r>
            <a:r>
              <a:rPr lang="en-US" dirty="0"/>
              <a:t> the forming of relationships among people and organizations on an unprecedented scale. The progress of </a:t>
            </a:r>
            <a:r>
              <a:rPr lang="en-US" dirty="0">
                <a:hlinkClick r:id="rId11"/>
              </a:rPr>
              <a:t>electronic commerce</a:t>
            </a:r>
            <a:r>
              <a:rPr lang="en-US" dirty="0"/>
              <a:t> over the Internet has resulted in a dramatic growth in digital interpersonal communications (via </a:t>
            </a:r>
            <a:r>
              <a:rPr lang="en-US" dirty="0">
                <a:hlinkClick r:id="rId12"/>
              </a:rPr>
              <a:t>e-mail</a:t>
            </a:r>
            <a:r>
              <a:rPr lang="en-US" dirty="0"/>
              <a:t> and social networks), distribution of products (software, music, e-books, and movies), and business transactions (buying, selling, and advertising on the Web). With the worldwide spread of </a:t>
            </a:r>
            <a:r>
              <a:rPr lang="en-US" dirty="0">
                <a:hlinkClick r:id="rId13"/>
              </a:rPr>
              <a:t>smartphones</a:t>
            </a:r>
            <a:r>
              <a:rPr lang="en-US" dirty="0"/>
              <a:t>, </a:t>
            </a:r>
            <a:r>
              <a:rPr lang="en-US" dirty="0">
                <a:hlinkClick r:id="rId14"/>
              </a:rPr>
              <a:t>tablets</a:t>
            </a:r>
            <a:r>
              <a:rPr lang="en-US" dirty="0"/>
              <a:t>, laptops, and other computer-based mobile devices, all of which are connected by wireless </a:t>
            </a:r>
            <a:r>
              <a:rPr lang="en-US" u="sng" dirty="0">
                <a:hlinkClick r:id="rId15"/>
              </a:rPr>
              <a:t>communication</a:t>
            </a:r>
            <a:r>
              <a:rPr lang="en-US" dirty="0"/>
              <a:t> networks, information systems have been extended to support mobility as the natural human condition.</a:t>
            </a:r>
          </a:p>
          <a:p>
            <a:r>
              <a:rPr lang="en-US" dirty="0"/>
              <a:t/>
            </a:r>
            <a:br>
              <a:rPr lang="en-US" dirty="0"/>
            </a:br>
            <a:endParaRPr lang="en-US" dirty="0"/>
          </a:p>
        </p:txBody>
      </p:sp>
      <p:pic>
        <p:nvPicPr>
          <p:cNvPr id="3074" name="Picture 2" descr="The Univac I Compute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406380" y="734096"/>
            <a:ext cx="4437684" cy="30666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4632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557" y="294660"/>
            <a:ext cx="11041487" cy="1815882"/>
          </a:xfrm>
          <a:prstGeom prst="rect">
            <a:avLst/>
          </a:prstGeom>
        </p:spPr>
        <p:txBody>
          <a:bodyPr wrap="square">
            <a:spAutoFit/>
          </a:bodyPr>
          <a:lstStyle/>
          <a:p>
            <a:r>
              <a:rPr lang="en-US" sz="2000" b="1" i="0" u="sng" dirty="0" smtClean="0">
                <a:solidFill>
                  <a:srgbClr val="1A1A1A"/>
                </a:solidFill>
                <a:latin typeface="Georgia" panose="02040502050405020303" pitchFamily="18" charset="0"/>
              </a:rPr>
              <a:t>Components Of Information Systems Network</a:t>
            </a:r>
          </a:p>
          <a:p>
            <a:endParaRPr lang="en-US" sz="2000" b="1" i="0" u="sng" dirty="0" smtClean="0">
              <a:solidFill>
                <a:srgbClr val="1A1A1A"/>
              </a:solidFill>
              <a:effectLst>
                <a:outerShdw blurRad="38100" dist="38100" dir="2700000" algn="tl">
                  <a:srgbClr val="000000">
                    <a:alpha val="43137"/>
                  </a:srgbClr>
                </a:outerShdw>
              </a:effectLst>
              <a:latin typeface="Georgia" panose="02040502050405020303" pitchFamily="18" charset="0"/>
            </a:endParaRPr>
          </a:p>
          <a:p>
            <a:r>
              <a:rPr lang="en-US" b="0" i="0" dirty="0" smtClean="0">
                <a:solidFill>
                  <a:srgbClr val="1A1A1A"/>
                </a:solidFill>
                <a:effectLst/>
                <a:latin typeface="Georgia" panose="02040502050405020303" pitchFamily="18" charset="0"/>
              </a:rPr>
              <a:t>The main components of information systems are computer </a:t>
            </a:r>
            <a:r>
              <a:rPr lang="en-US" b="0" i="0" u="none" strike="noStrike" dirty="0" smtClean="0">
                <a:solidFill>
                  <a:srgbClr val="14599D"/>
                </a:solidFill>
                <a:effectLst/>
                <a:latin typeface="Georgia" panose="02040502050405020303" pitchFamily="18" charset="0"/>
                <a:hlinkClick r:id="rId2"/>
              </a:rPr>
              <a:t>hardware</a:t>
            </a:r>
            <a:r>
              <a:rPr lang="en-US" b="0" i="0" dirty="0" smtClean="0">
                <a:solidFill>
                  <a:srgbClr val="1A1A1A"/>
                </a:solidFill>
                <a:effectLst/>
                <a:latin typeface="Georgia" panose="02040502050405020303" pitchFamily="18" charset="0"/>
              </a:rPr>
              <a:t> and </a:t>
            </a:r>
            <a:r>
              <a:rPr lang="en-US" b="0" i="0" u="none" strike="noStrike" dirty="0" smtClean="0">
                <a:solidFill>
                  <a:srgbClr val="14599D"/>
                </a:solidFill>
                <a:effectLst/>
                <a:latin typeface="Georgia" panose="02040502050405020303" pitchFamily="18" charset="0"/>
                <a:hlinkClick r:id="rId3"/>
              </a:rPr>
              <a:t>software</a:t>
            </a:r>
            <a:r>
              <a:rPr lang="en-US" b="0" i="0" dirty="0" smtClean="0">
                <a:solidFill>
                  <a:srgbClr val="1A1A1A"/>
                </a:solidFill>
                <a:effectLst/>
                <a:latin typeface="Georgia" panose="02040502050405020303" pitchFamily="18" charset="0"/>
              </a:rPr>
              <a:t>, telecommunications, </a:t>
            </a:r>
            <a:r>
              <a:rPr lang="en-US" b="0" i="0" u="none" strike="noStrike" dirty="0" smtClean="0">
                <a:solidFill>
                  <a:srgbClr val="14599D"/>
                </a:solidFill>
                <a:effectLst/>
                <a:latin typeface="Georgia" panose="02040502050405020303" pitchFamily="18" charset="0"/>
                <a:hlinkClick r:id="rId4"/>
              </a:rPr>
              <a:t>databases</a:t>
            </a:r>
            <a:r>
              <a:rPr lang="en-US" b="0" i="0" dirty="0" smtClean="0">
                <a:solidFill>
                  <a:srgbClr val="1A1A1A"/>
                </a:solidFill>
                <a:effectLst/>
                <a:latin typeface="Georgia" panose="02040502050405020303" pitchFamily="18" charset="0"/>
              </a:rPr>
              <a:t> and data warehouses, human resources, and procedures. The hardware, software, and telecommunications </a:t>
            </a:r>
            <a:r>
              <a:rPr lang="en-US" b="0" i="0" u="none" strike="noStrike" dirty="0" smtClean="0">
                <a:solidFill>
                  <a:srgbClr val="000000"/>
                </a:solidFill>
                <a:effectLst/>
                <a:latin typeface="Georgia" panose="02040502050405020303" pitchFamily="18" charset="0"/>
                <a:hlinkClick r:id="rId5"/>
              </a:rPr>
              <a:t>constitute</a:t>
            </a:r>
            <a:r>
              <a:rPr lang="en-US" b="0" i="0" dirty="0" smtClean="0">
                <a:solidFill>
                  <a:srgbClr val="1A1A1A"/>
                </a:solidFill>
                <a:effectLst/>
                <a:latin typeface="Georgia" panose="02040502050405020303" pitchFamily="18" charset="0"/>
              </a:rPr>
              <a:t> information </a:t>
            </a:r>
            <a:r>
              <a:rPr lang="en-US" b="0" i="0" u="none" strike="noStrike" dirty="0" smtClean="0">
                <a:solidFill>
                  <a:srgbClr val="14599D"/>
                </a:solidFill>
                <a:effectLst/>
                <a:latin typeface="Georgia" panose="02040502050405020303" pitchFamily="18" charset="0"/>
                <a:hlinkClick r:id="rId6"/>
              </a:rPr>
              <a:t>technology</a:t>
            </a:r>
            <a:r>
              <a:rPr lang="en-US" b="0" i="0" dirty="0" smtClean="0">
                <a:solidFill>
                  <a:srgbClr val="1A1A1A"/>
                </a:solidFill>
                <a:effectLst/>
                <a:latin typeface="Georgia" panose="02040502050405020303" pitchFamily="18" charset="0"/>
              </a:rPr>
              <a:t> (IT), which is now ingrained in the operations and management of organizations.</a:t>
            </a:r>
            <a:endParaRPr lang="en-US" b="0" i="0" dirty="0">
              <a:solidFill>
                <a:srgbClr val="1A1A1A"/>
              </a:solidFill>
              <a:effectLst/>
              <a:latin typeface="Georgia" panose="02040502050405020303" pitchFamily="18" charset="0"/>
            </a:endParaRPr>
          </a:p>
        </p:txBody>
      </p:sp>
      <p:sp>
        <p:nvSpPr>
          <p:cNvPr id="3" name="Rectangle 2"/>
          <p:cNvSpPr/>
          <p:nvPr/>
        </p:nvSpPr>
        <p:spPr>
          <a:xfrm>
            <a:off x="188889" y="2177112"/>
            <a:ext cx="11861443" cy="4431983"/>
          </a:xfrm>
          <a:prstGeom prst="rect">
            <a:avLst/>
          </a:prstGeom>
        </p:spPr>
        <p:txBody>
          <a:bodyPr wrap="square">
            <a:spAutoFit/>
          </a:bodyPr>
          <a:lstStyle/>
          <a:p>
            <a:r>
              <a:rPr lang="en-US" sz="2400" b="1" u="sng" dirty="0" smtClean="0">
                <a:effectLst>
                  <a:outerShdw blurRad="38100" dist="38100" dir="2700000" algn="tl">
                    <a:srgbClr val="000000">
                      <a:alpha val="43137"/>
                    </a:srgbClr>
                  </a:outerShdw>
                </a:effectLst>
              </a:rPr>
              <a:t>Computer </a:t>
            </a:r>
            <a:r>
              <a:rPr lang="en-US" sz="2400" b="1" u="sng" strike="noStrike" dirty="0" smtClean="0">
                <a:effectLst>
                  <a:outerShdw blurRad="38100" dist="38100" dir="2700000" algn="tl">
                    <a:srgbClr val="000000">
                      <a:alpha val="43137"/>
                    </a:srgbClr>
                  </a:outerShdw>
                </a:effectLst>
              </a:rPr>
              <a:t>hardware:</a:t>
            </a:r>
          </a:p>
          <a:p>
            <a:endParaRPr lang="en-US" sz="2400" b="1" u="sng" dirty="0" smtClean="0">
              <a:effectLst>
                <a:outerShdw blurRad="38100" dist="38100" dir="2700000" algn="tl">
                  <a:srgbClr val="000000">
                    <a:alpha val="43137"/>
                  </a:srgbClr>
                </a:outerShdw>
              </a:effectLst>
            </a:endParaRPr>
          </a:p>
          <a:p>
            <a:r>
              <a:rPr lang="en-US" dirty="0" smtClean="0">
                <a:effectLst/>
                <a:latin typeface="Georgia" panose="02040502050405020303" pitchFamily="18" charset="0"/>
              </a:rPr>
              <a:t>Today throughout the world even the smallest firms, as well as many households, own or lease computers. Individuals may own multiple computers in the form of </a:t>
            </a:r>
            <a:r>
              <a:rPr lang="en-US" u="none" strike="noStrike" dirty="0" smtClean="0">
                <a:solidFill>
                  <a:srgbClr val="14599D"/>
                </a:solidFill>
                <a:effectLst/>
                <a:latin typeface="Georgia" panose="02040502050405020303" pitchFamily="18" charset="0"/>
                <a:hlinkClick r:id="rId7"/>
              </a:rPr>
              <a:t>smartphones</a:t>
            </a:r>
            <a:r>
              <a:rPr lang="en-US" dirty="0" smtClean="0">
                <a:effectLst/>
                <a:latin typeface="Georgia" panose="02040502050405020303" pitchFamily="18" charset="0"/>
              </a:rPr>
              <a:t>, </a:t>
            </a:r>
            <a:r>
              <a:rPr lang="en-US" u="none" strike="noStrike" dirty="0" smtClean="0">
                <a:solidFill>
                  <a:srgbClr val="14599D"/>
                </a:solidFill>
                <a:effectLst/>
                <a:latin typeface="Georgia" panose="02040502050405020303" pitchFamily="18" charset="0"/>
                <a:hlinkClick r:id="rId8"/>
              </a:rPr>
              <a:t>tablets</a:t>
            </a:r>
            <a:r>
              <a:rPr lang="en-US" dirty="0" smtClean="0">
                <a:effectLst/>
                <a:latin typeface="Georgia" panose="02040502050405020303" pitchFamily="18" charset="0"/>
              </a:rPr>
              <a:t>, and other wearable devices. Large organizations typically employ distributed computer systems, from powerful parallel-processing servers located in data </a:t>
            </a:r>
            <a:r>
              <a:rPr lang="en-US" dirty="0" err="1" smtClean="0">
                <a:effectLst/>
                <a:latin typeface="Georgia" panose="02040502050405020303" pitchFamily="18" charset="0"/>
              </a:rPr>
              <a:t>centres</a:t>
            </a:r>
            <a:r>
              <a:rPr lang="en-US" dirty="0" smtClean="0">
                <a:effectLst/>
                <a:latin typeface="Georgia" panose="02040502050405020303" pitchFamily="18" charset="0"/>
              </a:rPr>
              <a:t> to widely dispersed personal computers and mobile devices, integrated into the organizational information systems. Sensors are becoming ever more widely distributed throughout the physical and biological </a:t>
            </a:r>
            <a:r>
              <a:rPr lang="en-US" u="none" strike="noStrike" dirty="0" smtClean="0">
                <a:solidFill>
                  <a:srgbClr val="000000"/>
                </a:solidFill>
                <a:effectLst/>
                <a:latin typeface="Georgia" panose="02040502050405020303" pitchFamily="18" charset="0"/>
                <a:hlinkClick r:id="rId9"/>
              </a:rPr>
              <a:t>environment</a:t>
            </a:r>
            <a:r>
              <a:rPr lang="en-US" dirty="0" smtClean="0">
                <a:effectLst/>
                <a:latin typeface="Georgia" panose="02040502050405020303" pitchFamily="18" charset="0"/>
              </a:rPr>
              <a:t> to gather data and, in many cases, to effect control via devices known as actuators. Together with the </a:t>
            </a:r>
            <a:r>
              <a:rPr lang="en-US" u="none" strike="noStrike" dirty="0" smtClean="0">
                <a:solidFill>
                  <a:srgbClr val="000000"/>
                </a:solidFill>
                <a:effectLst/>
                <a:latin typeface="Georgia" panose="02040502050405020303" pitchFamily="18" charset="0"/>
                <a:hlinkClick r:id="rId10"/>
              </a:rPr>
              <a:t>peripheral</a:t>
            </a:r>
            <a:r>
              <a:rPr lang="en-US" dirty="0" smtClean="0">
                <a:effectLst/>
                <a:latin typeface="Georgia" panose="02040502050405020303" pitchFamily="18" charset="0"/>
              </a:rPr>
              <a:t> equipment—such as magnetic or solid-state storage disks, </a:t>
            </a:r>
            <a:r>
              <a:rPr lang="en-US" u="none" strike="noStrike" dirty="0" smtClean="0">
                <a:solidFill>
                  <a:srgbClr val="14599D"/>
                </a:solidFill>
                <a:effectLst/>
                <a:latin typeface="Georgia" panose="02040502050405020303" pitchFamily="18" charset="0"/>
                <a:hlinkClick r:id="rId11"/>
              </a:rPr>
              <a:t>input-output devices</a:t>
            </a:r>
            <a:r>
              <a:rPr lang="en-US" dirty="0" smtClean="0">
                <a:effectLst/>
                <a:latin typeface="Georgia" panose="02040502050405020303" pitchFamily="18" charset="0"/>
              </a:rPr>
              <a:t>, and telecommunications gear—these constitute the hardware of information systems. The cost of hardware has steadily and rapidly decreased, while processing speed and storage capacity have increased vastly. This development has been occurring under </a:t>
            </a:r>
            <a:r>
              <a:rPr lang="en-US" u="none" strike="noStrike" dirty="0" smtClean="0">
                <a:solidFill>
                  <a:srgbClr val="14599D"/>
                </a:solidFill>
                <a:effectLst/>
                <a:latin typeface="Georgia" panose="02040502050405020303" pitchFamily="18" charset="0"/>
                <a:hlinkClick r:id="rId12"/>
              </a:rPr>
              <a:t>Moore’s law</a:t>
            </a:r>
            <a:r>
              <a:rPr lang="en-US" dirty="0" smtClean="0">
                <a:effectLst/>
                <a:latin typeface="Georgia" panose="02040502050405020303" pitchFamily="18" charset="0"/>
              </a:rPr>
              <a:t>: the power of the </a:t>
            </a:r>
            <a:r>
              <a:rPr lang="en-US" u="none" strike="noStrike" dirty="0" smtClean="0">
                <a:solidFill>
                  <a:srgbClr val="14599D"/>
                </a:solidFill>
                <a:effectLst/>
                <a:latin typeface="Georgia" panose="02040502050405020303" pitchFamily="18" charset="0"/>
                <a:hlinkClick r:id="rId13"/>
              </a:rPr>
              <a:t>microprocessors</a:t>
            </a:r>
            <a:r>
              <a:rPr lang="en-US" dirty="0" smtClean="0">
                <a:effectLst/>
                <a:latin typeface="Georgia" panose="02040502050405020303" pitchFamily="18" charset="0"/>
              </a:rPr>
              <a:t> at the heart of computing devices has been doubling approximately every 18 to 24 months. However, hardware’s use of </a:t>
            </a:r>
            <a:r>
              <a:rPr lang="en-US" u="none" strike="noStrike" dirty="0" smtClean="0">
                <a:solidFill>
                  <a:srgbClr val="14599D"/>
                </a:solidFill>
                <a:effectLst/>
                <a:latin typeface="Georgia" panose="02040502050405020303" pitchFamily="18" charset="0"/>
                <a:hlinkClick r:id="rId14"/>
              </a:rPr>
              <a:t>electric power</a:t>
            </a:r>
            <a:r>
              <a:rPr lang="en-US" dirty="0" smtClean="0">
                <a:effectLst/>
                <a:latin typeface="Georgia" panose="02040502050405020303" pitchFamily="18" charset="0"/>
              </a:rPr>
              <a:t> and its environmental impact are concerns being addressed by designers. Increasingly, computer and storage services are delivered from the cloud—from shared facilities accessed over telecommunications networks.</a:t>
            </a:r>
          </a:p>
        </p:txBody>
      </p:sp>
    </p:spTree>
    <p:extLst>
      <p:ext uri="{BB962C8B-B14F-4D97-AF65-F5344CB8AC3E}">
        <p14:creationId xmlns:p14="http://schemas.microsoft.com/office/powerpoint/2010/main" val="2960523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546" y="416082"/>
            <a:ext cx="11797048" cy="4308872"/>
          </a:xfrm>
          <a:prstGeom prst="rect">
            <a:avLst/>
          </a:prstGeom>
        </p:spPr>
        <p:txBody>
          <a:bodyPr wrap="square">
            <a:spAutoFit/>
          </a:bodyPr>
          <a:lstStyle/>
          <a:p>
            <a:r>
              <a:rPr lang="en-US" sz="2000" b="1" i="0" u="sng" dirty="0" smtClean="0">
                <a:solidFill>
                  <a:srgbClr val="1A1A1A"/>
                </a:solidFill>
                <a:effectLst>
                  <a:outerShdw blurRad="38100" dist="38100" dir="2700000" algn="tl">
                    <a:srgbClr val="000000">
                      <a:alpha val="43137"/>
                    </a:srgbClr>
                  </a:outerShdw>
                </a:effectLst>
                <a:latin typeface="Georgia" panose="02040502050405020303" pitchFamily="18" charset="0"/>
              </a:rPr>
              <a:t>Computer software:</a:t>
            </a:r>
          </a:p>
          <a:p>
            <a:endParaRPr lang="en-US" sz="2000" b="1" i="0" u="sng" dirty="0" smtClean="0">
              <a:solidFill>
                <a:srgbClr val="1A1A1A"/>
              </a:solidFill>
              <a:effectLst>
                <a:outerShdw blurRad="38100" dist="38100" dir="2700000" algn="tl">
                  <a:srgbClr val="000000">
                    <a:alpha val="43137"/>
                  </a:srgbClr>
                </a:outerShdw>
              </a:effectLst>
              <a:latin typeface="Georgia" panose="02040502050405020303" pitchFamily="18" charset="0"/>
            </a:endParaRPr>
          </a:p>
          <a:p>
            <a:r>
              <a:rPr lang="en-US" b="0" i="0" dirty="0" smtClean="0">
                <a:solidFill>
                  <a:srgbClr val="1A1A1A"/>
                </a:solidFill>
                <a:effectLst/>
                <a:latin typeface="Georgia" panose="02040502050405020303" pitchFamily="18" charset="0"/>
              </a:rPr>
              <a:t>Computer </a:t>
            </a:r>
            <a:r>
              <a:rPr lang="en-US" b="0" i="0" u="none" strike="noStrike" dirty="0" smtClean="0">
                <a:solidFill>
                  <a:srgbClr val="14599D"/>
                </a:solidFill>
                <a:effectLst/>
                <a:latin typeface="Georgia" panose="02040502050405020303" pitchFamily="18" charset="0"/>
                <a:hlinkClick r:id="rId2"/>
              </a:rPr>
              <a:t>software</a:t>
            </a:r>
            <a:r>
              <a:rPr lang="en-US" b="0" i="0" dirty="0" smtClean="0">
                <a:solidFill>
                  <a:srgbClr val="1A1A1A"/>
                </a:solidFill>
                <a:effectLst/>
                <a:latin typeface="Georgia" panose="02040502050405020303" pitchFamily="18" charset="0"/>
              </a:rPr>
              <a:t> falls into two broad classes: </a:t>
            </a:r>
            <a:r>
              <a:rPr lang="en-US" b="0" i="0" u="none" strike="noStrike" dirty="0" smtClean="0">
                <a:solidFill>
                  <a:srgbClr val="14599D"/>
                </a:solidFill>
                <a:effectLst/>
                <a:latin typeface="Georgia" panose="02040502050405020303" pitchFamily="18" charset="0"/>
                <a:hlinkClick r:id="rId3"/>
              </a:rPr>
              <a:t>system software</a:t>
            </a:r>
            <a:r>
              <a:rPr lang="en-US" b="0" i="0" dirty="0" smtClean="0">
                <a:solidFill>
                  <a:srgbClr val="1A1A1A"/>
                </a:solidFill>
                <a:effectLst/>
                <a:latin typeface="Georgia" panose="02040502050405020303" pitchFamily="18" charset="0"/>
              </a:rPr>
              <a:t> and application software. The principal system software is the </a:t>
            </a:r>
            <a:r>
              <a:rPr lang="en-US" b="0" i="0" u="none" strike="noStrike" dirty="0" smtClean="0">
                <a:solidFill>
                  <a:srgbClr val="14599D"/>
                </a:solidFill>
                <a:effectLst/>
                <a:latin typeface="Georgia" panose="02040502050405020303" pitchFamily="18" charset="0"/>
                <a:hlinkClick r:id="rId4"/>
              </a:rPr>
              <a:t>operating system</a:t>
            </a:r>
            <a:r>
              <a:rPr lang="en-US" b="0" i="0" dirty="0" smtClean="0">
                <a:solidFill>
                  <a:srgbClr val="1A1A1A"/>
                </a:solidFill>
                <a:effectLst/>
                <a:latin typeface="Georgia" panose="02040502050405020303" pitchFamily="18" charset="0"/>
              </a:rPr>
              <a:t>. It manages the hardware, data and program files, and other system resources and provides means for the user to control the computer, generally via a </a:t>
            </a:r>
            <a:r>
              <a:rPr lang="en-US" b="0" i="0" u="none" strike="noStrike" dirty="0" smtClean="0">
                <a:solidFill>
                  <a:srgbClr val="14599D"/>
                </a:solidFill>
                <a:effectLst/>
                <a:latin typeface="Georgia" panose="02040502050405020303" pitchFamily="18" charset="0"/>
                <a:hlinkClick r:id="rId5"/>
              </a:rPr>
              <a:t>graphical user interface</a:t>
            </a:r>
            <a:r>
              <a:rPr lang="en-US" b="0" i="0" dirty="0" smtClean="0">
                <a:solidFill>
                  <a:srgbClr val="1A1A1A"/>
                </a:solidFill>
                <a:effectLst/>
                <a:latin typeface="Georgia" panose="02040502050405020303" pitchFamily="18" charset="0"/>
              </a:rPr>
              <a:t> (GUI). </a:t>
            </a:r>
            <a:r>
              <a:rPr lang="en-US" b="0" i="0" u="none" strike="noStrike" dirty="0" smtClean="0">
                <a:solidFill>
                  <a:srgbClr val="14599D"/>
                </a:solidFill>
                <a:effectLst/>
                <a:latin typeface="Georgia" panose="02040502050405020303" pitchFamily="18" charset="0"/>
                <a:hlinkClick r:id="rId6"/>
              </a:rPr>
              <a:t>Application software</a:t>
            </a:r>
            <a:r>
              <a:rPr lang="en-US" b="0" i="0" dirty="0" smtClean="0">
                <a:solidFill>
                  <a:srgbClr val="1A1A1A"/>
                </a:solidFill>
                <a:effectLst/>
                <a:latin typeface="Georgia" panose="02040502050405020303" pitchFamily="18" charset="0"/>
              </a:rPr>
              <a:t> is programs designed to handle specific tasks for users. </a:t>
            </a:r>
            <a:r>
              <a:rPr lang="en-US" b="0" i="0" u="none" strike="noStrike" dirty="0" smtClean="0">
                <a:solidFill>
                  <a:srgbClr val="14599D"/>
                </a:solidFill>
                <a:effectLst/>
                <a:latin typeface="Georgia" panose="02040502050405020303" pitchFamily="18" charset="0"/>
                <a:hlinkClick r:id="rId7"/>
              </a:rPr>
              <a:t>Smartphone</a:t>
            </a:r>
            <a:r>
              <a:rPr lang="en-US" b="0" i="0" dirty="0" smtClean="0">
                <a:solidFill>
                  <a:srgbClr val="1A1A1A"/>
                </a:solidFill>
                <a:effectLst/>
                <a:latin typeface="Georgia" panose="02040502050405020303" pitchFamily="18" charset="0"/>
              </a:rPr>
              <a:t> apps became a common way for individuals to access information systems. Other examples include general-purpose application suites with their spreadsheet and </a:t>
            </a:r>
            <a:r>
              <a:rPr lang="en-US" b="0" i="0" u="none" strike="noStrike" dirty="0" smtClean="0">
                <a:solidFill>
                  <a:srgbClr val="14599D"/>
                </a:solidFill>
                <a:effectLst/>
                <a:latin typeface="Georgia" panose="02040502050405020303" pitchFamily="18" charset="0"/>
                <a:hlinkClick r:id="rId8"/>
              </a:rPr>
              <a:t>word-processing</a:t>
            </a:r>
            <a:r>
              <a:rPr lang="en-US" b="0" i="0" dirty="0" smtClean="0">
                <a:solidFill>
                  <a:srgbClr val="1A1A1A"/>
                </a:solidFill>
                <a:effectLst/>
                <a:latin typeface="Georgia" panose="02040502050405020303" pitchFamily="18" charset="0"/>
              </a:rPr>
              <a:t> programs, as well as “vertical” applications that serve a specific industry segment—for instance, an application that schedules, routes, and tracks package deliveries for an overnight carrier. Larger firms use licensed applications developed and maintained by specialized software companies, customizing them to meet their specific needs, and develop other applications in-house or on an outsourced basis. Companies may also use applications delivered as software-as-a-service (SaaS) from the cloud over the Web. </a:t>
            </a:r>
            <a:r>
              <a:rPr lang="en-US" b="0" i="0" u="none" strike="noStrike" dirty="0" smtClean="0">
                <a:solidFill>
                  <a:srgbClr val="000000"/>
                </a:solidFill>
                <a:effectLst/>
                <a:latin typeface="Georgia" panose="02040502050405020303" pitchFamily="18" charset="0"/>
                <a:hlinkClick r:id="rId9"/>
              </a:rPr>
              <a:t>Proprietary</a:t>
            </a:r>
            <a:r>
              <a:rPr lang="en-US" b="0" i="0" dirty="0" smtClean="0">
                <a:solidFill>
                  <a:srgbClr val="1A1A1A"/>
                </a:solidFill>
                <a:effectLst/>
                <a:latin typeface="Georgia" panose="02040502050405020303" pitchFamily="18" charset="0"/>
              </a:rPr>
              <a:t> software, available from and supported by its vendors, is being challenged by </a:t>
            </a:r>
            <a:r>
              <a:rPr lang="en-US" b="0" i="0" u="none" strike="noStrike" dirty="0" smtClean="0">
                <a:solidFill>
                  <a:srgbClr val="14599D"/>
                </a:solidFill>
                <a:effectLst/>
                <a:latin typeface="Georgia" panose="02040502050405020303" pitchFamily="18" charset="0"/>
                <a:hlinkClick r:id="rId10"/>
              </a:rPr>
              <a:t>open-source</a:t>
            </a:r>
            <a:r>
              <a:rPr lang="en-US" b="0" i="0" dirty="0" smtClean="0">
                <a:solidFill>
                  <a:srgbClr val="1A1A1A"/>
                </a:solidFill>
                <a:effectLst/>
                <a:latin typeface="Georgia" panose="02040502050405020303" pitchFamily="18" charset="0"/>
              </a:rPr>
              <a:t> software available on the Web for free use and modification under a license that protects its future availability.</a:t>
            </a:r>
            <a:endParaRPr lang="en-US" b="0" i="0" dirty="0">
              <a:solidFill>
                <a:srgbClr val="1A1A1A"/>
              </a:solidFill>
              <a:effectLst/>
              <a:latin typeface="Georgia" panose="02040502050405020303" pitchFamily="18" charset="0"/>
            </a:endParaRPr>
          </a:p>
        </p:txBody>
      </p:sp>
    </p:spTree>
    <p:extLst>
      <p:ext uri="{BB962C8B-B14F-4D97-AF65-F5344CB8AC3E}">
        <p14:creationId xmlns:p14="http://schemas.microsoft.com/office/powerpoint/2010/main" val="364600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788" y="316002"/>
            <a:ext cx="11923379" cy="6247864"/>
          </a:xfrm>
          <a:prstGeom prst="rect">
            <a:avLst/>
          </a:prstGeom>
        </p:spPr>
        <p:txBody>
          <a:bodyPr wrap="square">
            <a:spAutoFit/>
          </a:bodyPr>
          <a:lstStyle/>
          <a:p>
            <a:r>
              <a:rPr lang="en-US" sz="2000" b="1" i="0" u="sng" strike="noStrike" dirty="0" smtClean="0">
                <a:effectLst/>
                <a:latin typeface="-apple-system"/>
              </a:rPr>
              <a:t>Telecommunications:</a:t>
            </a:r>
          </a:p>
          <a:p>
            <a:endParaRPr lang="en-US" sz="2000" b="1" i="0" u="sng" dirty="0" smtClean="0">
              <a:effectLst/>
              <a:latin typeface="-apple-system"/>
            </a:endParaRPr>
          </a:p>
          <a:p>
            <a:r>
              <a:rPr lang="en-US" b="0" i="0" dirty="0" smtClean="0">
                <a:effectLst/>
                <a:latin typeface="Georgia" panose="02040502050405020303" pitchFamily="18" charset="0"/>
              </a:rPr>
              <a:t>Telecommunications are used to connect, or network, computer systems and portable and wearable devices and to transmit information. Connections are established via wired or wireless media. Wired technologies include </a:t>
            </a:r>
            <a:r>
              <a:rPr lang="en-US" b="0" i="0" u="none" strike="noStrike" dirty="0" smtClean="0">
                <a:effectLst/>
                <a:latin typeface="Georgia" panose="02040502050405020303" pitchFamily="18" charset="0"/>
              </a:rPr>
              <a:t>coaxial cable</a:t>
            </a:r>
            <a:r>
              <a:rPr lang="en-US" b="0" i="0" dirty="0" smtClean="0">
                <a:effectLst/>
                <a:latin typeface="Georgia" panose="02040502050405020303" pitchFamily="18" charset="0"/>
              </a:rPr>
              <a:t> and </a:t>
            </a:r>
            <a:r>
              <a:rPr lang="en-US" b="0" i="0" u="none" strike="noStrike" dirty="0" smtClean="0">
                <a:effectLst/>
                <a:latin typeface="Georgia" panose="02040502050405020303" pitchFamily="18" charset="0"/>
              </a:rPr>
              <a:t>fiber optics</a:t>
            </a:r>
            <a:r>
              <a:rPr lang="en-US" b="0" i="0" dirty="0" smtClean="0">
                <a:effectLst/>
                <a:latin typeface="Georgia" panose="02040502050405020303" pitchFamily="18" charset="0"/>
              </a:rPr>
              <a:t>. Wireless technologies, predominantly based on the transmission of </a:t>
            </a:r>
            <a:r>
              <a:rPr lang="en-US" b="0" i="0" u="none" strike="noStrike" dirty="0" smtClean="0">
                <a:effectLst/>
                <a:latin typeface="Georgia" panose="02040502050405020303" pitchFamily="18" charset="0"/>
              </a:rPr>
              <a:t>microwaves</a:t>
            </a:r>
            <a:r>
              <a:rPr lang="en-US" b="0" i="0" dirty="0" smtClean="0">
                <a:effectLst/>
                <a:latin typeface="Georgia" panose="02040502050405020303" pitchFamily="18" charset="0"/>
              </a:rPr>
              <a:t> and </a:t>
            </a:r>
            <a:r>
              <a:rPr lang="en-US" b="0" i="0" u="none" strike="noStrike" dirty="0" smtClean="0">
                <a:effectLst/>
                <a:latin typeface="Georgia" panose="02040502050405020303" pitchFamily="18" charset="0"/>
              </a:rPr>
              <a:t>radio waves</a:t>
            </a:r>
            <a:r>
              <a:rPr lang="en-US" b="0" i="0" dirty="0" smtClean="0">
                <a:effectLst/>
                <a:latin typeface="Georgia" panose="02040502050405020303" pitchFamily="18" charset="0"/>
              </a:rPr>
              <a:t>, support mobile computing. </a:t>
            </a:r>
            <a:r>
              <a:rPr lang="en-US" b="0" i="0" u="none" strike="noStrike" dirty="0" smtClean="0">
                <a:effectLst/>
                <a:latin typeface="Georgia" panose="02040502050405020303" pitchFamily="18" charset="0"/>
              </a:rPr>
              <a:t>Pervasive</a:t>
            </a:r>
            <a:r>
              <a:rPr lang="en-US" b="0" i="0" dirty="0" smtClean="0">
                <a:effectLst/>
                <a:latin typeface="Georgia" panose="02040502050405020303" pitchFamily="18" charset="0"/>
              </a:rPr>
              <a:t> information systems have arisen with the computing devices embedded in many different physical objects. For example, sensors such as radio frequency identification devices (RFIDs) can be attached to products moving through the supply chain to enable the tracking of their location and the monitoring of their condition. Wireless sensor networks that are </a:t>
            </a:r>
            <a:r>
              <a:rPr lang="en-US" b="0" i="0" u="none" strike="noStrike" dirty="0" smtClean="0">
                <a:effectLst/>
                <a:latin typeface="Georgia" panose="02040502050405020303" pitchFamily="18" charset="0"/>
              </a:rPr>
              <a:t>integrated</a:t>
            </a:r>
            <a:r>
              <a:rPr lang="en-US" b="0" i="0" dirty="0" smtClean="0">
                <a:effectLst/>
                <a:latin typeface="Georgia" panose="02040502050405020303" pitchFamily="18" charset="0"/>
              </a:rPr>
              <a:t> into the Internet can produce massive amounts of data that can be used in seeking higher productivity or in monitoring the </a:t>
            </a:r>
            <a:r>
              <a:rPr lang="en-US" b="0" i="0" u="none" strike="noStrike" dirty="0" smtClean="0">
                <a:effectLst/>
                <a:latin typeface="Georgia" panose="02040502050405020303" pitchFamily="18" charset="0"/>
              </a:rPr>
              <a:t>environment</a:t>
            </a:r>
            <a:r>
              <a:rPr lang="en-US" b="0" i="0" dirty="0" smtClean="0">
                <a:effectLst/>
                <a:latin typeface="Georgia" panose="02040502050405020303" pitchFamily="18" charset="0"/>
              </a:rPr>
              <a:t>.</a:t>
            </a:r>
          </a:p>
          <a:p>
            <a:r>
              <a:rPr lang="en-US" b="0" i="0" dirty="0" smtClean="0">
                <a:effectLst/>
                <a:latin typeface="Georgia" panose="02040502050405020303" pitchFamily="18" charset="0"/>
              </a:rPr>
              <a:t>Various </a:t>
            </a:r>
            <a:r>
              <a:rPr lang="en-US" b="0" i="0" u="none" strike="noStrike" dirty="0" smtClean="0">
                <a:effectLst/>
                <a:latin typeface="Georgia" panose="02040502050405020303" pitchFamily="18" charset="0"/>
              </a:rPr>
              <a:t>computer network</a:t>
            </a:r>
            <a:r>
              <a:rPr lang="en-US" b="0" i="0" dirty="0" smtClean="0">
                <a:effectLst/>
                <a:latin typeface="Georgia" panose="02040502050405020303" pitchFamily="18" charset="0"/>
              </a:rPr>
              <a:t> configurations are possible, depending on the needs of an organization. </a:t>
            </a:r>
            <a:r>
              <a:rPr lang="en-US" b="0" i="0" u="none" strike="noStrike" dirty="0" smtClean="0">
                <a:effectLst/>
                <a:latin typeface="Georgia" panose="02040502050405020303" pitchFamily="18" charset="0"/>
              </a:rPr>
              <a:t>Local area networks</a:t>
            </a:r>
            <a:r>
              <a:rPr lang="en-US" b="0" i="0" dirty="0" smtClean="0">
                <a:effectLst/>
                <a:latin typeface="Georgia" panose="02040502050405020303" pitchFamily="18" charset="0"/>
              </a:rPr>
              <a:t> (LANs) join computers at a particular site, such as an office building or an academic campus. Metropolitan area networks (MANs) cover a limited densely populated area and are the electronic </a:t>
            </a:r>
            <a:r>
              <a:rPr lang="en-US" b="0" i="0" u="none" strike="noStrike" dirty="0" smtClean="0">
                <a:effectLst/>
                <a:latin typeface="Georgia" panose="02040502050405020303" pitchFamily="18" charset="0"/>
              </a:rPr>
              <a:t>infrastructure</a:t>
            </a:r>
            <a:r>
              <a:rPr lang="en-US" b="0" i="0" dirty="0" smtClean="0">
                <a:effectLst/>
                <a:latin typeface="Georgia" panose="02040502050405020303" pitchFamily="18" charset="0"/>
              </a:rPr>
              <a:t> of “smart cities.” </a:t>
            </a:r>
            <a:r>
              <a:rPr lang="en-US" b="0" i="0" u="none" strike="noStrike" dirty="0" smtClean="0">
                <a:effectLst/>
                <a:latin typeface="Georgia" panose="02040502050405020303" pitchFamily="18" charset="0"/>
              </a:rPr>
              <a:t>Wide area networks</a:t>
            </a:r>
            <a:r>
              <a:rPr lang="en-US" b="0" i="0" dirty="0" smtClean="0">
                <a:effectLst/>
                <a:latin typeface="Georgia" panose="02040502050405020303" pitchFamily="18" charset="0"/>
              </a:rPr>
              <a:t> (WANs) connect widely distributed data </a:t>
            </a:r>
            <a:r>
              <a:rPr lang="en-US" b="0" i="0" dirty="0" err="1" smtClean="0">
                <a:effectLst/>
                <a:latin typeface="Georgia" panose="02040502050405020303" pitchFamily="18" charset="0"/>
              </a:rPr>
              <a:t>centres</a:t>
            </a:r>
            <a:r>
              <a:rPr lang="en-US" b="0" i="0" dirty="0" smtClean="0">
                <a:effectLst/>
                <a:latin typeface="Georgia" panose="02040502050405020303" pitchFamily="18" charset="0"/>
              </a:rPr>
              <a:t>, frequently run by different organizations. Peer-to-peer networks, without a centralized control, enable broad sharing of content. The Internet is a network of networks, connecting billions of computers located on every continent. Through networking, users gain access to information resources, such as large databases, and to other individuals, such as coworkers, clients, friends, or people who share their professional or private interests. Internet-type services can be provided within an organization and for its </a:t>
            </a:r>
            <a:r>
              <a:rPr lang="en-US" b="0" i="0" u="none" strike="noStrike" dirty="0" smtClean="0">
                <a:effectLst/>
                <a:latin typeface="Georgia" panose="02040502050405020303" pitchFamily="18" charset="0"/>
              </a:rPr>
              <a:t>exclusive</a:t>
            </a:r>
            <a:r>
              <a:rPr lang="en-US" b="0" i="0" dirty="0" smtClean="0">
                <a:effectLst/>
                <a:latin typeface="Georgia" panose="02040502050405020303" pitchFamily="18" charset="0"/>
              </a:rPr>
              <a:t> use by various intranets that are accessible through a </a:t>
            </a:r>
            <a:r>
              <a:rPr lang="en-US" b="0" i="0" u="none" strike="noStrike" dirty="0" smtClean="0">
                <a:effectLst/>
                <a:latin typeface="Georgia" panose="02040502050405020303" pitchFamily="18" charset="0"/>
              </a:rPr>
              <a:t>browser</a:t>
            </a:r>
            <a:r>
              <a:rPr lang="en-US" b="0" i="0" dirty="0" smtClean="0">
                <a:effectLst/>
                <a:latin typeface="Georgia" panose="02040502050405020303" pitchFamily="18" charset="0"/>
              </a:rPr>
              <a:t>; for example, an intranet may be </a:t>
            </a:r>
            <a:r>
              <a:rPr lang="en-US" b="0" i="0" u="none" strike="noStrike" dirty="0" smtClean="0">
                <a:effectLst/>
                <a:latin typeface="Georgia" panose="02040502050405020303" pitchFamily="18" charset="0"/>
              </a:rPr>
              <a:t>deployed</a:t>
            </a:r>
            <a:r>
              <a:rPr lang="en-US" b="0" i="0" dirty="0" smtClean="0">
                <a:effectLst/>
                <a:latin typeface="Georgia" panose="02040502050405020303" pitchFamily="18" charset="0"/>
              </a:rPr>
              <a:t> as an access portal to a shared corporate document base. To connect with business partners over the Internet in a private and secure manner, extranets are established as so-called </a:t>
            </a:r>
            <a:r>
              <a:rPr lang="en-US" b="0" i="0" u="none" strike="noStrike" dirty="0" smtClean="0">
                <a:effectLst/>
                <a:latin typeface="Georgia" panose="02040502050405020303" pitchFamily="18" charset="0"/>
              </a:rPr>
              <a:t>virtual private networks</a:t>
            </a:r>
            <a:r>
              <a:rPr lang="en-US" b="0" i="0" dirty="0" smtClean="0">
                <a:effectLst/>
                <a:latin typeface="Georgia" panose="02040502050405020303" pitchFamily="18" charset="0"/>
              </a:rPr>
              <a:t> (VPNs) by encrypting </a:t>
            </a:r>
            <a:r>
              <a:rPr lang="en-US" b="0" i="0" dirty="0" smtClean="0">
                <a:solidFill>
                  <a:schemeClr val="bg1"/>
                </a:solidFill>
                <a:effectLst/>
                <a:latin typeface="Georgia" panose="02040502050405020303" pitchFamily="18" charset="0"/>
              </a:rPr>
              <a:t>the messages</a:t>
            </a:r>
            <a:r>
              <a:rPr lang="en-US" b="0" i="0" dirty="0" smtClean="0">
                <a:solidFill>
                  <a:srgbClr val="1A1A1A"/>
                </a:solidFill>
                <a:effectLst/>
                <a:latin typeface="Georgia" panose="02040502050405020303" pitchFamily="18" charset="0"/>
              </a:rPr>
              <a:t>.</a:t>
            </a:r>
          </a:p>
        </p:txBody>
      </p:sp>
      <p:sp>
        <p:nvSpPr>
          <p:cNvPr id="4" name="AutoShape 6" descr="Telecom Software Development Services - ScienceSoft"/>
          <p:cNvSpPr>
            <a:spLocks noChangeAspect="1" noChangeArrowheads="1"/>
          </p:cNvSpPr>
          <p:nvPr/>
        </p:nvSpPr>
        <p:spPr bwMode="auto">
          <a:xfrm>
            <a:off x="307975" y="7937"/>
            <a:ext cx="308064" cy="30806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425721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910" y="477720"/>
            <a:ext cx="11835684" cy="1754326"/>
          </a:xfrm>
          <a:prstGeom prst="rect">
            <a:avLst/>
          </a:prstGeom>
        </p:spPr>
        <p:txBody>
          <a:bodyPr wrap="square">
            <a:spAutoFit/>
          </a:bodyPr>
          <a:lstStyle/>
          <a:p>
            <a:r>
              <a:rPr lang="en-US" b="0" i="0" dirty="0" smtClean="0">
                <a:solidFill>
                  <a:srgbClr val="1A1A1A"/>
                </a:solidFill>
                <a:effectLst/>
                <a:latin typeface="Georgia" panose="02040502050405020303" pitchFamily="18" charset="0"/>
              </a:rPr>
              <a:t>A massive “Internet of things” has emerged, as sensors and actuators have been widely distributed in the physical environment and are supplying data, the speed of a driving vehicle, or the </a:t>
            </a:r>
            <a:r>
              <a:rPr lang="en-US" b="0" i="0" u="none" strike="noStrike" dirty="0" smtClean="0">
                <a:solidFill>
                  <a:srgbClr val="14599D"/>
                </a:solidFill>
                <a:effectLst/>
                <a:latin typeface="Georgia" panose="02040502050405020303" pitchFamily="18" charset="0"/>
                <a:hlinkClick r:id="rId2"/>
              </a:rPr>
              <a:t>blood pressure</a:t>
            </a:r>
            <a:r>
              <a:rPr lang="en-US" b="0" i="0" dirty="0" smtClean="0">
                <a:solidFill>
                  <a:srgbClr val="1A1A1A"/>
                </a:solidFill>
                <a:effectLst/>
                <a:latin typeface="Georgia" panose="02040502050405020303" pitchFamily="18" charset="0"/>
              </a:rPr>
              <a:t> of an individual. The availability of such information enables a rapid reaction when necessary as well as sustained </a:t>
            </a:r>
            <a:r>
              <a:rPr lang="en-US" b="0" i="0" u="none" strike="noStrike" dirty="0" smtClean="0">
                <a:solidFill>
                  <a:srgbClr val="14599D"/>
                </a:solidFill>
                <a:effectLst/>
                <a:latin typeface="Georgia" panose="02040502050405020303" pitchFamily="18" charset="0"/>
                <a:hlinkClick r:id="rId3"/>
              </a:rPr>
              <a:t>decision making</a:t>
            </a:r>
            <a:r>
              <a:rPr lang="en-US" b="0" i="0" dirty="0" smtClean="0">
                <a:solidFill>
                  <a:srgbClr val="1A1A1A"/>
                </a:solidFill>
                <a:effectLst/>
                <a:latin typeface="Georgia" panose="02040502050405020303" pitchFamily="18" charset="0"/>
              </a:rPr>
              <a:t> based on processing of the massive accumulated data.</a:t>
            </a:r>
          </a:p>
          <a:p>
            <a:r>
              <a:rPr lang="en-US" b="0" i="0" dirty="0" smtClean="0">
                <a:solidFill>
                  <a:srgbClr val="1A1A1A"/>
                </a:solidFill>
                <a:effectLst/>
                <a:latin typeface="-apple-system"/>
              </a:rPr>
              <a:t/>
            </a:r>
            <a:br>
              <a:rPr lang="en-US" b="0" i="0" dirty="0" smtClean="0">
                <a:solidFill>
                  <a:srgbClr val="1A1A1A"/>
                </a:solidFill>
                <a:effectLst/>
                <a:latin typeface="-apple-system"/>
              </a:rPr>
            </a:br>
            <a:endParaRPr lang="en-US" dirty="0"/>
          </a:p>
        </p:txBody>
      </p:sp>
    </p:spTree>
    <p:extLst>
      <p:ext uri="{BB962C8B-B14F-4D97-AF65-F5344CB8AC3E}">
        <p14:creationId xmlns:p14="http://schemas.microsoft.com/office/powerpoint/2010/main" val="2253248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TotalTime>
  <Words>141</Words>
  <Application>Microsoft Office PowerPoint</Application>
  <PresentationFormat>Widescreen</PresentationFormat>
  <Paragraphs>23</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-apple-system</vt:lpstr>
      <vt:lpstr>Arial</vt:lpstr>
      <vt:lpstr>Calibri</vt:lpstr>
      <vt:lpstr>Calibri Light</vt:lpstr>
      <vt:lpstr>Georgia</vt:lpstr>
      <vt:lpstr>Office Theme</vt:lpstr>
      <vt:lpstr>Information system Network</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system Network</dc:title>
  <dc:creator>DELL</dc:creator>
  <cp:lastModifiedBy>DELL</cp:lastModifiedBy>
  <cp:revision>8</cp:revision>
  <dcterms:created xsi:type="dcterms:W3CDTF">2020-11-27T09:14:56Z</dcterms:created>
  <dcterms:modified xsi:type="dcterms:W3CDTF">2020-11-30T11:59:20Z</dcterms:modified>
</cp:coreProperties>
</file>